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72" r:id="rId1"/>
  </p:sldMasterIdLst>
  <p:sldIdLst>
    <p:sldId id="260" r:id="rId2"/>
    <p:sldId id="258" r:id="rId3"/>
    <p:sldId id="268" r:id="rId4"/>
    <p:sldId id="308" r:id="rId5"/>
    <p:sldId id="311" r:id="rId6"/>
    <p:sldId id="306" r:id="rId7"/>
    <p:sldId id="271" r:id="rId8"/>
    <p:sldId id="272" r:id="rId9"/>
    <p:sldId id="307" r:id="rId10"/>
    <p:sldId id="266" r:id="rId11"/>
    <p:sldId id="261" r:id="rId12"/>
    <p:sldId id="296" r:id="rId13"/>
    <p:sldId id="309" r:id="rId14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A488322-F2BA-4B5B-9748-0D474271808F}" styleName="Estilo Médio 3 - Ênfase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809" autoAdjust="0"/>
    <p:restoredTop sz="92662" autoAdjust="0"/>
  </p:normalViewPr>
  <p:slideViewPr>
    <p:cSldViewPr>
      <p:cViewPr>
        <p:scale>
          <a:sx n="90" d="100"/>
          <a:sy n="90" d="100"/>
        </p:scale>
        <p:origin x="-276" y="2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1916832"/>
            <a:ext cx="7772400" cy="1470025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645024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105427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645803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>
            <a:normAutofit/>
          </a:bodyPr>
          <a:lstStyle>
            <a:lvl1pPr algn="l">
              <a:defRPr sz="2800" b="0" cap="all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</p:spTree>
    <p:extLst>
      <p:ext uri="{BB962C8B-B14F-4D97-AF65-F5344CB8AC3E}">
        <p14:creationId xmlns:p14="http://schemas.microsoft.com/office/powerpoint/2010/main" val="25350947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497280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2000" b="1">
                <a:solidFill>
                  <a:schemeClr val="bg2">
                    <a:lumMod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2000" b="1">
                <a:solidFill>
                  <a:schemeClr val="bg2">
                    <a:lumMod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940797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065163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739746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</p:spTree>
    <p:extLst>
      <p:ext uri="{BB962C8B-B14F-4D97-AF65-F5344CB8AC3E}">
        <p14:creationId xmlns:p14="http://schemas.microsoft.com/office/powerpoint/2010/main" val="20925197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 smtClean="0"/>
              <a:t>Clique no ícone para adicionar uma imagem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</p:spTree>
    <p:extLst>
      <p:ext uri="{BB962C8B-B14F-4D97-AF65-F5344CB8AC3E}">
        <p14:creationId xmlns:p14="http://schemas.microsoft.com/office/powerpoint/2010/main" val="13027849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628007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576595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66010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73" r:id="rId1"/>
    <p:sldLayoutId id="2147484274" r:id="rId2"/>
    <p:sldLayoutId id="2147484275" r:id="rId3"/>
    <p:sldLayoutId id="2147484276" r:id="rId4"/>
    <p:sldLayoutId id="2147484277" r:id="rId5"/>
    <p:sldLayoutId id="2147484278" r:id="rId6"/>
    <p:sldLayoutId id="2147484279" r:id="rId7"/>
    <p:sldLayoutId id="2147484280" r:id="rId8"/>
    <p:sldLayoutId id="2147484281" r:id="rId9"/>
    <p:sldLayoutId id="2147484282" r:id="rId10"/>
    <p:sldLayoutId id="21474842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chemeClr val="tx2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Wingdings" panose="05000000000000000000" pitchFamily="2" charset="2"/>
        <a:buChar char="§"/>
        <a:defRPr sz="3200" kern="1200">
          <a:solidFill>
            <a:schemeClr val="accent4">
              <a:lumMod val="75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accent4">
              <a:lumMod val="7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Wingdings" panose="05000000000000000000" pitchFamily="2" charset="2"/>
        <a:buChar char="ü"/>
        <a:defRPr sz="2400" kern="1200">
          <a:solidFill>
            <a:schemeClr val="accent4">
              <a:lumMod val="7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accent4">
              <a:lumMod val="7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accent4">
              <a:lumMod val="7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http://www.tce.rs.gov.br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1196752"/>
            <a:ext cx="7772400" cy="1470025"/>
          </a:xfrm>
        </p:spPr>
        <p:txBody>
          <a:bodyPr>
            <a:normAutofit/>
          </a:bodyPr>
          <a:lstStyle/>
          <a:p>
            <a:r>
              <a:rPr lang="pt-BR" sz="8000" b="1" u="sng" smtClean="0"/>
              <a:t>51º </a:t>
            </a:r>
            <a:r>
              <a:rPr lang="pt-BR" sz="8000" b="1" u="sng" smtClean="0"/>
              <a:t>ARTAFAM</a:t>
            </a:r>
            <a:endParaRPr lang="pt-BR" sz="8000" b="1" u="sng" dirty="0"/>
          </a:p>
        </p:txBody>
      </p:sp>
      <p:sp>
        <p:nvSpPr>
          <p:cNvPr id="3" name="Título 1"/>
          <p:cNvSpPr txBox="1">
            <a:spLocks/>
          </p:cNvSpPr>
          <p:nvPr/>
        </p:nvSpPr>
        <p:spPr>
          <a:xfrm>
            <a:off x="683568" y="3429000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2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6600" b="1" dirty="0" smtClean="0"/>
              <a:t>Transparência Pública</a:t>
            </a:r>
            <a:endParaRPr lang="pt-BR" sz="6600" b="1" dirty="0"/>
          </a:p>
        </p:txBody>
      </p:sp>
    </p:spTree>
    <p:extLst>
      <p:ext uri="{BB962C8B-B14F-4D97-AF65-F5344CB8AC3E}">
        <p14:creationId xmlns:p14="http://schemas.microsoft.com/office/powerpoint/2010/main" val="64263209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ço Reservado para Conteúdo 6"/>
          <p:cNvSpPr>
            <a:spLocks noGrp="1"/>
          </p:cNvSpPr>
          <p:nvPr>
            <p:ph idx="1"/>
          </p:nvPr>
        </p:nvSpPr>
        <p:spPr>
          <a:xfrm>
            <a:off x="0" y="1700808"/>
            <a:ext cx="8676456" cy="4525963"/>
          </a:xfrm>
        </p:spPr>
        <p:txBody>
          <a:bodyPr>
            <a:normAutofit/>
          </a:bodyPr>
          <a:lstStyle/>
          <a:p>
            <a:pPr lvl="1" algn="just"/>
            <a:r>
              <a:rPr lang="pt-BR" sz="3600" b="1" dirty="0" smtClean="0"/>
              <a:t>O que é Transparência Pública?</a:t>
            </a:r>
          </a:p>
          <a:p>
            <a:pPr lvl="1" algn="just"/>
            <a:endParaRPr lang="pt-BR" sz="500" b="1" dirty="0" smtClean="0"/>
          </a:p>
          <a:p>
            <a:pPr lvl="1" algn="just">
              <a:buFontTx/>
              <a:buChar char="-"/>
            </a:pPr>
            <a:r>
              <a:rPr lang="pt-BR" sz="3200" dirty="0" smtClean="0"/>
              <a:t>Tornar visível </a:t>
            </a:r>
            <a:r>
              <a:rPr lang="pt-BR" sz="3200" b="1" dirty="0" smtClean="0"/>
              <a:t>a todos </a:t>
            </a:r>
            <a:r>
              <a:rPr lang="pt-BR" sz="3200" dirty="0" smtClean="0"/>
              <a:t>as informações que fazem parte da Administração Pública. </a:t>
            </a:r>
          </a:p>
          <a:p>
            <a:pPr marL="457200" lvl="1" indent="0" algn="just">
              <a:buNone/>
            </a:pPr>
            <a:endParaRPr lang="pt-BR" sz="1000" dirty="0" smtClean="0"/>
          </a:p>
          <a:p>
            <a:pPr marL="457200" lvl="1" indent="0" algn="just">
              <a:buNone/>
            </a:pPr>
            <a:r>
              <a:rPr lang="pt-BR" sz="3200" dirty="0" smtClean="0"/>
              <a:t>- </a:t>
            </a:r>
            <a:r>
              <a:rPr lang="pt-BR" sz="3200" b="1" dirty="0" smtClean="0"/>
              <a:t>Deixar às claras </a:t>
            </a:r>
            <a:r>
              <a:rPr lang="pt-BR" sz="3200" dirty="0" smtClean="0"/>
              <a:t>as receitas, os gastos,</a:t>
            </a:r>
            <a:r>
              <a:rPr lang="pt-BR" sz="3200" dirty="0"/>
              <a:t> </a:t>
            </a:r>
            <a:r>
              <a:rPr lang="pt-BR" sz="3200" dirty="0" smtClean="0"/>
              <a:t>os credores, as diárias, os </a:t>
            </a:r>
            <a:r>
              <a:rPr lang="pt-BR" sz="3200" dirty="0"/>
              <a:t>atos, os </a:t>
            </a:r>
            <a:r>
              <a:rPr lang="pt-BR" sz="3200" dirty="0" smtClean="0"/>
              <a:t>contratos, a estrutura de pessoal, etc.</a:t>
            </a:r>
          </a:p>
          <a:p>
            <a:pPr marL="457200" lvl="1" indent="0" algn="just">
              <a:buNone/>
            </a:pPr>
            <a:endParaRPr lang="pt-BR" sz="3600" b="1" dirty="0" smtClean="0"/>
          </a:p>
          <a:p>
            <a:pPr marL="457200" lvl="1" indent="0" algn="just">
              <a:buNone/>
            </a:pPr>
            <a:endParaRPr lang="pt-BR" sz="3600" b="1" dirty="0" smtClean="0"/>
          </a:p>
        </p:txBody>
      </p:sp>
      <p:sp>
        <p:nvSpPr>
          <p:cNvPr id="5" name="Título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43000"/>
          </a:xfrm>
        </p:spPr>
        <p:txBody>
          <a:bodyPr>
            <a:normAutofit/>
          </a:bodyPr>
          <a:lstStyle/>
          <a:p>
            <a:r>
              <a:rPr lang="pt-BR" sz="6000" b="1" u="sng" dirty="0" smtClean="0"/>
              <a:t> TRANSPARÊNCIA</a:t>
            </a:r>
            <a:endParaRPr lang="pt-BR" sz="6700" b="1" dirty="0"/>
          </a:p>
        </p:txBody>
      </p:sp>
    </p:spTree>
    <p:extLst>
      <p:ext uri="{BB962C8B-B14F-4D97-AF65-F5344CB8AC3E}">
        <p14:creationId xmlns:p14="http://schemas.microsoft.com/office/powerpoint/2010/main" val="323539352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ço Reservado para Conteúdo 6"/>
          <p:cNvSpPr>
            <a:spLocks noGrp="1"/>
          </p:cNvSpPr>
          <p:nvPr>
            <p:ph idx="1"/>
          </p:nvPr>
        </p:nvSpPr>
        <p:spPr>
          <a:xfrm>
            <a:off x="0" y="1700808"/>
            <a:ext cx="8748464" cy="4525963"/>
          </a:xfrm>
        </p:spPr>
        <p:txBody>
          <a:bodyPr>
            <a:normAutofit fontScale="55000" lnSpcReduction="20000"/>
          </a:bodyPr>
          <a:lstStyle/>
          <a:p>
            <a:pPr lvl="1" algn="just"/>
            <a:r>
              <a:rPr lang="pt-BR" sz="5500" b="1" dirty="0" smtClean="0"/>
              <a:t>Por que Transparência na Gestão Pública?</a:t>
            </a:r>
          </a:p>
          <a:p>
            <a:pPr marL="457200" lvl="1" indent="0" algn="just">
              <a:buNone/>
            </a:pPr>
            <a:endParaRPr lang="pt-BR" sz="3600" b="1" dirty="0" smtClean="0"/>
          </a:p>
          <a:p>
            <a:pPr lvl="2" algn="just"/>
            <a:r>
              <a:rPr lang="pt-BR" sz="3200" b="1" dirty="0" smtClean="0">
                <a:solidFill>
                  <a:schemeClr val="tx1"/>
                </a:solidFill>
              </a:rPr>
              <a:t> </a:t>
            </a:r>
            <a:r>
              <a:rPr lang="pt-BR" sz="4000" b="1" dirty="0" smtClean="0">
                <a:solidFill>
                  <a:schemeClr val="tx2">
                    <a:lumMod val="75000"/>
                  </a:schemeClr>
                </a:solidFill>
              </a:rPr>
              <a:t>Maior controle</a:t>
            </a:r>
            <a:r>
              <a:rPr lang="pt-BR" sz="3200" b="1" dirty="0" smtClean="0">
                <a:solidFill>
                  <a:schemeClr val="tx1"/>
                </a:solidFill>
              </a:rPr>
              <a:t>:  </a:t>
            </a:r>
            <a:r>
              <a:rPr lang="pt-BR" sz="3200" dirty="0" smtClean="0">
                <a:solidFill>
                  <a:schemeClr val="tx1"/>
                </a:solidFill>
              </a:rPr>
              <a:t>a transparência possibilita que a gestão pública seja fiscalizada não apenas pelas instituições de controle (Ministério Público, Tribunais de Contas), mas por toda a sociedade. </a:t>
            </a:r>
            <a:r>
              <a:rPr lang="pt-BR" sz="3200" b="1" dirty="0" smtClean="0">
                <a:solidFill>
                  <a:schemeClr val="tx2">
                    <a:lumMod val="75000"/>
                  </a:schemeClr>
                </a:solidFill>
              </a:rPr>
              <a:t>O controle conjunto é mais forte e eficiente no combate </a:t>
            </a:r>
            <a:r>
              <a:rPr lang="pt-BR" sz="3200" b="1" dirty="0">
                <a:solidFill>
                  <a:schemeClr val="tx2">
                    <a:lumMod val="75000"/>
                  </a:schemeClr>
                </a:solidFill>
              </a:rPr>
              <a:t>à</a:t>
            </a:r>
            <a:r>
              <a:rPr lang="pt-BR" sz="3200" b="1" dirty="0" smtClean="0">
                <a:solidFill>
                  <a:schemeClr val="tx2">
                    <a:lumMod val="75000"/>
                  </a:schemeClr>
                </a:solidFill>
              </a:rPr>
              <a:t> corrupção e aos desvios!</a:t>
            </a:r>
          </a:p>
          <a:p>
            <a:pPr marL="914400" lvl="2" indent="0" algn="just">
              <a:buNone/>
            </a:pPr>
            <a:endParaRPr lang="pt-BR" sz="3200" dirty="0" smtClean="0"/>
          </a:p>
          <a:p>
            <a:pPr lvl="2" algn="just"/>
            <a:r>
              <a:rPr lang="pt-BR" sz="4000" b="1" dirty="0" smtClean="0">
                <a:solidFill>
                  <a:schemeClr val="tx2">
                    <a:lumMod val="75000"/>
                  </a:schemeClr>
                </a:solidFill>
              </a:rPr>
              <a:t>Maior participação social</a:t>
            </a:r>
            <a:r>
              <a:rPr lang="pt-BR" sz="3200" b="1" dirty="0" smtClean="0"/>
              <a:t>: </a:t>
            </a:r>
            <a:r>
              <a:rPr lang="pt-BR" sz="3300" dirty="0" smtClean="0"/>
              <a:t>permite </a:t>
            </a:r>
            <a:r>
              <a:rPr lang="pt-BR" sz="3300" dirty="0"/>
              <a:t>que a sociedade colabore no controle das ações de seus governantes, verificando </a:t>
            </a:r>
            <a:r>
              <a:rPr lang="pt-BR" sz="3300" dirty="0" smtClean="0"/>
              <a:t>se </a:t>
            </a:r>
            <a:r>
              <a:rPr lang="pt-BR" sz="3300" dirty="0"/>
              <a:t>as </a:t>
            </a:r>
            <a:r>
              <a:rPr lang="pt-BR" sz="3300" dirty="0" smtClean="0"/>
              <a:t>decisões </a:t>
            </a:r>
            <a:r>
              <a:rPr lang="pt-BR" sz="3300" dirty="0"/>
              <a:t>tomadas estão de acordo com o interesse geral coletivo e se ações adotadas estão observando as reais necessidades da </a:t>
            </a:r>
            <a:r>
              <a:rPr lang="pt-BR" sz="3300" dirty="0" smtClean="0"/>
              <a:t>população. </a:t>
            </a:r>
            <a:r>
              <a:rPr lang="pt-BR" sz="3200" b="1" dirty="0" smtClean="0">
                <a:solidFill>
                  <a:schemeClr val="tx2">
                    <a:lumMod val="75000"/>
                  </a:schemeClr>
                </a:solidFill>
              </a:rPr>
              <a:t>Maior aprovação e compreensão pela sociedade!</a:t>
            </a:r>
          </a:p>
          <a:p>
            <a:pPr lvl="2" algn="just"/>
            <a:endParaRPr lang="pt-BR" sz="3200" b="1" dirty="0">
              <a:solidFill>
                <a:schemeClr val="tx2">
                  <a:lumMod val="75000"/>
                </a:schemeClr>
              </a:solidFill>
            </a:endParaRPr>
          </a:p>
          <a:p>
            <a:pPr lvl="2" algn="just"/>
            <a:r>
              <a:rPr lang="pt-BR" sz="3200" dirty="0"/>
              <a:t> </a:t>
            </a:r>
            <a:r>
              <a:rPr lang="pt-BR" sz="4000" b="1" dirty="0">
                <a:solidFill>
                  <a:schemeClr val="tx2">
                    <a:lumMod val="75000"/>
                  </a:schemeClr>
                </a:solidFill>
              </a:rPr>
              <a:t>Atuação responsável:</a:t>
            </a:r>
            <a:r>
              <a:rPr lang="pt-BR" sz="40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pt-BR" sz="3200" dirty="0"/>
              <a:t>a transparência serve como um mecanismo indutor para que os gestores públicos atuem com mais </a:t>
            </a:r>
            <a:r>
              <a:rPr lang="pt-BR" sz="3200" dirty="0" smtClean="0"/>
              <a:t>responsabilidade.  </a:t>
            </a:r>
            <a:r>
              <a:rPr lang="pt-BR" sz="3200" b="1" dirty="0" smtClean="0">
                <a:solidFill>
                  <a:schemeClr val="tx2">
                    <a:lumMod val="75000"/>
                  </a:schemeClr>
                </a:solidFill>
              </a:rPr>
              <a:t>Aumenta a sensação de vigilância</a:t>
            </a:r>
            <a:r>
              <a:rPr lang="pt-BR" sz="3200" dirty="0" smtClean="0"/>
              <a:t> (</a:t>
            </a:r>
            <a:r>
              <a:rPr lang="pt-BR" sz="3200" i="1" dirty="0" smtClean="0">
                <a:solidFill>
                  <a:schemeClr val="tx2">
                    <a:lumMod val="75000"/>
                  </a:schemeClr>
                </a:solidFill>
              </a:rPr>
              <a:t>“Se eu soubesse que viria a público...”...)</a:t>
            </a:r>
            <a:endParaRPr lang="pt-BR" sz="3200" dirty="0" smtClean="0"/>
          </a:p>
          <a:p>
            <a:pPr lvl="2" algn="just"/>
            <a:endParaRPr lang="pt-BR" sz="3200" dirty="0" smtClean="0"/>
          </a:p>
          <a:p>
            <a:pPr lvl="2" algn="just"/>
            <a:endParaRPr lang="pt-BR" sz="3200" dirty="0" smtClean="0"/>
          </a:p>
        </p:txBody>
      </p:sp>
      <p:sp>
        <p:nvSpPr>
          <p:cNvPr id="8" name="Título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t-BR" sz="7200" b="1" u="sng" dirty="0"/>
              <a:t> TRANSPARÊNCIA</a:t>
            </a:r>
            <a:endParaRPr lang="pt-BR" sz="6700" b="1" dirty="0"/>
          </a:p>
        </p:txBody>
      </p:sp>
    </p:spTree>
    <p:extLst>
      <p:ext uri="{BB962C8B-B14F-4D97-AF65-F5344CB8AC3E}">
        <p14:creationId xmlns:p14="http://schemas.microsoft.com/office/powerpoint/2010/main" val="10156651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t-BR" sz="7200" b="1" u="sng" dirty="0"/>
              <a:t> TRANSPARÊNCIA</a:t>
            </a:r>
            <a:endParaRPr lang="pt-BR" sz="6700" b="1" dirty="0"/>
          </a:p>
        </p:txBody>
      </p:sp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426963" y="1412776"/>
            <a:ext cx="8229600" cy="4525963"/>
          </a:xfrm>
        </p:spPr>
        <p:txBody>
          <a:bodyPr/>
          <a:lstStyle/>
          <a:p>
            <a:r>
              <a:rPr lang="pt-BR" b="1" dirty="0" smtClean="0"/>
              <a:t>Índice de Percepção da Corrupção</a:t>
            </a:r>
            <a:endParaRPr lang="pt-BR" b="1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060848"/>
            <a:ext cx="7572375" cy="431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2351456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ço Reservado para Conteúdo 6"/>
          <p:cNvSpPr>
            <a:spLocks noGrp="1"/>
          </p:cNvSpPr>
          <p:nvPr>
            <p:ph idx="1"/>
          </p:nvPr>
        </p:nvSpPr>
        <p:spPr>
          <a:xfrm>
            <a:off x="15623" y="1340768"/>
            <a:ext cx="8748464" cy="4813995"/>
          </a:xfrm>
        </p:spPr>
        <p:txBody>
          <a:bodyPr>
            <a:normAutofit fontScale="92500"/>
          </a:bodyPr>
          <a:lstStyle/>
          <a:p>
            <a:pPr lvl="1" algn="just"/>
            <a:r>
              <a:rPr lang="pt-BR" sz="3000" b="1" dirty="0" smtClean="0"/>
              <a:t>Quais os</a:t>
            </a:r>
            <a:r>
              <a:rPr lang="pt-BR" sz="3000" b="1" dirty="0" smtClean="0">
                <a:solidFill>
                  <a:schemeClr val="tx1"/>
                </a:solidFill>
              </a:rPr>
              <a:t> principais </a:t>
            </a:r>
            <a:r>
              <a:rPr lang="pt-BR" sz="3000" b="1" dirty="0" smtClean="0"/>
              <a:t>instrumentos legais que foram instituídos para garantir a transparência da gestão pública?</a:t>
            </a:r>
          </a:p>
          <a:p>
            <a:pPr marL="457200" lvl="1" indent="0" algn="just">
              <a:buNone/>
            </a:pPr>
            <a:r>
              <a:rPr lang="pt-BR" sz="2200" b="1" dirty="0" smtClean="0">
                <a:solidFill>
                  <a:schemeClr val="tx2">
                    <a:lumMod val="75000"/>
                  </a:schemeClr>
                </a:solidFill>
              </a:rPr>
              <a:t>	- Constituição Federal de 1988 </a:t>
            </a:r>
            <a:r>
              <a:rPr lang="pt-BR" sz="2200" b="1" dirty="0" smtClean="0">
                <a:solidFill>
                  <a:schemeClr val="tx1"/>
                </a:solidFill>
              </a:rPr>
              <a:t>(</a:t>
            </a:r>
            <a:r>
              <a:rPr lang="pt-BR" sz="2400" dirty="0" smtClean="0">
                <a:solidFill>
                  <a:schemeClr val="tx1"/>
                </a:solidFill>
              </a:rPr>
              <a:t>Art. 5º, XXXIII e Art. 37, §3º)</a:t>
            </a:r>
          </a:p>
          <a:p>
            <a:pPr marL="457200" lvl="1" indent="0" algn="just">
              <a:buNone/>
            </a:pPr>
            <a:r>
              <a:rPr lang="pt-BR" sz="1900" dirty="0" smtClean="0"/>
              <a:t>	*Direito de acesso à informação e dever de publicidade/prestar contas</a:t>
            </a:r>
          </a:p>
          <a:p>
            <a:pPr marL="457200" lvl="1" indent="0" algn="just">
              <a:buNone/>
            </a:pPr>
            <a:r>
              <a:rPr lang="pt-BR" sz="2200" b="1" dirty="0" smtClean="0">
                <a:solidFill>
                  <a:schemeClr val="tx2">
                    <a:lumMod val="75000"/>
                  </a:schemeClr>
                </a:solidFill>
              </a:rPr>
              <a:t>	- Lei de Responsabilidade  Fiscal </a:t>
            </a:r>
            <a:r>
              <a:rPr lang="pt-BR" sz="2200" dirty="0" smtClean="0"/>
              <a:t>(LC nº 101/2000)</a:t>
            </a:r>
          </a:p>
          <a:p>
            <a:pPr marL="457200" lvl="1" indent="0" algn="just">
              <a:buNone/>
            </a:pPr>
            <a:r>
              <a:rPr lang="pt-BR" sz="2100" dirty="0" smtClean="0"/>
              <a:t>	*Transparência da Gestão Fiscal  </a:t>
            </a:r>
            <a:r>
              <a:rPr lang="pt-BR" sz="2100" dirty="0"/>
              <a:t> </a:t>
            </a:r>
          </a:p>
          <a:p>
            <a:pPr marL="457200" lvl="1" indent="0" algn="just">
              <a:buNone/>
            </a:pPr>
            <a:r>
              <a:rPr lang="pt-BR" sz="2100" b="1" dirty="0" smtClean="0">
                <a:solidFill>
                  <a:schemeClr val="tx2">
                    <a:lumMod val="75000"/>
                  </a:schemeClr>
                </a:solidFill>
              </a:rPr>
              <a:t>	- </a:t>
            </a:r>
            <a:r>
              <a:rPr lang="pt-BR" sz="2200" b="1" dirty="0" smtClean="0">
                <a:solidFill>
                  <a:schemeClr val="tx2">
                    <a:lumMod val="75000"/>
                  </a:schemeClr>
                </a:solidFill>
              </a:rPr>
              <a:t>Lei da Transparência </a:t>
            </a:r>
            <a:r>
              <a:rPr lang="pt-BR" sz="2200" dirty="0" smtClean="0"/>
              <a:t>(LC nº 135/2009)</a:t>
            </a:r>
          </a:p>
          <a:p>
            <a:pPr marL="457200" lvl="1" indent="0" algn="just">
              <a:buNone/>
            </a:pPr>
            <a:r>
              <a:rPr lang="pt-BR" sz="2100" b="1" dirty="0" smtClean="0"/>
              <a:t>	*</a:t>
            </a:r>
            <a:r>
              <a:rPr lang="pt-BR" sz="2100" dirty="0" smtClean="0">
                <a:solidFill>
                  <a:schemeClr val="tx1"/>
                </a:solidFill>
              </a:rPr>
              <a:t>Atualiza a LRF</a:t>
            </a:r>
            <a:r>
              <a:rPr lang="pt-BR" sz="2100" dirty="0" smtClean="0"/>
              <a:t>: Divulgação das </a:t>
            </a:r>
            <a:r>
              <a:rPr lang="pt-BR" sz="2100" b="1" dirty="0" smtClean="0"/>
              <a:t>Receitas </a:t>
            </a:r>
            <a:r>
              <a:rPr lang="pt-BR" sz="2100" dirty="0" smtClean="0"/>
              <a:t>e das </a:t>
            </a:r>
            <a:r>
              <a:rPr lang="pt-BR" sz="2100" b="1" dirty="0" smtClean="0"/>
              <a:t>Despesas </a:t>
            </a:r>
          </a:p>
          <a:p>
            <a:pPr marL="457200" lvl="1" indent="0" algn="just">
              <a:buNone/>
            </a:pPr>
            <a:r>
              <a:rPr lang="pt-BR" sz="2100" b="1" dirty="0" smtClean="0"/>
              <a:t>	*Decreto nº 7.185/2010: </a:t>
            </a:r>
            <a:r>
              <a:rPr lang="pt-BR" sz="2100" dirty="0" smtClean="0"/>
              <a:t>Nível de detalhamento das Receitas e Despesas</a:t>
            </a:r>
          </a:p>
          <a:p>
            <a:pPr marL="457200" lvl="1" indent="0" algn="just">
              <a:buNone/>
            </a:pPr>
            <a:r>
              <a:rPr lang="pt-BR" sz="2100" b="1" i="1" dirty="0" smtClean="0">
                <a:solidFill>
                  <a:srgbClr val="C00000"/>
                </a:solidFill>
              </a:rPr>
              <a:t>	-</a:t>
            </a:r>
            <a:r>
              <a:rPr lang="pt-BR" sz="2100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pt-BR" sz="2200" b="1" dirty="0" smtClean="0">
                <a:solidFill>
                  <a:schemeClr val="tx2">
                    <a:lumMod val="75000"/>
                  </a:schemeClr>
                </a:solidFill>
              </a:rPr>
              <a:t>Lei de Acesso à Informação </a:t>
            </a:r>
            <a:r>
              <a:rPr lang="pt-BR" sz="2200" dirty="0" smtClean="0"/>
              <a:t>(Lei Federal nº 12.527/2011)</a:t>
            </a:r>
          </a:p>
          <a:p>
            <a:pPr marL="457200" lvl="1" indent="0" algn="just">
              <a:buNone/>
            </a:pPr>
            <a:r>
              <a:rPr lang="pt-BR" sz="2200" dirty="0"/>
              <a:t>	</a:t>
            </a:r>
            <a:r>
              <a:rPr lang="pt-BR" sz="2200" dirty="0" smtClean="0"/>
              <a:t>*Elenca  as informações que devem ser divulgadas.</a:t>
            </a:r>
          </a:p>
          <a:p>
            <a:pPr marL="457200" lvl="1" indent="0" algn="just">
              <a:buNone/>
            </a:pPr>
            <a:endParaRPr lang="pt-BR" sz="2200" dirty="0"/>
          </a:p>
          <a:p>
            <a:pPr marL="457200" lvl="1" indent="0" algn="just">
              <a:buNone/>
            </a:pPr>
            <a:endParaRPr lang="pt-BR" dirty="0" smtClean="0">
              <a:solidFill>
                <a:schemeClr val="tx2">
                  <a:lumMod val="75000"/>
                </a:schemeClr>
              </a:solidFill>
            </a:endParaRPr>
          </a:p>
          <a:p>
            <a:pPr lvl="2" algn="just"/>
            <a:endParaRPr lang="pt-BR" sz="3200" dirty="0" smtClean="0"/>
          </a:p>
          <a:p>
            <a:pPr lvl="2" algn="just"/>
            <a:endParaRPr lang="pt-BR" sz="3200" dirty="0" smtClean="0"/>
          </a:p>
          <a:p>
            <a:pPr lvl="2" algn="just"/>
            <a:endParaRPr lang="pt-BR" sz="3200" dirty="0" smtClean="0"/>
          </a:p>
        </p:txBody>
      </p:sp>
      <p:sp>
        <p:nvSpPr>
          <p:cNvPr id="8" name="Título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t-BR" sz="7200" b="1" u="sng" dirty="0"/>
              <a:t> TRANSPARÊNCIA</a:t>
            </a:r>
            <a:endParaRPr lang="pt-BR" sz="6700" b="1" dirty="0"/>
          </a:p>
        </p:txBody>
      </p:sp>
    </p:spTree>
    <p:extLst>
      <p:ext uri="{BB962C8B-B14F-4D97-AF65-F5344CB8AC3E}">
        <p14:creationId xmlns:p14="http://schemas.microsoft.com/office/powerpoint/2010/main" val="71241532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43000"/>
          </a:xfrm>
        </p:spPr>
        <p:txBody>
          <a:bodyPr>
            <a:normAutofit/>
          </a:bodyPr>
          <a:lstStyle/>
          <a:p>
            <a:r>
              <a:rPr lang="pt-BR" sz="6000" b="1" u="sng" dirty="0" smtClean="0"/>
              <a:t>TRANSPARÊNCIA</a:t>
            </a:r>
            <a:endParaRPr lang="pt-BR" sz="6700" b="1" dirty="0"/>
          </a:p>
        </p:txBody>
      </p:sp>
      <p:sp>
        <p:nvSpPr>
          <p:cNvPr id="12" name="Espaço Reservado para Conteúdo 6"/>
          <p:cNvSpPr>
            <a:spLocks noGrp="1"/>
          </p:cNvSpPr>
          <p:nvPr>
            <p:ph idx="1"/>
          </p:nvPr>
        </p:nvSpPr>
        <p:spPr>
          <a:xfrm>
            <a:off x="15623" y="1340768"/>
            <a:ext cx="8748464" cy="4813995"/>
          </a:xfrm>
        </p:spPr>
        <p:txBody>
          <a:bodyPr>
            <a:normAutofit fontScale="92500" lnSpcReduction="20000"/>
          </a:bodyPr>
          <a:lstStyle/>
          <a:p>
            <a:pPr lvl="1" algn="ctr"/>
            <a:r>
              <a:rPr lang="pt-BR" sz="3500" b="1" dirty="0" smtClean="0">
                <a:solidFill>
                  <a:srgbClr val="C00000"/>
                </a:solidFill>
              </a:rPr>
              <a:t>Instrução Normativa nº 09/2015 do TCE-RS</a:t>
            </a:r>
          </a:p>
          <a:p>
            <a:pPr marL="457200" lvl="1" indent="0" algn="ctr">
              <a:buNone/>
            </a:pPr>
            <a:endParaRPr lang="pt-BR" sz="2700" dirty="0" smtClean="0"/>
          </a:p>
          <a:p>
            <a:pPr marL="457200" lvl="1" indent="0" algn="ctr">
              <a:buNone/>
            </a:pPr>
            <a:r>
              <a:rPr lang="pt-BR" sz="2700" dirty="0" smtClean="0"/>
              <a:t>- Traz a </a:t>
            </a:r>
            <a:r>
              <a:rPr lang="pt-BR" sz="2700" b="1" dirty="0" smtClean="0"/>
              <a:t>metodologia de fiscalização do TCE-RS </a:t>
            </a:r>
            <a:r>
              <a:rPr lang="pt-BR" sz="2700" dirty="0" smtClean="0"/>
              <a:t>para avaliar todo </a:t>
            </a:r>
            <a:r>
              <a:rPr lang="pt-BR" sz="2700" dirty="0"/>
              <a:t>o aparato legal que trata sobre transparência </a:t>
            </a:r>
            <a:endParaRPr lang="pt-BR" sz="2700" dirty="0" smtClean="0"/>
          </a:p>
          <a:p>
            <a:pPr marL="457200" lvl="1" indent="0" algn="ctr">
              <a:buNone/>
            </a:pPr>
            <a:endParaRPr lang="pt-BR" sz="2700" dirty="0"/>
          </a:p>
          <a:p>
            <a:pPr lvl="1" algn="ctr">
              <a:buFontTx/>
              <a:buChar char="-"/>
            </a:pPr>
            <a:r>
              <a:rPr lang="pt-BR" sz="2700" dirty="0" smtClean="0"/>
              <a:t>Especifica </a:t>
            </a:r>
            <a:r>
              <a:rPr lang="pt-BR" sz="2700" b="1" dirty="0" smtClean="0"/>
              <a:t>como as informações </a:t>
            </a:r>
            <a:r>
              <a:rPr lang="pt-BR" sz="2700" dirty="0" smtClean="0"/>
              <a:t>devem estar publicadas pelos Municípios (Prefeituras e Câmaras)</a:t>
            </a:r>
          </a:p>
          <a:p>
            <a:pPr lvl="1" algn="ctr">
              <a:buFontTx/>
              <a:buChar char="-"/>
            </a:pPr>
            <a:endParaRPr lang="pt-BR" sz="2700" dirty="0"/>
          </a:p>
          <a:p>
            <a:pPr lvl="1" algn="ctr">
              <a:buFontTx/>
              <a:buChar char="-"/>
            </a:pPr>
            <a:r>
              <a:rPr lang="pt-BR" sz="2700" b="1" dirty="0" smtClean="0"/>
              <a:t>22 conjuntos de informações (82 itens)</a:t>
            </a:r>
          </a:p>
          <a:p>
            <a:pPr lvl="1" algn="ctr">
              <a:buFontTx/>
              <a:buChar char="-"/>
            </a:pPr>
            <a:endParaRPr lang="pt-BR" sz="2700" dirty="0"/>
          </a:p>
          <a:p>
            <a:pPr marL="457200" lvl="1" indent="0" algn="just">
              <a:buNone/>
            </a:pPr>
            <a:endParaRPr lang="pt-BR" sz="2700" dirty="0"/>
          </a:p>
          <a:p>
            <a:pPr marL="457200" lvl="1" indent="0" algn="just">
              <a:buNone/>
            </a:pPr>
            <a:r>
              <a:rPr lang="pt-BR" sz="2200" b="1" dirty="0" smtClean="0">
                <a:solidFill>
                  <a:schemeClr val="tx2">
                    <a:lumMod val="75000"/>
                  </a:schemeClr>
                </a:solidFill>
              </a:rPr>
              <a:t>	</a:t>
            </a:r>
            <a:endParaRPr lang="pt-BR" sz="2200" dirty="0"/>
          </a:p>
          <a:p>
            <a:pPr marL="457200" lvl="1" indent="0" algn="just">
              <a:buNone/>
            </a:pPr>
            <a:endParaRPr lang="pt-BR" dirty="0" smtClean="0">
              <a:solidFill>
                <a:schemeClr val="tx2">
                  <a:lumMod val="75000"/>
                </a:schemeClr>
              </a:solidFill>
            </a:endParaRPr>
          </a:p>
          <a:p>
            <a:pPr lvl="2" algn="just"/>
            <a:endParaRPr lang="pt-BR" sz="3200" b="1" dirty="0" smtClean="0"/>
          </a:p>
          <a:p>
            <a:pPr lvl="2" algn="just"/>
            <a:endParaRPr lang="pt-BR" sz="3200" dirty="0" smtClean="0"/>
          </a:p>
          <a:p>
            <a:pPr lvl="2" algn="just"/>
            <a:endParaRPr lang="pt-BR" sz="3200" dirty="0" smtClean="0"/>
          </a:p>
        </p:txBody>
      </p:sp>
    </p:spTree>
    <p:extLst>
      <p:ext uri="{BB962C8B-B14F-4D97-AF65-F5344CB8AC3E}">
        <p14:creationId xmlns:p14="http://schemas.microsoft.com/office/powerpoint/2010/main" val="41645209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43000"/>
          </a:xfrm>
        </p:spPr>
        <p:txBody>
          <a:bodyPr>
            <a:normAutofit/>
          </a:bodyPr>
          <a:lstStyle/>
          <a:p>
            <a:r>
              <a:rPr lang="pt-BR" sz="6000" b="1" u="sng" dirty="0" smtClean="0"/>
              <a:t>TRANSPARÊNCIA</a:t>
            </a:r>
            <a:endParaRPr lang="pt-BR" sz="6700" b="1" dirty="0"/>
          </a:p>
        </p:txBody>
      </p:sp>
      <p:sp>
        <p:nvSpPr>
          <p:cNvPr id="2" name="CaixaDeTexto 1"/>
          <p:cNvSpPr txBox="1"/>
          <p:nvPr/>
        </p:nvSpPr>
        <p:spPr>
          <a:xfrm>
            <a:off x="473487" y="1779362"/>
            <a:ext cx="20882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/>
              <a:t>Pedido de acesso à informação</a:t>
            </a:r>
          </a:p>
          <a:p>
            <a:pPr algn="ctr"/>
            <a:r>
              <a:rPr lang="pt-BR" dirty="0" smtClean="0"/>
              <a:t>pela internet?</a:t>
            </a:r>
            <a:endParaRPr lang="pt-B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685" y="2651279"/>
            <a:ext cx="1138970" cy="10972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CaixaDeTexto 6"/>
          <p:cNvSpPr txBox="1"/>
          <p:nvPr/>
        </p:nvSpPr>
        <p:spPr>
          <a:xfrm>
            <a:off x="3275856" y="1727949"/>
            <a:ext cx="20882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/>
              <a:t>Informações sobre a </a:t>
            </a:r>
          </a:p>
          <a:p>
            <a:pPr algn="ctr"/>
            <a:r>
              <a:rPr lang="pt-BR" dirty="0" smtClean="0"/>
              <a:t>Organização do órgão</a:t>
            </a: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2337" y="2298890"/>
            <a:ext cx="695300" cy="607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6968" y="2403605"/>
            <a:ext cx="646913" cy="5981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CaixaDeTexto 10"/>
          <p:cNvSpPr txBox="1"/>
          <p:nvPr/>
        </p:nvSpPr>
        <p:spPr>
          <a:xfrm>
            <a:off x="5796059" y="1710842"/>
            <a:ext cx="2088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/>
              <a:t>Registro de repasses</a:t>
            </a:r>
          </a:p>
        </p:txBody>
      </p:sp>
      <p:grpSp>
        <p:nvGrpSpPr>
          <p:cNvPr id="8" name="Grupo 7"/>
          <p:cNvGrpSpPr/>
          <p:nvPr/>
        </p:nvGrpSpPr>
        <p:grpSpPr>
          <a:xfrm>
            <a:off x="4970802" y="4154508"/>
            <a:ext cx="2088232" cy="1339476"/>
            <a:chOff x="4968045" y="4209999"/>
            <a:chExt cx="2088232" cy="1339476"/>
          </a:xfrm>
        </p:grpSpPr>
        <p:sp>
          <p:nvSpPr>
            <p:cNvPr id="4" name="Retângulo de cantos arredondados 3"/>
            <p:cNvSpPr/>
            <p:nvPr/>
          </p:nvSpPr>
          <p:spPr>
            <a:xfrm>
              <a:off x="5329983" y="4209999"/>
              <a:ext cx="1320847" cy="1339476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20" name="Picture 7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29757" y="4662133"/>
              <a:ext cx="873961" cy="8550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" name="CaixaDeTexto 18"/>
            <p:cNvSpPr txBox="1"/>
            <p:nvPr/>
          </p:nvSpPr>
          <p:spPr>
            <a:xfrm>
              <a:off x="4968045" y="4260669"/>
              <a:ext cx="208823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dirty="0" smtClean="0"/>
                <a:t>Despesas </a:t>
              </a:r>
            </a:p>
            <a:p>
              <a:pPr algn="ctr"/>
              <a:r>
                <a:rPr lang="pt-BR" dirty="0" smtClean="0"/>
                <a:t>e Receitas</a:t>
              </a:r>
            </a:p>
          </p:txBody>
        </p:sp>
      </p:grpSp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060" y="2119928"/>
            <a:ext cx="952153" cy="885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Retângulo de cantos arredondados 27"/>
          <p:cNvSpPr/>
          <p:nvPr/>
        </p:nvSpPr>
        <p:spPr>
          <a:xfrm>
            <a:off x="339335" y="1393873"/>
            <a:ext cx="2277655" cy="247893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9" name="Retângulo de cantos arredondados 28"/>
          <p:cNvSpPr/>
          <p:nvPr/>
        </p:nvSpPr>
        <p:spPr>
          <a:xfrm>
            <a:off x="3158441" y="1695606"/>
            <a:ext cx="2277655" cy="1451907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0" name="Retângulo de cantos arredondados 29"/>
          <p:cNvSpPr/>
          <p:nvPr/>
        </p:nvSpPr>
        <p:spPr>
          <a:xfrm>
            <a:off x="5868066" y="1653280"/>
            <a:ext cx="2016302" cy="141568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5" name="Grupo 4"/>
          <p:cNvGrpSpPr/>
          <p:nvPr/>
        </p:nvGrpSpPr>
        <p:grpSpPr>
          <a:xfrm>
            <a:off x="2634540" y="3951880"/>
            <a:ext cx="2397499" cy="1833806"/>
            <a:chOff x="2843808" y="4187482"/>
            <a:chExt cx="2397499" cy="1833806"/>
          </a:xfrm>
        </p:grpSpPr>
        <p:sp>
          <p:nvSpPr>
            <p:cNvPr id="18" name="CaixaDeTexto 17"/>
            <p:cNvSpPr txBox="1"/>
            <p:nvPr/>
          </p:nvSpPr>
          <p:spPr>
            <a:xfrm>
              <a:off x="2843808" y="4222829"/>
              <a:ext cx="239749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dirty="0" smtClean="0"/>
                <a:t>Licitações </a:t>
              </a:r>
            </a:p>
            <a:p>
              <a:pPr algn="ctr"/>
              <a:r>
                <a:rPr lang="pt-BR" dirty="0" smtClean="0"/>
                <a:t>e Contratos</a:t>
              </a:r>
            </a:p>
          </p:txBody>
        </p:sp>
        <p:pic>
          <p:nvPicPr>
            <p:cNvPr id="1036" name="Picture 12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15517" y="4869160"/>
              <a:ext cx="893320" cy="11125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1" name="Retângulo de cantos arredondados 30"/>
            <p:cNvSpPr/>
            <p:nvPr/>
          </p:nvSpPr>
          <p:spPr>
            <a:xfrm>
              <a:off x="3224551" y="4187482"/>
              <a:ext cx="1656716" cy="1833806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grpSp>
        <p:nvGrpSpPr>
          <p:cNvPr id="10" name="Grupo 9"/>
          <p:cNvGrpSpPr/>
          <p:nvPr/>
        </p:nvGrpSpPr>
        <p:grpSpPr>
          <a:xfrm>
            <a:off x="545494" y="4031582"/>
            <a:ext cx="2088232" cy="1498196"/>
            <a:chOff x="467543" y="4889132"/>
            <a:chExt cx="2088232" cy="1498196"/>
          </a:xfrm>
        </p:grpSpPr>
        <p:sp>
          <p:nvSpPr>
            <p:cNvPr id="17" name="CaixaDeTexto 16"/>
            <p:cNvSpPr txBox="1"/>
            <p:nvPr/>
          </p:nvSpPr>
          <p:spPr>
            <a:xfrm>
              <a:off x="467543" y="4903144"/>
              <a:ext cx="208823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dirty="0" smtClean="0"/>
                <a:t>Veículos </a:t>
              </a:r>
            </a:p>
            <a:p>
              <a:pPr algn="ctr"/>
              <a:r>
                <a:rPr lang="pt-BR" dirty="0" smtClean="0"/>
                <a:t>e imóveis</a:t>
              </a:r>
            </a:p>
          </p:txBody>
        </p:sp>
        <p:pic>
          <p:nvPicPr>
            <p:cNvPr id="1037" name="Picture 13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47664" y="5681796"/>
              <a:ext cx="720080" cy="7055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8" name="Picture 14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4488" y="5791494"/>
              <a:ext cx="920424" cy="4382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2" name="Retângulo de cantos arredondados 31"/>
            <p:cNvSpPr/>
            <p:nvPr/>
          </p:nvSpPr>
          <p:spPr>
            <a:xfrm>
              <a:off x="611560" y="4889132"/>
              <a:ext cx="1740294" cy="1498196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grpSp>
        <p:nvGrpSpPr>
          <p:cNvPr id="9" name="Grupo 8"/>
          <p:cNvGrpSpPr/>
          <p:nvPr/>
        </p:nvGrpSpPr>
        <p:grpSpPr>
          <a:xfrm>
            <a:off x="6948263" y="3308017"/>
            <a:ext cx="2088233" cy="1404183"/>
            <a:chOff x="6948264" y="3933056"/>
            <a:chExt cx="2088233" cy="1404183"/>
          </a:xfrm>
        </p:grpSpPr>
        <p:sp>
          <p:nvSpPr>
            <p:cNvPr id="25" name="CaixaDeTexto 24"/>
            <p:cNvSpPr txBox="1"/>
            <p:nvPr/>
          </p:nvSpPr>
          <p:spPr>
            <a:xfrm>
              <a:off x="6948265" y="4018418"/>
              <a:ext cx="208823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dirty="0" smtClean="0"/>
                <a:t>Recursos Humanos</a:t>
              </a:r>
            </a:p>
          </p:txBody>
        </p:sp>
        <p:pic>
          <p:nvPicPr>
            <p:cNvPr id="1039" name="Picture 15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53525" y="4355562"/>
              <a:ext cx="1201372" cy="9488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3" name="Retângulo de cantos arredondados 32"/>
            <p:cNvSpPr/>
            <p:nvPr/>
          </p:nvSpPr>
          <p:spPr>
            <a:xfrm>
              <a:off x="6948264" y="3933056"/>
              <a:ext cx="2088233" cy="1404183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13" name="CaixaDeTexto 12"/>
          <p:cNvSpPr txBox="1"/>
          <p:nvPr/>
        </p:nvSpPr>
        <p:spPr>
          <a:xfrm>
            <a:off x="2529479" y="3995225"/>
            <a:ext cx="535724" cy="9387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5500" dirty="0" smtClean="0">
                <a:solidFill>
                  <a:srgbClr val="FF0000"/>
                </a:solidFill>
              </a:rPr>
              <a:t>+</a:t>
            </a:r>
            <a:endParaRPr lang="pt-BR" sz="5500" dirty="0">
              <a:solidFill>
                <a:srgbClr val="FF0000"/>
              </a:solidFill>
            </a:endParaRPr>
          </a:p>
        </p:txBody>
      </p:sp>
      <p:sp>
        <p:nvSpPr>
          <p:cNvPr id="40" name="CaixaDeTexto 39"/>
          <p:cNvSpPr txBox="1"/>
          <p:nvPr/>
        </p:nvSpPr>
        <p:spPr>
          <a:xfrm>
            <a:off x="4702940" y="3834006"/>
            <a:ext cx="535724" cy="9387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5500" dirty="0" smtClean="0">
                <a:solidFill>
                  <a:srgbClr val="FF0000"/>
                </a:solidFill>
              </a:rPr>
              <a:t>+</a:t>
            </a:r>
            <a:endParaRPr lang="pt-BR" sz="5500" dirty="0">
              <a:solidFill>
                <a:srgbClr val="FF0000"/>
              </a:solidFill>
            </a:endParaRPr>
          </a:p>
        </p:txBody>
      </p:sp>
      <p:sp>
        <p:nvSpPr>
          <p:cNvPr id="41" name="CaixaDeTexto 40"/>
          <p:cNvSpPr txBox="1"/>
          <p:nvPr/>
        </p:nvSpPr>
        <p:spPr>
          <a:xfrm>
            <a:off x="7971403" y="1967559"/>
            <a:ext cx="1069524" cy="9387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5500" dirty="0" smtClean="0">
                <a:solidFill>
                  <a:srgbClr val="FF0000"/>
                </a:solidFill>
              </a:rPr>
              <a:t>+...</a:t>
            </a:r>
            <a:endParaRPr lang="pt-BR" sz="5500" dirty="0">
              <a:solidFill>
                <a:srgbClr val="FF0000"/>
              </a:solidFill>
            </a:endParaRPr>
          </a:p>
        </p:txBody>
      </p:sp>
      <p:sp>
        <p:nvSpPr>
          <p:cNvPr id="42" name="CaixaDeTexto 41"/>
          <p:cNvSpPr txBox="1"/>
          <p:nvPr/>
        </p:nvSpPr>
        <p:spPr>
          <a:xfrm>
            <a:off x="2573380" y="2003190"/>
            <a:ext cx="535724" cy="9387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5500" dirty="0" smtClean="0">
                <a:solidFill>
                  <a:srgbClr val="FF0000"/>
                </a:solidFill>
              </a:rPr>
              <a:t>+</a:t>
            </a:r>
            <a:endParaRPr lang="pt-BR" sz="5500" dirty="0">
              <a:solidFill>
                <a:srgbClr val="FF0000"/>
              </a:solidFill>
            </a:endParaRPr>
          </a:p>
        </p:txBody>
      </p:sp>
      <p:sp>
        <p:nvSpPr>
          <p:cNvPr id="43" name="CaixaDeTexto 42"/>
          <p:cNvSpPr txBox="1"/>
          <p:nvPr/>
        </p:nvSpPr>
        <p:spPr>
          <a:xfrm>
            <a:off x="6238613" y="3261163"/>
            <a:ext cx="535724" cy="9387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5500" dirty="0" smtClean="0">
                <a:solidFill>
                  <a:srgbClr val="FF0000"/>
                </a:solidFill>
              </a:rPr>
              <a:t>+</a:t>
            </a:r>
            <a:endParaRPr lang="pt-BR" sz="5500" dirty="0">
              <a:solidFill>
                <a:srgbClr val="FF0000"/>
              </a:solidFill>
            </a:endParaRPr>
          </a:p>
        </p:txBody>
      </p:sp>
      <p:sp>
        <p:nvSpPr>
          <p:cNvPr id="45" name="CaixaDeTexto 44"/>
          <p:cNvSpPr txBox="1"/>
          <p:nvPr/>
        </p:nvSpPr>
        <p:spPr>
          <a:xfrm>
            <a:off x="5409667" y="2063059"/>
            <a:ext cx="535724" cy="9387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5500" dirty="0" smtClean="0">
                <a:solidFill>
                  <a:srgbClr val="FF0000"/>
                </a:solidFill>
              </a:rPr>
              <a:t>+</a:t>
            </a:r>
            <a:endParaRPr lang="pt-BR" sz="5500" dirty="0">
              <a:solidFill>
                <a:srgbClr val="FF0000"/>
              </a:solidFill>
            </a:endParaRPr>
          </a:p>
        </p:txBody>
      </p:sp>
      <p:sp>
        <p:nvSpPr>
          <p:cNvPr id="46" name="CaixaDeTexto 45"/>
          <p:cNvSpPr txBox="1"/>
          <p:nvPr/>
        </p:nvSpPr>
        <p:spPr>
          <a:xfrm>
            <a:off x="7169379" y="4902881"/>
            <a:ext cx="1069524" cy="9387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5500" dirty="0" smtClean="0">
                <a:solidFill>
                  <a:srgbClr val="FF0000"/>
                </a:solidFill>
              </a:rPr>
              <a:t>+...</a:t>
            </a:r>
            <a:endParaRPr lang="pt-BR" sz="55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458922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ço Reservado para Conteúdo 6"/>
          <p:cNvSpPr>
            <a:spLocks noGrp="1"/>
          </p:cNvSpPr>
          <p:nvPr>
            <p:ph idx="1"/>
          </p:nvPr>
        </p:nvSpPr>
        <p:spPr>
          <a:xfrm>
            <a:off x="18406" y="188640"/>
            <a:ext cx="8748464" cy="1268760"/>
          </a:xfrm>
        </p:spPr>
        <p:txBody>
          <a:bodyPr>
            <a:normAutofit/>
          </a:bodyPr>
          <a:lstStyle/>
          <a:p>
            <a:pPr lvl="1" algn="just"/>
            <a:r>
              <a:rPr lang="pt-BR" sz="3200" b="1" dirty="0" smtClean="0">
                <a:solidFill>
                  <a:srgbClr val="006600"/>
                </a:solidFill>
              </a:rPr>
              <a:t>Melhores índices das Prefeituras em 2016:</a:t>
            </a:r>
            <a:endParaRPr lang="pt-BR" sz="3200" b="1" dirty="0">
              <a:solidFill>
                <a:srgbClr val="006600"/>
              </a:solidFill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323528" y="1213186"/>
            <a:ext cx="576063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à"/>
            </a:pPr>
            <a:r>
              <a:rPr lang="pt-BR" sz="2500" b="1" dirty="0" smtClean="0"/>
              <a:t>Canal de Comunicação com o cidadão</a:t>
            </a:r>
          </a:p>
          <a:p>
            <a:endParaRPr lang="pt-BR" sz="2500" b="1" dirty="0"/>
          </a:p>
        </p:txBody>
      </p:sp>
      <p:sp>
        <p:nvSpPr>
          <p:cNvPr id="10" name="Retângulo de cantos arredondados 9"/>
          <p:cNvSpPr/>
          <p:nvPr/>
        </p:nvSpPr>
        <p:spPr>
          <a:xfrm>
            <a:off x="5868144" y="889988"/>
            <a:ext cx="1584176" cy="1152128"/>
          </a:xfrm>
          <a:prstGeom prst="round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500" dirty="0" smtClean="0">
                <a:solidFill>
                  <a:srgbClr val="006600"/>
                </a:solidFill>
              </a:rPr>
              <a:t>98%</a:t>
            </a:r>
            <a:endParaRPr lang="pt-BR" sz="3500" dirty="0">
              <a:solidFill>
                <a:srgbClr val="006600"/>
              </a:solidFill>
            </a:endParaRPr>
          </a:p>
        </p:txBody>
      </p:sp>
      <p:sp>
        <p:nvSpPr>
          <p:cNvPr id="11" name="CaixaDeTexto 10"/>
          <p:cNvSpPr txBox="1"/>
          <p:nvPr/>
        </p:nvSpPr>
        <p:spPr>
          <a:xfrm>
            <a:off x="683568" y="2570052"/>
            <a:ext cx="5760639" cy="754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à"/>
            </a:pPr>
            <a:r>
              <a:rPr lang="pt-BR" sz="2500" b="1" dirty="0" smtClean="0"/>
              <a:t>Informações organizacionais</a:t>
            </a:r>
          </a:p>
          <a:p>
            <a:r>
              <a:rPr lang="pt-BR" b="1" dirty="0" smtClean="0"/>
              <a:t>Estrutura, endereços, competência, telefone</a:t>
            </a:r>
            <a:endParaRPr lang="pt-BR" b="1" dirty="0"/>
          </a:p>
        </p:txBody>
      </p:sp>
      <p:sp>
        <p:nvSpPr>
          <p:cNvPr id="12" name="Retângulo de cantos arredondados 11"/>
          <p:cNvSpPr/>
          <p:nvPr/>
        </p:nvSpPr>
        <p:spPr>
          <a:xfrm>
            <a:off x="5148064" y="2348880"/>
            <a:ext cx="1584176" cy="1152128"/>
          </a:xfrm>
          <a:prstGeom prst="round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500" dirty="0" smtClean="0">
                <a:solidFill>
                  <a:srgbClr val="006600"/>
                </a:solidFill>
              </a:rPr>
              <a:t>96%</a:t>
            </a:r>
            <a:endParaRPr lang="pt-BR" sz="3500" dirty="0">
              <a:solidFill>
                <a:srgbClr val="006600"/>
              </a:solidFill>
            </a:endParaRPr>
          </a:p>
        </p:txBody>
      </p:sp>
      <p:sp>
        <p:nvSpPr>
          <p:cNvPr id="13" name="CaixaDeTexto 12"/>
          <p:cNvSpPr txBox="1"/>
          <p:nvPr/>
        </p:nvSpPr>
        <p:spPr>
          <a:xfrm>
            <a:off x="2483768" y="4126577"/>
            <a:ext cx="1944217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à"/>
            </a:pPr>
            <a:r>
              <a:rPr lang="pt-BR" sz="2500" b="1" dirty="0" smtClean="0"/>
              <a:t>Despesas</a:t>
            </a:r>
            <a:endParaRPr lang="pt-BR" sz="2500" b="1" dirty="0"/>
          </a:p>
        </p:txBody>
      </p:sp>
      <p:sp>
        <p:nvSpPr>
          <p:cNvPr id="14" name="Retângulo de cantos arredondados 13"/>
          <p:cNvSpPr/>
          <p:nvPr/>
        </p:nvSpPr>
        <p:spPr>
          <a:xfrm>
            <a:off x="4499993" y="3789040"/>
            <a:ext cx="1584176" cy="1152128"/>
          </a:xfrm>
          <a:prstGeom prst="round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500" dirty="0" smtClean="0">
                <a:solidFill>
                  <a:srgbClr val="006600"/>
                </a:solidFill>
              </a:rPr>
              <a:t>95%</a:t>
            </a:r>
            <a:endParaRPr lang="pt-BR" sz="3500" dirty="0">
              <a:solidFill>
                <a:srgbClr val="006600"/>
              </a:solidFill>
            </a:endParaRPr>
          </a:p>
        </p:txBody>
      </p:sp>
      <p:sp>
        <p:nvSpPr>
          <p:cNvPr id="15" name="CaixaDeTexto 14"/>
          <p:cNvSpPr txBox="1"/>
          <p:nvPr/>
        </p:nvSpPr>
        <p:spPr>
          <a:xfrm>
            <a:off x="1763688" y="5446578"/>
            <a:ext cx="1944217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à"/>
            </a:pPr>
            <a:r>
              <a:rPr lang="pt-BR" sz="2500" b="1" dirty="0" smtClean="0"/>
              <a:t>Receitas</a:t>
            </a:r>
            <a:endParaRPr lang="pt-BR" sz="2500" b="1" dirty="0"/>
          </a:p>
        </p:txBody>
      </p:sp>
      <p:sp>
        <p:nvSpPr>
          <p:cNvPr id="16" name="Retângulo de cantos arredondados 15"/>
          <p:cNvSpPr/>
          <p:nvPr/>
        </p:nvSpPr>
        <p:spPr>
          <a:xfrm>
            <a:off x="3563887" y="5107687"/>
            <a:ext cx="1584176" cy="1152128"/>
          </a:xfrm>
          <a:prstGeom prst="round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500" dirty="0" smtClean="0">
                <a:solidFill>
                  <a:srgbClr val="006600"/>
                </a:solidFill>
              </a:rPr>
              <a:t>95%</a:t>
            </a:r>
            <a:endParaRPr lang="pt-BR" sz="3500" dirty="0">
              <a:solidFill>
                <a:srgbClr val="00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918310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ço Reservado para Conteúdo 6"/>
          <p:cNvSpPr>
            <a:spLocks noGrp="1"/>
          </p:cNvSpPr>
          <p:nvPr>
            <p:ph idx="1"/>
          </p:nvPr>
        </p:nvSpPr>
        <p:spPr>
          <a:xfrm>
            <a:off x="18406" y="188640"/>
            <a:ext cx="8748464" cy="1268760"/>
          </a:xfrm>
        </p:spPr>
        <p:txBody>
          <a:bodyPr>
            <a:normAutofit/>
          </a:bodyPr>
          <a:lstStyle/>
          <a:p>
            <a:pPr lvl="1" algn="just"/>
            <a:r>
              <a:rPr lang="pt-BR" sz="3100" b="1" dirty="0" smtClean="0">
                <a:solidFill>
                  <a:schemeClr val="accent6">
                    <a:lumMod val="75000"/>
                  </a:schemeClr>
                </a:solidFill>
              </a:rPr>
              <a:t>Índices intermediários das Prefeituras em 2016:</a:t>
            </a:r>
            <a:endParaRPr lang="pt-BR" sz="31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945934" y="1320569"/>
            <a:ext cx="576063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à"/>
            </a:pPr>
            <a:r>
              <a:rPr lang="pt-BR" sz="2500" b="1" dirty="0" smtClean="0"/>
              <a:t>Licitações (editais e resultados)</a:t>
            </a:r>
          </a:p>
          <a:p>
            <a:endParaRPr lang="pt-BR" sz="2500" b="1" dirty="0"/>
          </a:p>
        </p:txBody>
      </p:sp>
      <p:sp>
        <p:nvSpPr>
          <p:cNvPr id="10" name="Retângulo de cantos arredondados 9"/>
          <p:cNvSpPr/>
          <p:nvPr/>
        </p:nvSpPr>
        <p:spPr>
          <a:xfrm>
            <a:off x="5707628" y="922832"/>
            <a:ext cx="1584176" cy="115212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3500" dirty="0" smtClean="0">
                <a:solidFill>
                  <a:schemeClr val="accent6">
                    <a:lumMod val="75000"/>
                  </a:schemeClr>
                </a:solidFill>
              </a:rPr>
              <a:t>83%</a:t>
            </a:r>
            <a:endParaRPr lang="pt-BR" sz="35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1" name="CaixaDeTexto 10"/>
          <p:cNvSpPr txBox="1"/>
          <p:nvPr/>
        </p:nvSpPr>
        <p:spPr>
          <a:xfrm>
            <a:off x="1619673" y="2686417"/>
            <a:ext cx="5760639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à"/>
            </a:pPr>
            <a:r>
              <a:rPr lang="pt-BR" sz="2500" b="1" dirty="0" smtClean="0"/>
              <a:t>Contratos</a:t>
            </a:r>
            <a:endParaRPr lang="pt-BR" b="1" dirty="0"/>
          </a:p>
        </p:txBody>
      </p:sp>
      <p:sp>
        <p:nvSpPr>
          <p:cNvPr id="13" name="CaixaDeTexto 12"/>
          <p:cNvSpPr txBox="1"/>
          <p:nvPr/>
        </p:nvSpPr>
        <p:spPr>
          <a:xfrm>
            <a:off x="3275855" y="4200083"/>
            <a:ext cx="3024337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à"/>
            </a:pPr>
            <a:r>
              <a:rPr lang="pt-BR" sz="2500" b="1" dirty="0" smtClean="0"/>
              <a:t>Recursos Humanos</a:t>
            </a:r>
          </a:p>
          <a:p>
            <a:pPr marL="285750" indent="-285750">
              <a:buFont typeface="Wingdings" pitchFamily="2" charset="2"/>
              <a:buChar char="à"/>
            </a:pPr>
            <a:endParaRPr lang="pt-BR" sz="2500" b="1" dirty="0" smtClean="0"/>
          </a:p>
          <a:p>
            <a:endParaRPr lang="pt-BR" sz="2500" b="1" dirty="0"/>
          </a:p>
        </p:txBody>
      </p:sp>
      <p:sp>
        <p:nvSpPr>
          <p:cNvPr id="17" name="Retângulo de cantos arredondados 16"/>
          <p:cNvSpPr/>
          <p:nvPr/>
        </p:nvSpPr>
        <p:spPr>
          <a:xfrm>
            <a:off x="3707905" y="2272559"/>
            <a:ext cx="1584176" cy="115212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3500" dirty="0" smtClean="0">
                <a:solidFill>
                  <a:schemeClr val="accent6">
                    <a:lumMod val="75000"/>
                  </a:schemeClr>
                </a:solidFill>
              </a:rPr>
              <a:t>72%</a:t>
            </a:r>
            <a:endParaRPr lang="pt-BR" sz="35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8" name="Retângulo de cantos arredondados 17"/>
          <p:cNvSpPr/>
          <p:nvPr/>
        </p:nvSpPr>
        <p:spPr>
          <a:xfrm>
            <a:off x="6300192" y="3861048"/>
            <a:ext cx="1584176" cy="115212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3500" dirty="0" smtClean="0">
                <a:solidFill>
                  <a:schemeClr val="accent6">
                    <a:lumMod val="75000"/>
                  </a:schemeClr>
                </a:solidFill>
              </a:rPr>
              <a:t>67%</a:t>
            </a:r>
            <a:endParaRPr lang="pt-BR" sz="35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9" name="CaixaDeTexto 18"/>
          <p:cNvSpPr txBox="1"/>
          <p:nvPr/>
        </p:nvSpPr>
        <p:spPr>
          <a:xfrm>
            <a:off x="1259631" y="5420933"/>
            <a:ext cx="302433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à"/>
            </a:pPr>
            <a:r>
              <a:rPr lang="pt-BR" sz="2500" b="1" dirty="0" smtClean="0"/>
              <a:t>Diárias</a:t>
            </a:r>
          </a:p>
          <a:p>
            <a:endParaRPr lang="pt-BR" sz="2500" b="1" dirty="0"/>
          </a:p>
        </p:txBody>
      </p:sp>
      <p:sp>
        <p:nvSpPr>
          <p:cNvPr id="20" name="Retângulo de cantos arredondados 19"/>
          <p:cNvSpPr/>
          <p:nvPr/>
        </p:nvSpPr>
        <p:spPr>
          <a:xfrm>
            <a:off x="2699792" y="5103922"/>
            <a:ext cx="1584176" cy="115212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3500" dirty="0" smtClean="0">
                <a:solidFill>
                  <a:schemeClr val="accent6">
                    <a:lumMod val="75000"/>
                  </a:schemeClr>
                </a:solidFill>
              </a:rPr>
              <a:t>64%</a:t>
            </a:r>
            <a:endParaRPr lang="pt-BR" sz="3500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300492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ço Reservado para Conteúdo 6"/>
          <p:cNvSpPr txBox="1">
            <a:spLocks/>
          </p:cNvSpPr>
          <p:nvPr/>
        </p:nvSpPr>
        <p:spPr>
          <a:xfrm>
            <a:off x="403824" y="145177"/>
            <a:ext cx="8748464" cy="12687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Wingdings" panose="05000000000000000000" pitchFamily="2" charset="2"/>
              <a:buChar char="§"/>
              <a:defRPr sz="3200" kern="1200">
                <a:solidFill>
                  <a:schemeClr val="accent4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4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Wingdings" panose="05000000000000000000" pitchFamily="2" charset="2"/>
              <a:buChar char="ü"/>
              <a:defRPr sz="2400" kern="1200">
                <a:solidFill>
                  <a:schemeClr val="accent4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accent4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accent4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algn="just"/>
            <a:r>
              <a:rPr lang="pt-BR" sz="3200" b="1" dirty="0" smtClean="0">
                <a:solidFill>
                  <a:srgbClr val="C00000"/>
                </a:solidFill>
              </a:rPr>
              <a:t>Piores índices das Prefeituras em 2016:</a:t>
            </a:r>
            <a:endParaRPr lang="pt-BR" sz="3200" b="1" dirty="0">
              <a:solidFill>
                <a:srgbClr val="C00000"/>
              </a:solidFill>
            </a:endParaRPr>
          </a:p>
        </p:txBody>
      </p:sp>
      <p:sp>
        <p:nvSpPr>
          <p:cNvPr id="11" name="CaixaDeTexto 10"/>
          <p:cNvSpPr txBox="1"/>
          <p:nvPr/>
        </p:nvSpPr>
        <p:spPr>
          <a:xfrm>
            <a:off x="918877" y="1413937"/>
            <a:ext cx="576063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à"/>
            </a:pPr>
            <a:r>
              <a:rPr lang="pt-BR" sz="2500" b="1" dirty="0" smtClean="0"/>
              <a:t>Dados gerais para acompanhamento</a:t>
            </a:r>
          </a:p>
          <a:p>
            <a:r>
              <a:rPr lang="pt-BR" sz="2500" b="1" dirty="0" smtClean="0"/>
              <a:t>de programas, ações, projetos e obras</a:t>
            </a:r>
            <a:endParaRPr lang="pt-BR" sz="2500" b="1" dirty="0"/>
          </a:p>
        </p:txBody>
      </p:sp>
      <p:sp>
        <p:nvSpPr>
          <p:cNvPr id="12" name="Retângulo de cantos arredondados 11"/>
          <p:cNvSpPr/>
          <p:nvPr/>
        </p:nvSpPr>
        <p:spPr>
          <a:xfrm>
            <a:off x="6588224" y="1268760"/>
            <a:ext cx="1584176" cy="1152128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3500" b="1" dirty="0" smtClean="0">
                <a:solidFill>
                  <a:srgbClr val="C00000"/>
                </a:solidFill>
              </a:rPr>
              <a:t>13%</a:t>
            </a:r>
            <a:endParaRPr lang="pt-BR" sz="3500" b="1" dirty="0">
              <a:solidFill>
                <a:srgbClr val="C00000"/>
              </a:solidFill>
            </a:endParaRPr>
          </a:p>
        </p:txBody>
      </p:sp>
      <p:sp>
        <p:nvSpPr>
          <p:cNvPr id="13" name="CaixaDeTexto 12"/>
          <p:cNvSpPr txBox="1"/>
          <p:nvPr/>
        </p:nvSpPr>
        <p:spPr>
          <a:xfrm>
            <a:off x="1475656" y="2948824"/>
            <a:ext cx="338437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à"/>
            </a:pPr>
            <a:r>
              <a:rPr lang="pt-BR" sz="2500" b="1" dirty="0" smtClean="0"/>
              <a:t>Registro de repasses </a:t>
            </a:r>
          </a:p>
          <a:p>
            <a:r>
              <a:rPr lang="pt-BR" sz="2500" b="1" dirty="0"/>
              <a:t> </a:t>
            </a:r>
            <a:r>
              <a:rPr lang="pt-BR" sz="2500" b="1" dirty="0" smtClean="0"/>
              <a:t>          ou transferências</a:t>
            </a:r>
            <a:endParaRPr lang="pt-BR" b="1" dirty="0"/>
          </a:p>
        </p:txBody>
      </p:sp>
      <p:sp>
        <p:nvSpPr>
          <p:cNvPr id="19" name="Retângulo de cantos arredondados 18"/>
          <p:cNvSpPr/>
          <p:nvPr/>
        </p:nvSpPr>
        <p:spPr>
          <a:xfrm>
            <a:off x="4788025" y="2803647"/>
            <a:ext cx="1584176" cy="1152128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3500" b="1" dirty="0" smtClean="0">
                <a:solidFill>
                  <a:srgbClr val="C00000"/>
                </a:solidFill>
              </a:rPr>
              <a:t>35%</a:t>
            </a:r>
            <a:endParaRPr lang="pt-BR" sz="3500" b="1" dirty="0">
              <a:solidFill>
                <a:srgbClr val="C00000"/>
              </a:solidFill>
            </a:endParaRPr>
          </a:p>
        </p:txBody>
      </p:sp>
      <p:sp>
        <p:nvSpPr>
          <p:cNvPr id="20" name="CaixaDeTexto 19"/>
          <p:cNvSpPr txBox="1"/>
          <p:nvPr/>
        </p:nvSpPr>
        <p:spPr>
          <a:xfrm>
            <a:off x="1727685" y="4601284"/>
            <a:ext cx="507656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à"/>
            </a:pPr>
            <a:r>
              <a:rPr lang="pt-BR" sz="2500" b="1" dirty="0" smtClean="0"/>
              <a:t>Publicação do Relatório de Gestão   </a:t>
            </a:r>
          </a:p>
          <a:p>
            <a:r>
              <a:rPr lang="pt-BR" sz="2500" b="1" dirty="0" smtClean="0"/>
              <a:t>          (Relatório Circunstanciado)</a:t>
            </a:r>
            <a:endParaRPr lang="pt-BR" b="1" dirty="0"/>
          </a:p>
        </p:txBody>
      </p:sp>
      <p:sp>
        <p:nvSpPr>
          <p:cNvPr id="21" name="Retângulo de cantos arredondados 20"/>
          <p:cNvSpPr/>
          <p:nvPr/>
        </p:nvSpPr>
        <p:spPr>
          <a:xfrm>
            <a:off x="6804248" y="4365104"/>
            <a:ext cx="1584176" cy="1152128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3500" b="1" dirty="0" smtClean="0">
                <a:solidFill>
                  <a:srgbClr val="C00000"/>
                </a:solidFill>
              </a:rPr>
              <a:t>34%</a:t>
            </a:r>
            <a:endParaRPr lang="pt-BR" sz="35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461261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43000"/>
          </a:xfrm>
        </p:spPr>
        <p:txBody>
          <a:bodyPr>
            <a:normAutofit/>
          </a:bodyPr>
          <a:lstStyle/>
          <a:p>
            <a:r>
              <a:rPr lang="pt-BR" sz="6000" b="1" u="sng" dirty="0" smtClean="0"/>
              <a:t>TRANSPARÊNCIA</a:t>
            </a:r>
            <a:endParaRPr lang="pt-BR" sz="6700" b="1" dirty="0"/>
          </a:p>
        </p:txBody>
      </p:sp>
      <p:sp>
        <p:nvSpPr>
          <p:cNvPr id="10" name="Espaço Reservado para Conteúdo 6"/>
          <p:cNvSpPr>
            <a:spLocks noGrp="1"/>
          </p:cNvSpPr>
          <p:nvPr>
            <p:ph idx="1"/>
          </p:nvPr>
        </p:nvSpPr>
        <p:spPr>
          <a:xfrm>
            <a:off x="15622" y="1340768"/>
            <a:ext cx="9128377" cy="5328592"/>
          </a:xfrm>
        </p:spPr>
        <p:txBody>
          <a:bodyPr>
            <a:normAutofit fontScale="47500" lnSpcReduction="20000"/>
          </a:bodyPr>
          <a:lstStyle/>
          <a:p>
            <a:pPr lvl="1" algn="ctr"/>
            <a:r>
              <a:rPr lang="pt-BR" sz="5900" b="1" dirty="0" smtClean="0">
                <a:solidFill>
                  <a:srgbClr val="C00000"/>
                </a:solidFill>
              </a:rPr>
              <a:t>Quais as consequências?</a:t>
            </a:r>
          </a:p>
          <a:p>
            <a:pPr lvl="1" algn="ctr"/>
            <a:endParaRPr lang="pt-BR" sz="2700" dirty="0" smtClean="0"/>
          </a:p>
          <a:p>
            <a:pPr lvl="1" algn="ctr">
              <a:buFontTx/>
              <a:buChar char="-"/>
            </a:pPr>
            <a:r>
              <a:rPr lang="pt-BR" sz="4200" b="1" dirty="0" smtClean="0"/>
              <a:t>Recomendação para que sejam corrigidas as falhas</a:t>
            </a:r>
          </a:p>
          <a:p>
            <a:pPr lvl="1" algn="ctr">
              <a:buFontTx/>
              <a:buChar char="-"/>
            </a:pPr>
            <a:endParaRPr lang="pt-BR" sz="4200" b="1" dirty="0"/>
          </a:p>
          <a:p>
            <a:pPr lvl="1" algn="ctr">
              <a:buFontTx/>
              <a:buChar char="-"/>
            </a:pPr>
            <a:r>
              <a:rPr lang="pt-BR" sz="4200" b="1" dirty="0" smtClean="0"/>
              <a:t>Aplicação de Multa ao gestor</a:t>
            </a:r>
          </a:p>
          <a:p>
            <a:pPr lvl="1" algn="ctr">
              <a:buFontTx/>
              <a:buChar char="-"/>
            </a:pPr>
            <a:endParaRPr lang="pt-BR" sz="3700" dirty="0"/>
          </a:p>
          <a:p>
            <a:pPr lvl="1" algn="ctr">
              <a:buFontTx/>
              <a:buChar char="-"/>
            </a:pPr>
            <a:r>
              <a:rPr lang="pt-BR" sz="4200" b="1" dirty="0" smtClean="0"/>
              <a:t>Reflete negativamente na avaliação das Contas:</a:t>
            </a:r>
          </a:p>
          <a:p>
            <a:pPr lvl="1" algn="ctr">
              <a:buFont typeface="Arial" charset="0"/>
              <a:buChar char="•"/>
            </a:pPr>
            <a:r>
              <a:rPr lang="pt-BR" sz="3800" dirty="0" smtClean="0"/>
              <a:t>Parecer Prévio Desfavorável ao Prefeito</a:t>
            </a:r>
          </a:p>
          <a:p>
            <a:pPr lvl="1" algn="ctr">
              <a:buFont typeface="Arial" charset="0"/>
              <a:buChar char="•"/>
            </a:pPr>
            <a:r>
              <a:rPr lang="pt-BR" sz="3800" dirty="0" smtClean="0"/>
              <a:t>Julgamento Irregular das Contas dos Presidentes de Câmara</a:t>
            </a:r>
          </a:p>
          <a:p>
            <a:pPr lvl="1" algn="ctr">
              <a:buFont typeface="Arial" charset="0"/>
              <a:buChar char="•"/>
            </a:pPr>
            <a:endParaRPr lang="pt-BR" sz="2700" dirty="0"/>
          </a:p>
          <a:p>
            <a:pPr marL="457200" lvl="1" indent="0" algn="ctr">
              <a:buNone/>
            </a:pPr>
            <a:r>
              <a:rPr lang="pt-BR" sz="2600" dirty="0" smtClean="0"/>
              <a:t>- </a:t>
            </a:r>
            <a:r>
              <a:rPr lang="pt-BR" sz="4200" b="1" dirty="0" smtClean="0"/>
              <a:t>Trancamento das </a:t>
            </a:r>
            <a:r>
              <a:rPr lang="pt-BR" sz="4200" b="1" dirty="0"/>
              <a:t>transferências voluntárias enquanto perdurar essa irregularidade</a:t>
            </a:r>
            <a:endParaRPr lang="pt-BR" sz="4200" b="1" dirty="0" smtClean="0"/>
          </a:p>
          <a:p>
            <a:pPr marL="457200" lvl="1" indent="0" algn="ctr">
              <a:buNone/>
            </a:pPr>
            <a:endParaRPr lang="pt-BR" sz="4200" dirty="0" smtClean="0"/>
          </a:p>
          <a:p>
            <a:pPr marL="457200" lvl="1" indent="0" algn="ctr">
              <a:buNone/>
            </a:pPr>
            <a:r>
              <a:rPr lang="pt-BR" sz="4200" dirty="0" smtClean="0"/>
              <a:t>- </a:t>
            </a:r>
            <a:r>
              <a:rPr lang="pt-BR" sz="4200" b="1" dirty="0" smtClean="0"/>
              <a:t>Sofrer medidas judiciais por parte do Ministério Público</a:t>
            </a:r>
          </a:p>
          <a:p>
            <a:pPr lvl="1" algn="ctr">
              <a:buFont typeface="Arial" charset="0"/>
              <a:buChar char="•"/>
            </a:pPr>
            <a:r>
              <a:rPr lang="pt-BR" sz="3800" dirty="0" smtClean="0"/>
              <a:t>Ação Civil Pública . </a:t>
            </a:r>
          </a:p>
          <a:p>
            <a:pPr lvl="1" algn="ctr">
              <a:buFont typeface="Arial" charset="0"/>
              <a:buChar char="•"/>
            </a:pPr>
            <a:r>
              <a:rPr lang="pt-BR" sz="3800" dirty="0" smtClean="0"/>
              <a:t>Ação de Improbidade</a:t>
            </a:r>
          </a:p>
          <a:p>
            <a:pPr lvl="1" algn="ctr">
              <a:buFontTx/>
              <a:buChar char="-"/>
            </a:pPr>
            <a:endParaRPr lang="pt-BR" sz="2700" dirty="0"/>
          </a:p>
          <a:p>
            <a:pPr marL="457200" lvl="1" indent="0" algn="just">
              <a:buNone/>
            </a:pPr>
            <a:endParaRPr lang="pt-BR" sz="2700" dirty="0"/>
          </a:p>
          <a:p>
            <a:pPr marL="457200" lvl="1" indent="0" algn="just">
              <a:buNone/>
            </a:pPr>
            <a:r>
              <a:rPr lang="pt-BR" sz="2200" b="1" dirty="0" smtClean="0">
                <a:solidFill>
                  <a:schemeClr val="tx2">
                    <a:lumMod val="75000"/>
                  </a:schemeClr>
                </a:solidFill>
              </a:rPr>
              <a:t>	</a:t>
            </a:r>
            <a:endParaRPr lang="pt-BR" sz="2200" dirty="0"/>
          </a:p>
          <a:p>
            <a:pPr marL="457200" lvl="1" indent="0" algn="just">
              <a:buNone/>
            </a:pPr>
            <a:endParaRPr lang="pt-BR" dirty="0" smtClean="0">
              <a:solidFill>
                <a:schemeClr val="tx2">
                  <a:lumMod val="75000"/>
                </a:schemeClr>
              </a:solidFill>
            </a:endParaRPr>
          </a:p>
          <a:p>
            <a:pPr lvl="2" algn="just"/>
            <a:endParaRPr lang="pt-BR" sz="3200" b="1" dirty="0" smtClean="0"/>
          </a:p>
          <a:p>
            <a:pPr lvl="2" algn="just"/>
            <a:endParaRPr lang="pt-BR" sz="3200" dirty="0" smtClean="0"/>
          </a:p>
          <a:p>
            <a:pPr lvl="2" algn="just"/>
            <a:endParaRPr lang="pt-BR" sz="3200" dirty="0" smtClean="0"/>
          </a:p>
        </p:txBody>
      </p:sp>
    </p:spTree>
    <p:extLst>
      <p:ext uri="{BB962C8B-B14F-4D97-AF65-F5344CB8AC3E}">
        <p14:creationId xmlns:p14="http://schemas.microsoft.com/office/powerpoint/2010/main" val="370494879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Conteúdo 4"/>
          <p:cNvSpPr>
            <a:spLocks noGrp="1"/>
          </p:cNvSpPr>
          <p:nvPr>
            <p:ph idx="1"/>
          </p:nvPr>
        </p:nvSpPr>
        <p:spPr>
          <a:xfrm>
            <a:off x="457200" y="1394618"/>
            <a:ext cx="8435280" cy="5202734"/>
          </a:xfrm>
        </p:spPr>
        <p:txBody>
          <a:bodyPr>
            <a:normAutofit/>
          </a:bodyPr>
          <a:lstStyle/>
          <a:p>
            <a:pPr algn="just"/>
            <a:r>
              <a:rPr lang="pt-BR" b="1" dirty="0" smtClean="0"/>
              <a:t>Onde buscar orientação?</a:t>
            </a:r>
          </a:p>
          <a:p>
            <a:pPr algn="just">
              <a:buFontTx/>
              <a:buChar char="-"/>
            </a:pPr>
            <a:r>
              <a:rPr lang="pt-BR" sz="2200" dirty="0" smtClean="0">
                <a:solidFill>
                  <a:schemeClr val="tx1"/>
                </a:solidFill>
              </a:rPr>
              <a:t>Consultar avaliação do Município </a:t>
            </a:r>
          </a:p>
          <a:p>
            <a:pPr marL="0" indent="0" algn="just">
              <a:buNone/>
            </a:pPr>
            <a:r>
              <a:rPr lang="pt-BR" sz="2200" dirty="0" smtClean="0">
                <a:solidFill>
                  <a:schemeClr val="tx1"/>
                </a:solidFill>
              </a:rPr>
              <a:t>*no </a:t>
            </a:r>
            <a:r>
              <a:rPr lang="pt-BR" sz="2200" b="1" dirty="0" smtClean="0">
                <a:solidFill>
                  <a:schemeClr val="tx1"/>
                </a:solidFill>
              </a:rPr>
              <a:t>Portal do TCE-RS </a:t>
            </a:r>
            <a:r>
              <a:rPr lang="pt-BR" sz="2200" dirty="0" smtClean="0">
                <a:solidFill>
                  <a:schemeClr val="tx1"/>
                </a:solidFill>
              </a:rPr>
              <a:t>(</a:t>
            </a:r>
            <a:r>
              <a:rPr lang="pt-BR" sz="2200" dirty="0" smtClean="0">
                <a:solidFill>
                  <a:schemeClr val="tx1"/>
                </a:solidFill>
                <a:hlinkClick r:id="rId2"/>
              </a:rPr>
              <a:t>www.tce.rs.gov.br</a:t>
            </a:r>
            <a:r>
              <a:rPr lang="pt-BR" sz="2200" dirty="0" smtClean="0">
                <a:solidFill>
                  <a:schemeClr val="tx1"/>
                </a:solidFill>
              </a:rPr>
              <a:t>)</a:t>
            </a:r>
          </a:p>
          <a:p>
            <a:pPr marL="0" indent="0" algn="just">
              <a:buNone/>
            </a:pPr>
            <a:endParaRPr lang="pt-BR" sz="2200" dirty="0" smtClean="0">
              <a:solidFill>
                <a:schemeClr val="tx1"/>
              </a:solidFill>
            </a:endParaRPr>
          </a:p>
          <a:p>
            <a:pPr marL="0" indent="0" algn="just">
              <a:buNone/>
            </a:pPr>
            <a:endParaRPr lang="pt-BR" sz="2200" dirty="0" smtClean="0">
              <a:solidFill>
                <a:schemeClr val="tx1"/>
              </a:solidFill>
            </a:endParaRPr>
          </a:p>
          <a:p>
            <a:pPr algn="just">
              <a:buFontTx/>
              <a:buChar char="-"/>
            </a:pPr>
            <a:r>
              <a:rPr lang="pt-BR" sz="2500" b="1" dirty="0" smtClean="0"/>
              <a:t>Cartilha </a:t>
            </a:r>
            <a:r>
              <a:rPr lang="pt-BR" sz="2500" b="1" dirty="0">
                <a:solidFill>
                  <a:srgbClr val="0070C0"/>
                </a:solidFill>
              </a:rPr>
              <a:t>Acesso à Informação na Prática </a:t>
            </a:r>
          </a:p>
          <a:p>
            <a:pPr marL="0" indent="0" algn="just">
              <a:buNone/>
            </a:pPr>
            <a:r>
              <a:rPr lang="pt-BR" sz="2200" b="1" dirty="0">
                <a:solidFill>
                  <a:schemeClr val="tx1"/>
                </a:solidFill>
              </a:rPr>
              <a:t>*</a:t>
            </a:r>
            <a:r>
              <a:rPr lang="pt-BR" sz="2200" dirty="0">
                <a:solidFill>
                  <a:schemeClr val="tx1"/>
                </a:solidFill>
              </a:rPr>
              <a:t>Disponível no </a:t>
            </a:r>
            <a:r>
              <a:rPr lang="pt-BR" sz="2200" b="1" dirty="0">
                <a:solidFill>
                  <a:schemeClr val="tx1"/>
                </a:solidFill>
              </a:rPr>
              <a:t>Portal do TCE-RS </a:t>
            </a:r>
            <a:r>
              <a:rPr lang="pt-BR" sz="2200" dirty="0">
                <a:solidFill>
                  <a:schemeClr val="tx1"/>
                </a:solidFill>
              </a:rPr>
              <a:t>(</a:t>
            </a:r>
            <a:r>
              <a:rPr lang="pt-BR" sz="2200" dirty="0">
                <a:solidFill>
                  <a:schemeClr val="tx1"/>
                </a:solidFill>
                <a:hlinkClick r:id="rId2"/>
              </a:rPr>
              <a:t>www.tce.rs.gov.br</a:t>
            </a:r>
            <a:r>
              <a:rPr lang="pt-BR" sz="2200" dirty="0" smtClean="0">
                <a:solidFill>
                  <a:schemeClr val="tx1"/>
                </a:solidFill>
              </a:rPr>
              <a:t>)</a:t>
            </a:r>
          </a:p>
          <a:p>
            <a:pPr marL="0" indent="0" algn="just">
              <a:buNone/>
            </a:pPr>
            <a:endParaRPr lang="pt-BR" sz="2200" dirty="0" smtClean="0">
              <a:solidFill>
                <a:schemeClr val="tx1"/>
              </a:solidFill>
            </a:endParaRPr>
          </a:p>
          <a:p>
            <a:pPr marL="0" indent="0" algn="just">
              <a:buNone/>
            </a:pPr>
            <a:endParaRPr lang="pt-BR" sz="2200" dirty="0">
              <a:solidFill>
                <a:schemeClr val="tx1"/>
              </a:solidFill>
            </a:endParaRPr>
          </a:p>
          <a:p>
            <a:pPr algn="just">
              <a:buFontTx/>
              <a:buChar char="-"/>
            </a:pPr>
            <a:r>
              <a:rPr lang="pt-BR" sz="2500" dirty="0" smtClean="0">
                <a:solidFill>
                  <a:schemeClr val="tx1"/>
                </a:solidFill>
              </a:rPr>
              <a:t>Contatar o </a:t>
            </a:r>
            <a:r>
              <a:rPr lang="pt-BR" sz="2500" b="1" dirty="0" smtClean="0">
                <a:solidFill>
                  <a:srgbClr val="0070C0"/>
                </a:solidFill>
              </a:rPr>
              <a:t>TCE-RS</a:t>
            </a:r>
            <a:r>
              <a:rPr lang="pt-BR" sz="2200" dirty="0" smtClean="0">
                <a:solidFill>
                  <a:schemeClr val="tx1"/>
                </a:solidFill>
              </a:rPr>
              <a:t> pelo canal </a:t>
            </a:r>
            <a:r>
              <a:rPr lang="pt-BR" sz="2500" b="1" dirty="0" smtClean="0">
                <a:solidFill>
                  <a:srgbClr val="0070C0"/>
                </a:solidFill>
              </a:rPr>
              <a:t>Fale Conosco </a:t>
            </a:r>
          </a:p>
          <a:p>
            <a:pPr marL="0" indent="0" algn="just">
              <a:buNone/>
            </a:pPr>
            <a:r>
              <a:rPr lang="pt-BR" sz="2200" b="1" dirty="0" smtClean="0">
                <a:solidFill>
                  <a:schemeClr val="tx1"/>
                </a:solidFill>
              </a:rPr>
              <a:t>*</a:t>
            </a:r>
            <a:r>
              <a:rPr lang="pt-BR" sz="2200" dirty="0" smtClean="0">
                <a:solidFill>
                  <a:schemeClr val="tx1"/>
                </a:solidFill>
              </a:rPr>
              <a:t>Através do </a:t>
            </a:r>
            <a:r>
              <a:rPr lang="pt-BR" sz="2200" b="1" dirty="0" smtClean="0">
                <a:solidFill>
                  <a:schemeClr val="tx1"/>
                </a:solidFill>
              </a:rPr>
              <a:t>Portal </a:t>
            </a:r>
            <a:r>
              <a:rPr lang="pt-BR" sz="2200" b="1" dirty="0">
                <a:solidFill>
                  <a:schemeClr val="tx1"/>
                </a:solidFill>
              </a:rPr>
              <a:t>do </a:t>
            </a:r>
            <a:r>
              <a:rPr lang="pt-BR" sz="2200" b="1" dirty="0" smtClean="0">
                <a:solidFill>
                  <a:schemeClr val="tx1"/>
                </a:solidFill>
              </a:rPr>
              <a:t>TCE-RS </a:t>
            </a:r>
            <a:r>
              <a:rPr lang="pt-BR" sz="2200" dirty="0" smtClean="0">
                <a:solidFill>
                  <a:schemeClr val="tx1"/>
                </a:solidFill>
              </a:rPr>
              <a:t>ou telefone </a:t>
            </a:r>
            <a:r>
              <a:rPr lang="pt-BR" sz="2200" b="1" dirty="0" smtClean="0">
                <a:solidFill>
                  <a:schemeClr val="tx1"/>
                </a:solidFill>
              </a:rPr>
              <a:t>51 3214-9869</a:t>
            </a:r>
            <a:endParaRPr lang="pt-BR" sz="2200" b="1" dirty="0">
              <a:solidFill>
                <a:schemeClr val="tx1"/>
              </a:solidFill>
            </a:endParaRPr>
          </a:p>
          <a:p>
            <a:pPr algn="just">
              <a:buFontTx/>
              <a:buChar char="-"/>
            </a:pPr>
            <a:endParaRPr lang="pt-BR" sz="2500" b="1" dirty="0">
              <a:solidFill>
                <a:srgbClr val="0070C0"/>
              </a:solidFill>
            </a:endParaRPr>
          </a:p>
          <a:p>
            <a:pPr marL="0" indent="0" algn="just">
              <a:buNone/>
            </a:pPr>
            <a:endParaRPr lang="pt-BR" sz="2200" dirty="0">
              <a:solidFill>
                <a:schemeClr val="tx1"/>
              </a:solidFill>
            </a:endParaRPr>
          </a:p>
          <a:p>
            <a:pPr marL="0" indent="0" algn="just">
              <a:buNone/>
            </a:pPr>
            <a:endParaRPr lang="pt-BR" sz="2200" dirty="0">
              <a:solidFill>
                <a:schemeClr val="tx1"/>
              </a:solidFill>
            </a:endParaRPr>
          </a:p>
          <a:p>
            <a:pPr algn="just">
              <a:buFontTx/>
              <a:buChar char="-"/>
            </a:pPr>
            <a:endParaRPr lang="pt-BR" sz="2200" dirty="0" smtClean="0">
              <a:solidFill>
                <a:schemeClr val="tx1"/>
              </a:solidFill>
            </a:endParaRPr>
          </a:p>
        </p:txBody>
      </p:sp>
      <p:sp>
        <p:nvSpPr>
          <p:cNvPr id="7" name="Título 1"/>
          <p:cNvSpPr txBox="1">
            <a:spLocks/>
          </p:cNvSpPr>
          <p:nvPr/>
        </p:nvSpPr>
        <p:spPr>
          <a:xfrm>
            <a:off x="457200" y="11663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2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6000" b="1" u="sng" smtClean="0"/>
              <a:t>TRANSPARÊNCIA</a:t>
            </a:r>
            <a:endParaRPr lang="pt-BR" sz="6700" b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5332" y="3645024"/>
            <a:ext cx="1628341" cy="2304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5233" y="2240658"/>
            <a:ext cx="1968772" cy="9339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Seta em curva para a direita 7"/>
          <p:cNvSpPr/>
          <p:nvPr/>
        </p:nvSpPr>
        <p:spPr>
          <a:xfrm>
            <a:off x="5297056" y="1772396"/>
            <a:ext cx="1003135" cy="936524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3944" y="1478076"/>
            <a:ext cx="2391350" cy="588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1741111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>
            <a:spLocks noGrp="1"/>
          </p:cNvSpPr>
          <p:nvPr>
            <p:ph idx="1"/>
          </p:nvPr>
        </p:nvSpPr>
        <p:spPr>
          <a:xfrm>
            <a:off x="755576" y="3789040"/>
            <a:ext cx="8229600" cy="4525963"/>
          </a:xfrm>
        </p:spPr>
        <p:txBody>
          <a:bodyPr>
            <a:normAutofit/>
          </a:bodyPr>
          <a:lstStyle/>
          <a:p>
            <a:pPr marL="0" indent="0" algn="r">
              <a:buNone/>
            </a:pPr>
            <a:r>
              <a:rPr lang="pt-BR" sz="4500" b="1" u="sng" dirty="0" smtClean="0"/>
              <a:t>Francine Carniel Trevisan</a:t>
            </a:r>
          </a:p>
          <a:p>
            <a:pPr marL="0" indent="0" algn="r">
              <a:buNone/>
            </a:pPr>
            <a:r>
              <a:rPr lang="pt-BR" sz="3000" dirty="0" smtClean="0"/>
              <a:t>Auditora Pública Externa</a:t>
            </a:r>
          </a:p>
          <a:p>
            <a:pPr marL="0" indent="0" algn="r">
              <a:buNone/>
            </a:pPr>
            <a:endParaRPr lang="pt-BR" sz="3000" dirty="0"/>
          </a:p>
        </p:txBody>
      </p:sp>
      <p:sp>
        <p:nvSpPr>
          <p:cNvPr id="5" name="Título 1"/>
          <p:cNvSpPr>
            <a:spLocks noGrp="1"/>
          </p:cNvSpPr>
          <p:nvPr>
            <p:ph type="title"/>
          </p:nvPr>
        </p:nvSpPr>
        <p:spPr>
          <a:xfrm>
            <a:off x="539552" y="1196752"/>
            <a:ext cx="8229600" cy="1143000"/>
          </a:xfrm>
        </p:spPr>
        <p:txBody>
          <a:bodyPr>
            <a:normAutofit/>
          </a:bodyPr>
          <a:lstStyle/>
          <a:p>
            <a:r>
              <a:rPr lang="pt-BR" sz="6000" b="1" u="sng" dirty="0" smtClean="0"/>
              <a:t>OBRIGADA!</a:t>
            </a:r>
            <a:endParaRPr lang="pt-BR" sz="6700" b="1" dirty="0"/>
          </a:p>
        </p:txBody>
      </p:sp>
    </p:spTree>
    <p:extLst>
      <p:ext uri="{BB962C8B-B14F-4D97-AF65-F5344CB8AC3E}">
        <p14:creationId xmlns:p14="http://schemas.microsoft.com/office/powerpoint/2010/main" val="937158522"/>
      </p:ext>
    </p:extLst>
  </p:cSld>
  <p:clrMapOvr>
    <a:masterClrMapping/>
  </p:clrMapOvr>
</p:sld>
</file>

<file path=ppt/theme/theme1.xml><?xml version="1.0" encoding="utf-8"?>
<a:theme xmlns:a="http://schemas.openxmlformats.org/drawingml/2006/main" name="Modelo apres TCE2017">
  <a:themeElements>
    <a:clrScheme name="Brilho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Modelo apres TCE2017</Template>
  <TotalTime>1617</TotalTime>
  <Words>521</Words>
  <Application>Microsoft Office PowerPoint</Application>
  <PresentationFormat>Apresentação na tela (4:3)</PresentationFormat>
  <Paragraphs>132</Paragraphs>
  <Slides>13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13</vt:i4>
      </vt:variant>
    </vt:vector>
  </HeadingPairs>
  <TitlesOfParts>
    <vt:vector size="14" baseType="lpstr">
      <vt:lpstr>Modelo apres TCE2017</vt:lpstr>
      <vt:lpstr>51º ARTAFAM</vt:lpstr>
      <vt:lpstr> TRANSPARÊNCIA</vt:lpstr>
      <vt:lpstr> TRANSPARÊNCIA</vt:lpstr>
      <vt:lpstr> TRANSPARÊNCIA</vt:lpstr>
      <vt:lpstr> TRANSPARÊNCIA</vt:lpstr>
      <vt:lpstr>TRANSPARÊNCIA</vt:lpstr>
      <vt:lpstr>TRANSPARÊNCIA</vt:lpstr>
      <vt:lpstr>Apresentação do PowerPoint</vt:lpstr>
      <vt:lpstr>Apresentação do PowerPoint</vt:lpstr>
      <vt:lpstr>Apresentação do PowerPoint</vt:lpstr>
      <vt:lpstr>TRANSPARÊNCIA</vt:lpstr>
      <vt:lpstr>Apresentação do PowerPoint</vt:lpstr>
      <vt:lpstr>OBRIGADA!</vt:lpstr>
    </vt:vector>
  </TitlesOfParts>
  <Company>Tribunal de Contas do Estado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X SECOFEM</dc:title>
  <dc:creator>Juliana Fofonka Leal</dc:creator>
  <cp:lastModifiedBy>Siloé</cp:lastModifiedBy>
  <cp:revision>98</cp:revision>
  <dcterms:created xsi:type="dcterms:W3CDTF">2017-05-22T18:03:59Z</dcterms:created>
  <dcterms:modified xsi:type="dcterms:W3CDTF">2017-07-13T11:50:32Z</dcterms:modified>
</cp:coreProperties>
</file>