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42"/>
  </p:notesMasterIdLst>
  <p:sldIdLst>
    <p:sldId id="309" r:id="rId2"/>
    <p:sldId id="336" r:id="rId3"/>
    <p:sldId id="340" r:id="rId4"/>
    <p:sldId id="342" r:id="rId5"/>
    <p:sldId id="398" r:id="rId6"/>
    <p:sldId id="428" r:id="rId7"/>
    <p:sldId id="347" r:id="rId8"/>
    <p:sldId id="317" r:id="rId9"/>
    <p:sldId id="308" r:id="rId10"/>
    <p:sldId id="311" r:id="rId11"/>
    <p:sldId id="315" r:id="rId12"/>
    <p:sldId id="314" r:id="rId13"/>
    <p:sldId id="322" r:id="rId14"/>
    <p:sldId id="324" r:id="rId15"/>
    <p:sldId id="329" r:id="rId16"/>
    <p:sldId id="431" r:id="rId17"/>
    <p:sldId id="333" r:id="rId18"/>
    <p:sldId id="331" r:id="rId19"/>
    <p:sldId id="335" r:id="rId20"/>
    <p:sldId id="399" r:id="rId21"/>
    <p:sldId id="418" r:id="rId22"/>
    <p:sldId id="423" r:id="rId23"/>
    <p:sldId id="378" r:id="rId24"/>
    <p:sldId id="381" r:id="rId25"/>
    <p:sldId id="384" r:id="rId26"/>
    <p:sldId id="385" r:id="rId27"/>
    <p:sldId id="387" r:id="rId28"/>
    <p:sldId id="397" r:id="rId29"/>
    <p:sldId id="388" r:id="rId30"/>
    <p:sldId id="390" r:id="rId31"/>
    <p:sldId id="391" r:id="rId32"/>
    <p:sldId id="392" r:id="rId33"/>
    <p:sldId id="383" r:id="rId34"/>
    <p:sldId id="411" r:id="rId35"/>
    <p:sldId id="405" r:id="rId36"/>
    <p:sldId id="413" r:id="rId37"/>
    <p:sldId id="416" r:id="rId38"/>
    <p:sldId id="424" r:id="rId39"/>
    <p:sldId id="432" r:id="rId40"/>
    <p:sldId id="433" r:id="rId4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3300"/>
    <a:srgbClr val="008000"/>
    <a:srgbClr val="660066"/>
    <a:srgbClr val="0000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54" autoAdjust="0"/>
    <p:restoredTop sz="94501" autoAdjust="0"/>
  </p:normalViewPr>
  <p:slideViewPr>
    <p:cSldViewPr>
      <p:cViewPr>
        <p:scale>
          <a:sx n="75" d="100"/>
          <a:sy n="75" d="100"/>
        </p:scale>
        <p:origin x="-1704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460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84B62-C265-4BB6-9CD9-F257D615F670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C9601-7435-40C2-9505-F50AE96D5ED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267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39552" y="116632"/>
            <a:ext cx="8064896" cy="864095"/>
          </a:xfrm>
        </p:spPr>
        <p:txBody>
          <a:bodyPr>
            <a:noAutofit/>
          </a:bodyPr>
          <a:lstStyle>
            <a:lvl1pPr algn="l">
              <a:defRPr sz="3200" b="1" u="none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Arial Unicode MS" panose="020B0604020202020204" pitchFamily="34" charset="-128"/>
                <a:cs typeface="Arabic Typesetting" panose="03020402040406030203" pitchFamily="66" charset="-78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4" name="Espaço Reservado para Text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  <a:effectLst/>
                <a:latin typeface="Calibri Light" panose="020F0302020204030204" pitchFamily="34" charset="0"/>
              </a:defRPr>
            </a:lvl1pPr>
            <a:lvl2pPr>
              <a:defRPr sz="2400">
                <a:solidFill>
                  <a:schemeClr val="accent1">
                    <a:lumMod val="50000"/>
                  </a:schemeClr>
                </a:solidFill>
                <a:effectLst/>
                <a:latin typeface="Calibri Light" panose="020F0302020204030204" pitchFamily="34" charset="0"/>
              </a:defRPr>
            </a:lvl2pPr>
            <a:lvl3pPr>
              <a:defRPr sz="2000">
                <a:solidFill>
                  <a:schemeClr val="accent1">
                    <a:lumMod val="50000"/>
                  </a:schemeClr>
                </a:solidFill>
                <a:effectLst/>
                <a:latin typeface="Calibri Light" panose="020F0302020204030204" pitchFamily="34" charset="0"/>
              </a:defRPr>
            </a:lvl3pPr>
            <a:lvl4pPr>
              <a:defRPr sz="1800">
                <a:solidFill>
                  <a:schemeClr val="accent1">
                    <a:lumMod val="50000"/>
                  </a:schemeClr>
                </a:solidFill>
                <a:effectLst/>
                <a:latin typeface="Calibri Light" panose="020F0302020204030204" pitchFamily="34" charset="0"/>
              </a:defRPr>
            </a:lvl4pPr>
            <a:lvl5pPr>
              <a:defRPr sz="1800">
                <a:solidFill>
                  <a:schemeClr val="accent1">
                    <a:lumMod val="50000"/>
                  </a:schemeClr>
                </a:solidFill>
                <a:effectLst/>
                <a:latin typeface="Calibri Light" panose="020F0302020204030204" pitchFamily="34" charset="0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589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FEEAEF-7FCC-4A24-A802-E8F0F41132A3}" type="datetimeFigureOut">
              <a:rPr lang="pt-BR" smtClean="0"/>
              <a:pPr/>
              <a:t>10/07/2017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A6CDE-961C-480A-95CA-592A5C0774D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071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1520" y="1484784"/>
            <a:ext cx="6480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1520" y="2636912"/>
            <a:ext cx="6480720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707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>
          <a:solidFill>
            <a:schemeClr val="accent1">
              <a:lumMod val="50000"/>
            </a:schemeClr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50000"/>
            </a:schemeClr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50000"/>
            </a:schemeClr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50000"/>
            </a:schemeClr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residuos@tce.rs.gov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060848"/>
            <a:ext cx="8712968" cy="1863080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tx2">
                    <a:lumMod val="50000"/>
                  </a:schemeClr>
                </a:solidFill>
              </a:rPr>
              <a:t>SERVIÇOS DE COLETA DE</a:t>
            </a:r>
            <a:br>
              <a:rPr lang="pt-BR" sz="4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RESÍDUOS SÓLIDOS DOMICILIARES</a:t>
            </a:r>
            <a:endParaRPr lang="pt-BR" sz="4400" b="1" dirty="0">
              <a:ln>
                <a:solidFill>
                  <a:schemeClr val="tx1"/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5656" y="4941168"/>
            <a:ext cx="6768752" cy="57606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3175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pt-BR" sz="3000" b="1" dirty="0" smtClean="0">
                <a:ln w="3175">
                  <a:solidFill>
                    <a:schemeClr val="tx1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PROJETO, CONTRATAÇÃO E FISCALIZAÇÃO</a:t>
            </a:r>
            <a:endParaRPr lang="pt-BR" sz="3000" b="1" dirty="0">
              <a:ln w="3175">
                <a:solidFill>
                  <a:schemeClr val="tx1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873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064896" cy="864095"/>
          </a:xfrm>
        </p:spPr>
        <p:txBody>
          <a:bodyPr/>
          <a:lstStyle/>
          <a:p>
            <a:pPr algn="l"/>
            <a:r>
              <a:rPr lang="pt-BR" sz="2800" dirty="0"/>
              <a:t>MOTIVAÇÃO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187624" y="1412776"/>
            <a:ext cx="7416824" cy="439248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dirty="0" smtClean="0">
                <a:effectLst/>
              </a:rPr>
              <a:t>Contratos &gt; </a:t>
            </a:r>
            <a:r>
              <a:rPr lang="pt-BR" sz="2000" b="1" dirty="0" smtClean="0">
                <a:effectLst/>
              </a:rPr>
              <a:t>600 milhões </a:t>
            </a:r>
            <a:r>
              <a:rPr lang="pt-BR" sz="2000" dirty="0" smtClean="0">
                <a:effectLst/>
              </a:rPr>
              <a:t>de reais em 2016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dirty="0" smtClean="0">
                <a:effectLst/>
              </a:rPr>
              <a:t>Matéria </a:t>
            </a:r>
            <a:r>
              <a:rPr lang="pt-BR" sz="2000" b="1" dirty="0" smtClean="0">
                <a:effectLst/>
              </a:rPr>
              <a:t>complexa</a:t>
            </a:r>
            <a:r>
              <a:rPr lang="pt-BR" sz="2000" dirty="0" smtClean="0">
                <a:effectLst/>
              </a:rPr>
              <a:t> e recorrente nos Relatórios de Auditoria, com pedidos de ressarcimento de valores vultosos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dirty="0" smtClean="0">
                <a:effectLst/>
              </a:rPr>
              <a:t>Necessidade de </a:t>
            </a:r>
            <a:r>
              <a:rPr lang="pt-BR" sz="2000" b="1" dirty="0">
                <a:effectLst/>
              </a:rPr>
              <a:t>qualificação</a:t>
            </a:r>
            <a:r>
              <a:rPr lang="pt-BR" sz="2000" dirty="0">
                <a:effectLst/>
              </a:rPr>
              <a:t> dos servidores </a:t>
            </a:r>
            <a:r>
              <a:rPr lang="pt-BR" sz="2000" dirty="0" smtClean="0">
                <a:effectLst/>
              </a:rPr>
              <a:t>municipais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dirty="0" smtClean="0">
                <a:effectLst/>
              </a:rPr>
              <a:t>Variadas </a:t>
            </a:r>
            <a:r>
              <a:rPr lang="pt-BR" sz="2000" b="1" dirty="0">
                <a:effectLst/>
              </a:rPr>
              <a:t>tipologias</a:t>
            </a:r>
            <a:r>
              <a:rPr lang="pt-BR" sz="2000" dirty="0">
                <a:effectLst/>
              </a:rPr>
              <a:t> de contrato e forma de </a:t>
            </a:r>
            <a:r>
              <a:rPr lang="pt-BR" sz="2000" dirty="0" smtClean="0">
                <a:effectLst/>
              </a:rPr>
              <a:t>prestação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b="1" dirty="0" smtClean="0">
                <a:effectLst/>
              </a:rPr>
              <a:t>Carência</a:t>
            </a:r>
            <a:r>
              <a:rPr lang="pt-BR" sz="2000" dirty="0" smtClean="0">
                <a:effectLst/>
              </a:rPr>
              <a:t> no detalhamento </a:t>
            </a:r>
            <a:r>
              <a:rPr lang="pt-BR" sz="2000" dirty="0">
                <a:effectLst/>
              </a:rPr>
              <a:t>de </a:t>
            </a:r>
            <a:r>
              <a:rPr lang="pt-BR" sz="2000" dirty="0" smtClean="0">
                <a:effectLst/>
              </a:rPr>
              <a:t>custos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dirty="0" smtClean="0">
                <a:effectLst/>
              </a:rPr>
              <a:t>Deficiências </a:t>
            </a:r>
            <a:r>
              <a:rPr lang="pt-BR" sz="2000" dirty="0">
                <a:effectLst/>
              </a:rPr>
              <a:t>dificultam a </a:t>
            </a:r>
            <a:r>
              <a:rPr lang="pt-BR" sz="2000" b="1" dirty="0" smtClean="0">
                <a:effectLst/>
              </a:rPr>
              <a:t>fiscalização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t-BR" sz="2000" dirty="0" smtClean="0">
                <a:effectLst/>
              </a:rPr>
              <a:t>Falta de </a:t>
            </a:r>
            <a:r>
              <a:rPr lang="pt-BR" sz="2000" b="1" dirty="0" smtClean="0">
                <a:effectLst/>
              </a:rPr>
              <a:t>uniformidade</a:t>
            </a:r>
            <a:r>
              <a:rPr lang="pt-BR" sz="2000" dirty="0" smtClean="0">
                <a:effectLst/>
              </a:rPr>
              <a:t> nos entendimentos e apontamentos, impactando a </a:t>
            </a:r>
            <a:r>
              <a:rPr lang="pt-BR" sz="2000" dirty="0">
                <a:effectLst/>
              </a:rPr>
              <a:t>análise dos </a:t>
            </a:r>
            <a:r>
              <a:rPr lang="pt-BR" sz="2000" dirty="0" smtClean="0">
                <a:effectLst/>
              </a:rPr>
              <a:t>esclarecimentos e Decisões</a:t>
            </a:r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1. Introdução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23076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64896" cy="864095"/>
          </a:xfrm>
        </p:spPr>
        <p:txBody>
          <a:bodyPr/>
          <a:lstStyle/>
          <a:p>
            <a:r>
              <a:rPr lang="pt-BR" sz="2800" dirty="0"/>
              <a:t>OBJETIVO:  CONSOLIDAR UMA REFERÊNCIA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177750" y="1340768"/>
            <a:ext cx="3024336" cy="4187924"/>
          </a:xfrm>
        </p:spPr>
        <p:txBody>
          <a:bodyPr numCol="1"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pt-BR" sz="2400" b="1" dirty="0">
                <a:effectLst/>
              </a:rPr>
              <a:t>Elaboração de</a:t>
            </a:r>
            <a:r>
              <a:rPr lang="pt-BR" sz="2400" dirty="0">
                <a:effectLst/>
              </a:rPr>
              <a:t>: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effectLst/>
              </a:rPr>
              <a:t> 	Projetos 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effectLst/>
              </a:rPr>
              <a:t>	Orçamento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effectLst/>
              </a:rPr>
              <a:t>	Editais 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effectLst/>
              </a:rPr>
              <a:t>	</a:t>
            </a:r>
            <a:r>
              <a:rPr lang="pt-BR" sz="2400" dirty="0" smtClean="0">
                <a:effectLst/>
              </a:rPr>
              <a:t>Contratos</a:t>
            </a:r>
          </a:p>
          <a:p>
            <a:pPr marL="514350" indent="-5143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2800" dirty="0">
              <a:effectLst/>
            </a:endParaRPr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1. Introdução</a:t>
            </a:r>
            <a:endParaRPr lang="pt-BR" sz="1600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355976" y="1340768"/>
            <a:ext cx="4032448" cy="4328864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pt-BR" sz="2400" b="1" dirty="0">
                <a:effectLst/>
              </a:rPr>
              <a:t>Entendimentos sobre:</a:t>
            </a:r>
          </a:p>
          <a:p>
            <a:pPr algn="just">
              <a:spcBef>
                <a:spcPts val="600"/>
              </a:spcBef>
            </a:pPr>
            <a:r>
              <a:rPr lang="pt-BR" sz="2400" dirty="0" smtClean="0">
                <a:effectLst/>
              </a:rPr>
              <a:t>	</a:t>
            </a:r>
            <a:r>
              <a:rPr lang="pt-BR" sz="2400" dirty="0">
                <a:effectLst/>
              </a:rPr>
              <a:t>Inconformidades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effectLst/>
              </a:rPr>
              <a:t>	R</a:t>
            </a:r>
            <a:r>
              <a:rPr lang="pt-BR" sz="2400" dirty="0" smtClean="0">
                <a:effectLst/>
              </a:rPr>
              <a:t>azoabilidade </a:t>
            </a:r>
            <a:r>
              <a:rPr lang="pt-BR" sz="2400" dirty="0">
                <a:effectLst/>
              </a:rPr>
              <a:t>contratos</a:t>
            </a:r>
          </a:p>
          <a:p>
            <a:pPr algn="just">
              <a:spcBef>
                <a:spcPts val="1800"/>
              </a:spcBef>
              <a:spcAft>
                <a:spcPts val="600"/>
              </a:spcAft>
            </a:pPr>
            <a:r>
              <a:rPr lang="pt-BR" sz="2400" b="1" dirty="0">
                <a:effectLst/>
              </a:rPr>
              <a:t>Fiscalização</a:t>
            </a:r>
            <a:endParaRPr lang="pt-BR" sz="2000" b="1" dirty="0">
              <a:effectLst/>
            </a:endParaRPr>
          </a:p>
          <a:p>
            <a:pPr algn="just">
              <a:spcBef>
                <a:spcPts val="1800"/>
              </a:spcBef>
              <a:spcAft>
                <a:spcPts val="600"/>
              </a:spcAft>
            </a:pPr>
            <a:r>
              <a:rPr lang="pt-BR" sz="2400" b="1" dirty="0" smtClean="0">
                <a:effectLst/>
              </a:rPr>
              <a:t>Orientação para:</a:t>
            </a:r>
          </a:p>
          <a:p>
            <a:pPr algn="just">
              <a:spcBef>
                <a:spcPts val="600"/>
              </a:spcBef>
            </a:pPr>
            <a:r>
              <a:rPr lang="pt-BR" sz="2400" dirty="0" smtClean="0">
                <a:effectLst/>
              </a:rPr>
              <a:t>	Apontamentos</a:t>
            </a:r>
          </a:p>
          <a:p>
            <a:pPr>
              <a:spcBef>
                <a:spcPts val="600"/>
              </a:spcBef>
            </a:pPr>
            <a:r>
              <a:rPr lang="pt-BR" sz="2400" dirty="0" smtClean="0">
                <a:effectLst/>
              </a:rPr>
              <a:t>	Análise esclarecimentos</a:t>
            </a:r>
          </a:p>
          <a:p>
            <a:pPr algn="just">
              <a:spcBef>
                <a:spcPts val="600"/>
              </a:spcBef>
            </a:pPr>
            <a:r>
              <a:rPr lang="pt-BR" sz="2400" dirty="0" smtClean="0">
                <a:effectLst/>
              </a:rPr>
              <a:t>	MPC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effectLst/>
              </a:rPr>
              <a:t>	</a:t>
            </a:r>
            <a:r>
              <a:rPr lang="pt-BR" sz="2400" dirty="0" smtClean="0">
                <a:effectLst/>
              </a:rPr>
              <a:t>Decisões</a:t>
            </a:r>
          </a:p>
        </p:txBody>
      </p:sp>
      <p:sp>
        <p:nvSpPr>
          <p:cNvPr id="6" name="Retângulo 5"/>
          <p:cNvSpPr/>
          <p:nvPr/>
        </p:nvSpPr>
        <p:spPr>
          <a:xfrm>
            <a:off x="324988" y="3933056"/>
            <a:ext cx="4823076" cy="286232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chemeClr val="bg1"/>
                </a:solidFill>
              </a:rPr>
              <a:t>O Estudo apresenta </a:t>
            </a:r>
            <a:r>
              <a:rPr lang="pt-BR" sz="2000" b="1" u="sng" dirty="0">
                <a:solidFill>
                  <a:schemeClr val="bg1"/>
                </a:solidFill>
              </a:rPr>
              <a:t>parâmetros e variáveis </a:t>
            </a:r>
            <a:r>
              <a:rPr lang="pt-BR" sz="2000" b="1" dirty="0">
                <a:solidFill>
                  <a:schemeClr val="bg1"/>
                </a:solidFill>
              </a:rPr>
              <a:t>necessários na </a:t>
            </a:r>
            <a:r>
              <a:rPr lang="pt-BR" sz="2000" b="1" u="sng" dirty="0">
                <a:solidFill>
                  <a:schemeClr val="bg1"/>
                </a:solidFill>
              </a:rPr>
              <a:t>elaboração dos projetos </a:t>
            </a:r>
            <a:r>
              <a:rPr lang="pt-BR" sz="2000" b="1" dirty="0">
                <a:solidFill>
                  <a:schemeClr val="bg1"/>
                </a:solidFill>
              </a:rPr>
              <a:t>básicos, bem como as justificativas de sua adoção, numa sistemática que reduz as </a:t>
            </a:r>
            <a:r>
              <a:rPr lang="pt-BR" sz="2000" b="1" u="sng" dirty="0">
                <a:solidFill>
                  <a:schemeClr val="bg1"/>
                </a:solidFill>
              </a:rPr>
              <a:t>faixas de incertezas</a:t>
            </a:r>
            <a:r>
              <a:rPr lang="pt-BR" sz="2000" b="1" dirty="0">
                <a:solidFill>
                  <a:schemeClr val="bg1"/>
                </a:solidFill>
              </a:rPr>
              <a:t> e os consequentes </a:t>
            </a:r>
            <a:r>
              <a:rPr lang="pt-BR" sz="2000" b="1" u="sng" dirty="0">
                <a:solidFill>
                  <a:schemeClr val="bg1"/>
                </a:solidFill>
              </a:rPr>
              <a:t>pagamentos indevidos</a:t>
            </a:r>
            <a:r>
              <a:rPr lang="pt-BR" sz="2000" b="1" dirty="0" smtClean="0">
                <a:solidFill>
                  <a:schemeClr val="bg1"/>
                </a:solidFill>
              </a:rPr>
              <a:t>. </a:t>
            </a:r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92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/>
              <a:t>LIMITAÇÕES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115616" y="1412776"/>
            <a:ext cx="6696744" cy="417646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pt-BR" sz="2400" b="1" dirty="0" smtClean="0">
                <a:effectLst/>
              </a:rPr>
              <a:t>Referência</a:t>
            </a:r>
            <a:r>
              <a:rPr lang="pt-BR" sz="2400" dirty="0" smtClean="0">
                <a:effectLst/>
              </a:rPr>
              <a:t>, não Norma</a:t>
            </a:r>
          </a:p>
          <a:p>
            <a:pPr>
              <a:spcBef>
                <a:spcPts val="1200"/>
              </a:spcBef>
            </a:pPr>
            <a:r>
              <a:rPr lang="pt-BR" sz="2400" dirty="0" smtClean="0">
                <a:effectLst/>
              </a:rPr>
              <a:t>Orientação sobre </a:t>
            </a:r>
            <a:r>
              <a:rPr lang="pt-BR" sz="2400" b="1" dirty="0" smtClean="0">
                <a:effectLst/>
              </a:rPr>
              <a:t>razoabilidade</a:t>
            </a:r>
            <a:r>
              <a:rPr lang="pt-BR" sz="2400" dirty="0" smtClean="0">
                <a:effectLst/>
              </a:rPr>
              <a:t> dos contratos de coleta de RSU</a:t>
            </a:r>
          </a:p>
          <a:p>
            <a:pPr>
              <a:spcBef>
                <a:spcPts val="1200"/>
              </a:spcBef>
            </a:pPr>
            <a:r>
              <a:rPr lang="pt-BR" sz="2400" dirty="0" smtClean="0">
                <a:effectLst/>
              </a:rPr>
              <a:t>Casos concretos: </a:t>
            </a:r>
            <a:r>
              <a:rPr lang="pt-BR" sz="2400" b="1" dirty="0" smtClean="0">
                <a:effectLst/>
              </a:rPr>
              <a:t>peculiaridades</a:t>
            </a:r>
            <a:r>
              <a:rPr lang="pt-BR" sz="2400" dirty="0" smtClean="0">
                <a:effectLst/>
              </a:rPr>
              <a:t> de cada município</a:t>
            </a:r>
          </a:p>
          <a:p>
            <a:pPr>
              <a:spcBef>
                <a:spcPts val="1200"/>
              </a:spcBef>
            </a:pPr>
            <a:r>
              <a:rPr lang="pt-BR" sz="2400" dirty="0" smtClean="0">
                <a:effectLst/>
              </a:rPr>
              <a:t>Parâmetros divergentes: </a:t>
            </a:r>
            <a:r>
              <a:rPr lang="pt-BR" sz="2400" b="1" dirty="0" smtClean="0">
                <a:effectLst/>
              </a:rPr>
              <a:t>projeto básico </a:t>
            </a:r>
            <a:r>
              <a:rPr lang="pt-BR" sz="2400" dirty="0" smtClean="0">
                <a:effectLst/>
              </a:rPr>
              <a:t>consistente técnica e economicamente</a:t>
            </a:r>
          </a:p>
          <a:p>
            <a:pPr>
              <a:spcBef>
                <a:spcPts val="1200"/>
              </a:spcBef>
            </a:pPr>
            <a:r>
              <a:rPr lang="pt-BR" sz="2400" dirty="0" smtClean="0">
                <a:effectLst/>
              </a:rPr>
              <a:t>Serviços de coleta de </a:t>
            </a:r>
            <a:r>
              <a:rPr lang="pt-BR" sz="2400" b="1" dirty="0" smtClean="0">
                <a:effectLst/>
              </a:rPr>
              <a:t>RSU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1. Introdução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02774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/>
              <a:t>SERVIÇOS ENVOLVIDOS NA COLETA DE RSU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pt-BR" sz="2200" dirty="0" smtClean="0">
                <a:effectLst/>
              </a:rPr>
              <a:t>1. Coleta e Transporte até</a:t>
            </a:r>
          </a:p>
          <a:p>
            <a:pPr lvl="1"/>
            <a:r>
              <a:rPr lang="pt-BR" sz="2200" dirty="0" smtClean="0">
                <a:effectLst/>
              </a:rPr>
              <a:t>Destino Final</a:t>
            </a:r>
          </a:p>
          <a:p>
            <a:pPr lvl="1"/>
            <a:r>
              <a:rPr lang="pt-BR" sz="2200" dirty="0" smtClean="0">
                <a:effectLst/>
              </a:rPr>
              <a:t>Estação de Transbordo </a:t>
            </a:r>
          </a:p>
          <a:p>
            <a:r>
              <a:rPr lang="pt-BR" sz="2200" dirty="0" smtClean="0">
                <a:effectLst/>
              </a:rPr>
              <a:t>2. Operação da Estação de Transbordo</a:t>
            </a:r>
          </a:p>
          <a:p>
            <a:r>
              <a:rPr lang="pt-BR" sz="2200" dirty="0" smtClean="0">
                <a:effectLst/>
              </a:rPr>
              <a:t>3. Transporte até o Aterro Sanitário</a:t>
            </a:r>
          </a:p>
          <a:p>
            <a:r>
              <a:rPr lang="pt-BR" sz="2200" dirty="0" smtClean="0">
                <a:effectLst/>
              </a:rPr>
              <a:t>4. Destino Final - reincidência de BDI e inexigibilidade</a:t>
            </a:r>
          </a:p>
          <a:p>
            <a:pPr lvl="1"/>
            <a:endParaRPr lang="pt-BR" sz="2800" dirty="0" smtClean="0">
              <a:effectLst/>
            </a:endParaRPr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2237617" y="3578387"/>
            <a:ext cx="4813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2. Formas de Contratação, Edital e Projeto Básico</a:t>
            </a:r>
            <a:endParaRPr lang="pt-BR" sz="1600" dirty="0"/>
          </a:p>
        </p:txBody>
      </p:sp>
      <p:sp>
        <p:nvSpPr>
          <p:cNvPr id="9" name="Retângulo 8"/>
          <p:cNvSpPr/>
          <p:nvPr/>
        </p:nvSpPr>
        <p:spPr>
          <a:xfrm>
            <a:off x="522288" y="3747664"/>
            <a:ext cx="5705896" cy="28050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O </a:t>
            </a:r>
            <a:r>
              <a:rPr lang="pt-BR" sz="2400" b="1" u="sng" dirty="0">
                <a:solidFill>
                  <a:schemeClr val="bg1"/>
                </a:solidFill>
              </a:rPr>
              <a:t>grau de aglutinação </a:t>
            </a:r>
            <a:r>
              <a:rPr lang="pt-BR" sz="2400" b="1" dirty="0">
                <a:solidFill>
                  <a:schemeClr val="bg1"/>
                </a:solidFill>
              </a:rPr>
              <a:t>destes serviços deve ser objeto de </a:t>
            </a:r>
            <a:r>
              <a:rPr lang="pt-BR" sz="2400" b="1" u="sng" dirty="0">
                <a:solidFill>
                  <a:schemeClr val="bg1"/>
                </a:solidFill>
              </a:rPr>
              <a:t>estudo prévio</a:t>
            </a:r>
            <a:r>
              <a:rPr lang="pt-BR" sz="2400" b="1" dirty="0">
                <a:solidFill>
                  <a:schemeClr val="bg1"/>
                </a:solidFill>
              </a:rPr>
              <a:t> por parte do administrador no sentido de encontrar a </a:t>
            </a:r>
            <a:r>
              <a:rPr lang="pt-BR" sz="2400" b="1" u="sng" dirty="0">
                <a:solidFill>
                  <a:schemeClr val="bg1"/>
                </a:solidFill>
              </a:rPr>
              <a:t>solução mais eficiente</a:t>
            </a:r>
            <a:r>
              <a:rPr lang="pt-BR" sz="2400" b="1" dirty="0">
                <a:solidFill>
                  <a:schemeClr val="bg1"/>
                </a:solidFill>
              </a:rPr>
              <a:t> para a boa gestão dos recursos públicos.</a:t>
            </a:r>
          </a:p>
        </p:txBody>
      </p:sp>
    </p:spTree>
    <p:extLst>
      <p:ext uri="{BB962C8B-B14F-4D97-AF65-F5344CB8AC3E}">
        <p14:creationId xmlns:p14="http://schemas.microsoft.com/office/powerpoint/2010/main" val="271049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COLETA</a:t>
            </a:r>
            <a:endParaRPr lang="pt-BR" sz="28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0"/>
          </p:nvPr>
        </p:nvSpPr>
        <p:spPr>
          <a:xfrm>
            <a:off x="1115616" y="1340768"/>
            <a:ext cx="7416824" cy="1368152"/>
          </a:xfrm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pt-BR" dirty="0" smtClean="0">
                <a:effectLst/>
              </a:rPr>
              <a:t>PREÇO FIXO </a:t>
            </a:r>
            <a:r>
              <a:rPr lang="pt-BR" dirty="0" smtClean="0">
                <a:effectLst/>
                <a:sym typeface="Wingdings"/>
              </a:rPr>
              <a:t></a:t>
            </a:r>
            <a:r>
              <a:rPr lang="pt-BR" dirty="0" smtClean="0">
                <a:effectLst/>
              </a:rPr>
              <a:t> relação mais justa entre as partes</a:t>
            </a:r>
          </a:p>
          <a:p>
            <a:pPr marL="0" lvl="1" indent="0" algn="ctr">
              <a:buNone/>
            </a:pPr>
            <a:endParaRPr lang="pt-BR" dirty="0" smtClean="0">
              <a:effectLst/>
            </a:endParaRPr>
          </a:p>
          <a:p>
            <a:pPr marL="0" lvl="1" indent="0" algn="ctr">
              <a:buNone/>
            </a:pPr>
            <a:r>
              <a:rPr lang="pt-BR" dirty="0" smtClean="0">
                <a:effectLst/>
              </a:rPr>
              <a:t>PREÇO VARIÁVEL </a:t>
            </a:r>
            <a:r>
              <a:rPr lang="pt-BR" dirty="0" smtClean="0">
                <a:effectLst/>
                <a:sym typeface="Wingdings"/>
              </a:rPr>
              <a:t> </a:t>
            </a:r>
            <a:r>
              <a:rPr lang="pt-BR" dirty="0" smtClean="0">
                <a:effectLst/>
              </a:rPr>
              <a:t>reduz </a:t>
            </a:r>
            <a:r>
              <a:rPr lang="pt-BR" dirty="0">
                <a:effectLst/>
              </a:rPr>
              <a:t>os esforços de fiscalização</a:t>
            </a:r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2237617" y="3578387"/>
            <a:ext cx="4813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2. Formas de Contratação, Edital e Projeto Básico</a:t>
            </a:r>
            <a:endParaRPr lang="pt-BR" sz="1600" dirty="0"/>
          </a:p>
        </p:txBody>
      </p:sp>
      <p:sp>
        <p:nvSpPr>
          <p:cNvPr id="2" name="Retângulo 1"/>
          <p:cNvSpPr/>
          <p:nvPr/>
        </p:nvSpPr>
        <p:spPr>
          <a:xfrm>
            <a:off x="522784" y="3140968"/>
            <a:ext cx="6541020" cy="335906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lvl="1" indent="0" algn="ctr">
              <a:lnSpc>
                <a:spcPct val="150000"/>
              </a:lnSpc>
              <a:buNone/>
            </a:pPr>
            <a:r>
              <a:rPr lang="pt-BR" sz="2400" b="1" u="sng" dirty="0">
                <a:solidFill>
                  <a:schemeClr val="bg1"/>
                </a:solidFill>
              </a:rPr>
              <a:t>Em municípios de maior porte, onde a coleta é realizada por vários caminhões e existe balança de pesagem</a:t>
            </a:r>
            <a:r>
              <a:rPr lang="pt-BR" sz="2400" b="1" dirty="0">
                <a:solidFill>
                  <a:schemeClr val="bg1"/>
                </a:solidFill>
              </a:rPr>
              <a:t>, devido ao investimento e à logística necessários para a fiscalização do serviço, recomenda-se a </a:t>
            </a:r>
            <a:r>
              <a:rPr lang="pt-BR" sz="2400" b="1" u="sng" dirty="0">
                <a:solidFill>
                  <a:schemeClr val="bg1"/>
                </a:solidFill>
              </a:rPr>
              <a:t>contratação por preço variável (por peso)</a:t>
            </a:r>
          </a:p>
        </p:txBody>
      </p:sp>
    </p:spTree>
    <p:extLst>
      <p:ext uri="{BB962C8B-B14F-4D97-AF65-F5344CB8AC3E}">
        <p14:creationId xmlns:p14="http://schemas.microsoft.com/office/powerpoint/2010/main" val="220961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/>
              <a:t>PROJETO BÁSICO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424847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Quantidade de resíduos</a:t>
            </a: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Rotas e percursos de coleta</a:t>
            </a:r>
          </a:p>
          <a:p>
            <a:pPr>
              <a:spcBef>
                <a:spcPts val="1200"/>
              </a:spcBef>
            </a:pPr>
            <a:r>
              <a:rPr lang="pt-BR" sz="2200" dirty="0">
                <a:effectLst/>
              </a:rPr>
              <a:t>Custos de “Administração Local”</a:t>
            </a: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Equipes de coleta</a:t>
            </a: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Detalhamento dos Encargos Sociais</a:t>
            </a: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Frota, </a:t>
            </a:r>
            <a:r>
              <a:rPr lang="pt-BR" sz="2200" dirty="0">
                <a:effectLst/>
              </a:rPr>
              <a:t>idade, </a:t>
            </a:r>
            <a:r>
              <a:rPr lang="pt-BR" sz="2200" dirty="0" smtClean="0">
                <a:effectLst/>
              </a:rPr>
              <a:t>depreciação</a:t>
            </a:r>
            <a:r>
              <a:rPr lang="pt-BR" sz="2200" dirty="0">
                <a:effectLst/>
              </a:rPr>
              <a:t>, remuneração do capital, coeficientes de consumo e manutenção</a:t>
            </a: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Detalhamento do BDI</a:t>
            </a: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Planilha orçamentária</a:t>
            </a:r>
          </a:p>
          <a:p>
            <a:pPr lvl="1"/>
            <a:endParaRPr lang="pt-BR" dirty="0" smtClean="0"/>
          </a:p>
          <a:p>
            <a:endParaRPr lang="pt-BR" dirty="0" smtClean="0"/>
          </a:p>
        </p:txBody>
      </p:sp>
      <p:sp>
        <p:nvSpPr>
          <p:cNvPr id="5" name="CaixaDeTexto 4"/>
          <p:cNvSpPr txBox="1"/>
          <p:nvPr/>
        </p:nvSpPr>
        <p:spPr>
          <a:xfrm rot="16200000">
            <a:off x="-2237617" y="3578387"/>
            <a:ext cx="4813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2. Formas de Contratação, Edital e Projeto Básico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77433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/>
              <a:t>INDICADORES: Panorama contratos vigentes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0"/>
          </p:nvPr>
        </p:nvSpPr>
        <p:spPr>
          <a:xfrm>
            <a:off x="971600" y="980728"/>
            <a:ext cx="7776864" cy="216024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</a:pPr>
            <a:r>
              <a:rPr lang="pt-BR" sz="2400" dirty="0" smtClean="0">
                <a:effectLst/>
              </a:rPr>
              <a:t>Fonte: </a:t>
            </a:r>
            <a:r>
              <a:rPr lang="pt-BR" sz="2400" dirty="0" err="1" smtClean="0">
                <a:effectLst/>
              </a:rPr>
              <a:t>Licitacon</a:t>
            </a:r>
            <a:r>
              <a:rPr lang="pt-BR" sz="2400" dirty="0" smtClean="0">
                <a:effectLst/>
              </a:rPr>
              <a:t> - Sistema de licitações e contratos TCE/RS</a:t>
            </a:r>
          </a:p>
          <a:p>
            <a:pPr algn="ctr">
              <a:spcBef>
                <a:spcPts val="1200"/>
              </a:spcBef>
            </a:pPr>
            <a:r>
              <a:rPr lang="pt-BR" sz="2400" dirty="0" smtClean="0">
                <a:effectLst/>
              </a:rPr>
              <a:t>109 municípios, 91 com planilha de custos detalhada</a:t>
            </a:r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1049485" y="4766518"/>
            <a:ext cx="2437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3. Indicadores</a:t>
            </a:r>
            <a:endParaRPr lang="pt-BR" sz="1600" dirty="0"/>
          </a:p>
        </p:txBody>
      </p:sp>
      <p:sp>
        <p:nvSpPr>
          <p:cNvPr id="2" name="Retângulo 1"/>
          <p:cNvSpPr/>
          <p:nvPr/>
        </p:nvSpPr>
        <p:spPr>
          <a:xfrm>
            <a:off x="467544" y="2564904"/>
            <a:ext cx="4233444" cy="286232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Remuneração do capital investido 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Depreciação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Manutenção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Manutenção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Encargos Sociais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BDI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Administração Central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Lucro </a:t>
            </a:r>
          </a:p>
          <a:p>
            <a:pPr algn="ctr" fontAlgn="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Seguros, Riscos e Garantia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592837"/>
              </p:ext>
            </p:extLst>
          </p:nvPr>
        </p:nvGraphicFramePr>
        <p:xfrm>
          <a:off x="4932040" y="2564904"/>
          <a:ext cx="3456384" cy="2862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6384"/>
              </a:tblGrid>
              <a:tr h="38451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Consumo de combustível </a:t>
                      </a: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93148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Vida Útil dos </a:t>
                      </a:r>
                      <a:r>
                        <a:rPr lang="pt-BR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pneus</a:t>
                      </a:r>
                      <a:endParaRPr lang="pt-BR" sz="2000" b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405554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Custo dos EPIs </a:t>
                      </a: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8451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Preço Destino </a:t>
                      </a:r>
                      <a:r>
                        <a:rPr lang="pt-BR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Final </a:t>
                      </a: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52555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Preço </a:t>
                      </a:r>
                      <a:r>
                        <a:rPr lang="pt-BR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 Coleta</a:t>
                      </a:r>
                      <a:endParaRPr lang="pt-BR" sz="2000" b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8451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Preço da </a:t>
                      </a:r>
                      <a:r>
                        <a:rPr lang="pt-BR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coleta per capita</a:t>
                      </a:r>
                      <a:endParaRPr lang="pt-BR" sz="2000" b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38451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Aft>
                          <a:spcPts val="0"/>
                        </a:spcAft>
                      </a:pPr>
                      <a:r>
                        <a:rPr lang="pt-BR" sz="2000" b="1" kern="1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 Light" panose="020F0302020204030204" pitchFamily="34" charset="0"/>
                          <a:ea typeface="+mn-ea"/>
                          <a:cs typeface="+mn-cs"/>
                        </a:rPr>
                        <a:t>Geração per capita</a:t>
                      </a:r>
                      <a:endParaRPr lang="pt-BR" sz="2000" b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  <a:ea typeface="+mn-ea"/>
                        <a:cs typeface="+mn-cs"/>
                      </a:endParaRPr>
                    </a:p>
                  </a:txBody>
                  <a:tcPr marL="26670" marR="34925" marT="34925" marB="3492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89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DIMENSIONAMENTO DA FROTA</a:t>
            </a:r>
            <a:endParaRPr lang="pt-BR" sz="28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0"/>
          </p:nvPr>
        </p:nvSpPr>
        <p:spPr/>
        <p:txBody>
          <a:bodyPr/>
          <a:lstStyle/>
          <a:p>
            <a:r>
              <a:rPr lang="pt-BR" dirty="0" smtClean="0">
                <a:effectLst/>
              </a:rPr>
              <a:t>PARÂMETROS DE COLETA</a:t>
            </a:r>
          </a:p>
          <a:p>
            <a:pPr lvl="1" indent="0">
              <a:buNone/>
            </a:pPr>
            <a:r>
              <a:rPr lang="pt-BR" dirty="0" smtClean="0">
                <a:effectLst/>
              </a:rPr>
              <a:t>População </a:t>
            </a:r>
          </a:p>
          <a:p>
            <a:pPr lvl="1" indent="0">
              <a:buNone/>
            </a:pPr>
            <a:r>
              <a:rPr lang="pt-BR" dirty="0" smtClean="0">
                <a:effectLst/>
              </a:rPr>
              <a:t>Geração (</a:t>
            </a:r>
            <a:r>
              <a:rPr lang="pt-BR" dirty="0" err="1" smtClean="0">
                <a:effectLst/>
              </a:rPr>
              <a:t>ton</a:t>
            </a:r>
            <a:r>
              <a:rPr lang="pt-BR" dirty="0" smtClean="0">
                <a:effectLst/>
              </a:rPr>
              <a:t>/dia)</a:t>
            </a:r>
          </a:p>
          <a:p>
            <a:pPr lvl="1" indent="0">
              <a:buNone/>
            </a:pPr>
            <a:r>
              <a:rPr lang="pt-BR" dirty="0" smtClean="0">
                <a:effectLst/>
              </a:rPr>
              <a:t>Roteiros de coleta (km)</a:t>
            </a:r>
          </a:p>
          <a:p>
            <a:pPr lvl="1" indent="0">
              <a:buNone/>
            </a:pPr>
            <a:r>
              <a:rPr lang="pt-BR" dirty="0" smtClean="0">
                <a:effectLst/>
              </a:rPr>
              <a:t>Geração por roteiro de coleta (</a:t>
            </a:r>
            <a:r>
              <a:rPr lang="pt-BR" dirty="0" err="1" smtClean="0">
                <a:effectLst/>
              </a:rPr>
              <a:t>ton</a:t>
            </a:r>
            <a:r>
              <a:rPr lang="pt-BR" dirty="0" smtClean="0">
                <a:effectLst/>
              </a:rPr>
              <a:t>/dia)</a:t>
            </a:r>
          </a:p>
          <a:p>
            <a:pPr lvl="1" indent="0">
              <a:buNone/>
            </a:pPr>
            <a:r>
              <a:rPr lang="pt-BR" dirty="0" smtClean="0">
                <a:effectLst/>
              </a:rPr>
              <a:t>Tempo de coleta (h)</a:t>
            </a:r>
          </a:p>
        </p:txBody>
      </p:sp>
    </p:spTree>
    <p:extLst>
      <p:ext uri="{BB962C8B-B14F-4D97-AF65-F5344CB8AC3E}">
        <p14:creationId xmlns:p14="http://schemas.microsoft.com/office/powerpoint/2010/main" val="369867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/>
              <a:t>GERAÇÃO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2808312"/>
          </a:xfrm>
        </p:spPr>
        <p:txBody>
          <a:bodyPr>
            <a:normAutofit lnSpcReduction="10000"/>
          </a:bodyPr>
          <a:lstStyle/>
          <a:p>
            <a:r>
              <a:rPr lang="pt-BR" dirty="0" smtClean="0">
                <a:effectLst/>
              </a:rPr>
              <a:t>PESAGEM</a:t>
            </a:r>
          </a:p>
          <a:p>
            <a:pPr marL="457200" lvl="1" indent="0">
              <a:buNone/>
            </a:pPr>
            <a:r>
              <a:rPr lang="pt-BR" dirty="0" smtClean="0">
                <a:effectLst/>
              </a:rPr>
              <a:t>Média últimos 12 meses.</a:t>
            </a:r>
          </a:p>
          <a:p>
            <a:pPr indent="-285750"/>
            <a:endParaRPr lang="pt-BR" dirty="0" smtClean="0">
              <a:effectLst/>
            </a:endParaRPr>
          </a:p>
          <a:p>
            <a:pPr indent="-285750"/>
            <a:r>
              <a:rPr lang="pt-BR" dirty="0" smtClean="0">
                <a:effectLst/>
              </a:rPr>
              <a:t>ESTIMATIVA</a:t>
            </a:r>
          </a:p>
          <a:p>
            <a:pPr indent="-285750"/>
            <a:r>
              <a:rPr lang="pt-BR" dirty="0" smtClean="0">
                <a:effectLst/>
              </a:rPr>
              <a:t>	</a:t>
            </a:r>
            <a:r>
              <a:rPr lang="pt-BR" sz="2400" dirty="0" smtClean="0">
                <a:effectLst/>
              </a:rPr>
              <a:t>Contratos por </a:t>
            </a:r>
            <a:r>
              <a:rPr lang="pt-BR" sz="2400" dirty="0">
                <a:effectLst/>
              </a:rPr>
              <a:t>preço </a:t>
            </a:r>
            <a:r>
              <a:rPr lang="pt-BR" sz="2400" dirty="0" smtClean="0">
                <a:effectLst/>
              </a:rPr>
              <a:t>fixo</a:t>
            </a:r>
          </a:p>
          <a:p>
            <a:pPr indent="-285750"/>
            <a:r>
              <a:rPr lang="pt-BR" sz="2400" dirty="0">
                <a:effectLst/>
              </a:rPr>
              <a:t>	</a:t>
            </a:r>
            <a:endParaRPr lang="pt-BR" dirty="0">
              <a:effectLst/>
            </a:endParaRP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  <p:sp>
        <p:nvSpPr>
          <p:cNvPr id="2" name="Retângulo 1"/>
          <p:cNvSpPr/>
          <p:nvPr/>
        </p:nvSpPr>
        <p:spPr>
          <a:xfrm>
            <a:off x="611560" y="3645024"/>
            <a:ext cx="5904656" cy="286232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indent="-285750" algn="ctr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Em municípios de pequeno porte, a maior parte das vezes é suficiente a disponibilização de </a:t>
            </a:r>
            <a:r>
              <a:rPr lang="pt-BR" sz="2400" b="1" u="sng" dirty="0">
                <a:solidFill>
                  <a:schemeClr val="bg1"/>
                </a:solidFill>
              </a:rPr>
              <a:t>um veículo e uma equipe de coleta</a:t>
            </a:r>
            <a:r>
              <a:rPr lang="pt-BR" sz="2400" b="1" dirty="0">
                <a:solidFill>
                  <a:schemeClr val="bg1"/>
                </a:solidFill>
              </a:rPr>
              <a:t> para o atendimento de toda a malha urbana e rural do município. </a:t>
            </a:r>
          </a:p>
        </p:txBody>
      </p:sp>
    </p:spTree>
    <p:extLst>
      <p:ext uri="{BB962C8B-B14F-4D97-AF65-F5344CB8AC3E}">
        <p14:creationId xmlns:p14="http://schemas.microsoft.com/office/powerpoint/2010/main" val="30212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/>
              <a:t>GERAÇÃO PER CAPITA (kg/</a:t>
            </a:r>
            <a:r>
              <a:rPr lang="pt-BR" sz="2800" dirty="0" err="1"/>
              <a:t>hab.dia</a:t>
            </a:r>
            <a:r>
              <a:rPr lang="pt-BR" sz="2800" dirty="0"/>
              <a:t>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91794"/>
            <a:ext cx="7812985" cy="4871443"/>
          </a:xfrm>
          <a:prstGeom prst="rect">
            <a:avLst/>
          </a:prstGeom>
          <a:solidFill>
            <a:schemeClr val="tx2">
              <a:alpha val="79000"/>
            </a:schemeClr>
          </a:solidFill>
          <a:ln>
            <a:noFill/>
          </a:ln>
          <a:effectLst>
            <a:outerShdw dist="35921" dir="2700000" algn="ctr" rotWithShape="0">
              <a:schemeClr val="accent1">
                <a:lumMod val="75000"/>
              </a:schemeClr>
            </a:outerShdw>
          </a:effectLst>
        </p:spPr>
      </p:pic>
      <p:sp>
        <p:nvSpPr>
          <p:cNvPr id="4" name="CaixaDeTexto 3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3421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064896" cy="864095"/>
          </a:xfrm>
        </p:spPr>
        <p:txBody>
          <a:bodyPr/>
          <a:lstStyle/>
          <a:p>
            <a:pPr lvl="0"/>
            <a:r>
              <a:rPr lang="pt-BR" altLang="pt-BR" sz="2800" dirty="0"/>
              <a:t>TAXA DE GERAÇÃO PER CAPITA</a:t>
            </a:r>
            <a:endParaRPr lang="pt-BR" sz="2800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267761629"/>
              </p:ext>
            </p:extLst>
          </p:nvPr>
        </p:nvGraphicFramePr>
        <p:xfrm>
          <a:off x="971600" y="1988840"/>
          <a:ext cx="7488832" cy="3335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005"/>
                <a:gridCol w="4473827"/>
              </a:tblGrid>
              <a:tr h="77264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População H (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Geração per capita Domiciliares + Públicos 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G [kg/(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hab.dia</a:t>
                      </a: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)] 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&lt; 1.500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≤ 0,2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De 1.500 a 7.000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De 0,2 a </a:t>
                      </a: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0,3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De 7.000 a 30.000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De 0,3 a 0,4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De 30.000 a 100.000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De 0,4 a 0,5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De 100.000 a 200.000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De 0,5 a 0,6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De 200.000 a 300.000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De 0,6 a 0,7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  <a:tr h="342244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</a:rPr>
                        <a:t>De 300.000 a 500.000 </a:t>
                      </a:r>
                      <a:r>
                        <a:rPr lang="pt-BR" sz="2000" b="1" dirty="0" err="1">
                          <a:solidFill>
                            <a:schemeClr val="bg1"/>
                          </a:solidFill>
                          <a:effectLst/>
                        </a:rPr>
                        <a:t>hab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De 0,7 a 0,8</a:t>
                      </a:r>
                      <a:endParaRPr lang="pt-BR" sz="24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42795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CAPACIDADE DE CARGA DO CAMINHÃO DE COLETA</a:t>
            </a:r>
            <a:endParaRPr lang="pt-BR" sz="28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pt-BR" sz="2400" dirty="0" smtClean="0">
                <a:effectLst/>
              </a:rPr>
              <a:t>DMLU, 3196 pesagens, Junho/2016</a:t>
            </a:r>
            <a:endParaRPr lang="pt-BR" sz="2400" dirty="0">
              <a:effectLst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77864"/>
            <a:ext cx="7408315" cy="394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98963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PESO ESPECÍFICO DE PROJETO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03648" y="2060847"/>
            <a:ext cx="6048672" cy="1584177"/>
          </a:xfrm>
          <a:solidFill>
            <a:schemeClr val="tx2"/>
          </a:solidFill>
        </p:spPr>
        <p:txBody>
          <a:bodyPr>
            <a:normAutofit fontScale="92500" lnSpcReduction="10000"/>
          </a:bodyPr>
          <a:lstStyle/>
          <a:p>
            <a:pPr marL="457200" lvl="1" indent="0">
              <a:lnSpc>
                <a:spcPct val="150000"/>
              </a:lnSpc>
              <a:spcBef>
                <a:spcPts val="3000"/>
              </a:spcBef>
              <a:buNone/>
            </a:pPr>
            <a:r>
              <a:rPr lang="pt-BR" sz="2800" b="1" dirty="0" smtClean="0">
                <a:solidFill>
                  <a:schemeClr val="bg1"/>
                </a:solidFill>
                <a:effectLst/>
              </a:rPr>
              <a:t>Caminhão compactador = 0,5ton/m³</a:t>
            </a:r>
            <a:endParaRPr lang="pt-BR" sz="2800" b="1" dirty="0">
              <a:solidFill>
                <a:schemeClr val="bg1"/>
              </a:solidFill>
            </a:endParaRPr>
          </a:p>
          <a:p>
            <a:pPr marL="457200" lvl="1" indent="0">
              <a:lnSpc>
                <a:spcPct val="150000"/>
              </a:lnSpc>
              <a:spcBef>
                <a:spcPts val="3000"/>
              </a:spcBef>
              <a:buNone/>
            </a:pPr>
            <a:r>
              <a:rPr lang="pt-BR" sz="2800" b="1" dirty="0" smtClean="0">
                <a:solidFill>
                  <a:schemeClr val="bg1"/>
                </a:solidFill>
                <a:effectLst/>
              </a:rPr>
              <a:t>Caminhão caçamba = 0,18ton/m³</a:t>
            </a:r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97991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Peso Bruto Total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1124744"/>
            <a:ext cx="7128792" cy="4752528"/>
          </a:xfrm>
        </p:spPr>
        <p:txBody>
          <a:bodyPr>
            <a:noAutofit/>
          </a:bodyPr>
          <a:lstStyle/>
          <a:p>
            <a:r>
              <a:rPr lang="pt-BR" sz="2400" b="1" dirty="0">
                <a:effectLst/>
                <a:ea typeface="Arial Unicode MS" panose="020B0604020202020204" pitchFamily="34" charset="-128"/>
                <a:cs typeface="Arabic Typesetting" panose="03020402040406030203" pitchFamily="66" charset="-78"/>
              </a:rPr>
              <a:t>Limite máximo de peso de um caminhão carregado, considerando: </a:t>
            </a:r>
          </a:p>
          <a:p>
            <a:endParaRPr lang="pt-BR" sz="2400" b="1" dirty="0">
              <a:effectLst/>
              <a:ea typeface="Arial Unicode MS" panose="020B0604020202020204" pitchFamily="34" charset="-128"/>
              <a:cs typeface="Arabic Typesetting" panose="03020402040406030203" pitchFamily="66" charset="-78"/>
            </a:endParaRPr>
          </a:p>
          <a:p>
            <a:pPr marL="457200" lvl="1" indent="0">
              <a:buNone/>
            </a:pPr>
            <a:r>
              <a:rPr lang="pt-BR" b="1" dirty="0">
                <a:effectLst/>
                <a:ea typeface="Arial Unicode MS" panose="020B0604020202020204" pitchFamily="34" charset="-128"/>
                <a:cs typeface="Arabic Typesetting" panose="03020402040406030203" pitchFamily="66" charset="-78"/>
              </a:rPr>
              <a:t>PBT Técnico – veículo</a:t>
            </a:r>
          </a:p>
          <a:p>
            <a:pPr marL="457200" lvl="1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b="1" dirty="0">
                <a:effectLst/>
                <a:ea typeface="Arial Unicode MS" panose="020B0604020202020204" pitchFamily="34" charset="-128"/>
                <a:cs typeface="Arabic Typesetting" panose="03020402040406030203" pitchFamily="66" charset="-78"/>
              </a:rPr>
              <a:t>PBT LEGAL – vias públicas </a:t>
            </a:r>
          </a:p>
          <a:p>
            <a:pPr marL="457200" lvl="1" indent="-457200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b="1" dirty="0">
                <a:effectLst/>
                <a:ea typeface="Arial Unicode MS" panose="020B0604020202020204" pitchFamily="34" charset="-128"/>
                <a:cs typeface="Arabic Typesetting" panose="03020402040406030203" pitchFamily="66" charset="-78"/>
              </a:rPr>
              <a:t>	</a:t>
            </a:r>
          </a:p>
          <a:p>
            <a:pPr marL="457200" lvl="1" indent="-457200">
              <a:spcBef>
                <a:spcPts val="1200"/>
              </a:spcBef>
              <a:spcAft>
                <a:spcPts val="600"/>
              </a:spcAft>
              <a:buNone/>
            </a:pPr>
            <a:r>
              <a:rPr lang="pt-BR" b="1" dirty="0">
                <a:effectLst/>
                <a:ea typeface="Arial Unicode MS" panose="020B0604020202020204" pitchFamily="34" charset="-128"/>
                <a:cs typeface="Arabic Typesetting" panose="03020402040406030203" pitchFamily="66" charset="-78"/>
              </a:rPr>
              <a:t>	</a:t>
            </a:r>
            <a:r>
              <a:rPr lang="pt-BR" sz="2000" b="1" dirty="0">
                <a:effectLst/>
                <a:ea typeface="Arial Unicode MS" panose="020B0604020202020204" pitchFamily="34" charset="-128"/>
                <a:cs typeface="Arabic Typesetting" panose="03020402040406030203" pitchFamily="66" charset="-78"/>
              </a:rPr>
              <a:t>Resolução Contran 210/06, em atendimento ao artigo 99 do CTB  - Lei 9.503 de 1997</a:t>
            </a:r>
          </a:p>
          <a:p>
            <a:endParaRPr lang="pt-BR" sz="2400" b="1" dirty="0">
              <a:effectLst/>
              <a:ea typeface="Arial Unicode MS" panose="020B0604020202020204" pitchFamily="34" charset="-128"/>
              <a:cs typeface="Arabic Typesetting" panose="03020402040406030203" pitchFamily="66" charset="-78"/>
            </a:endParaRPr>
          </a:p>
        </p:txBody>
      </p:sp>
      <p:sp>
        <p:nvSpPr>
          <p:cNvPr id="8" name="CaixaDeTexto 7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02496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8064896" cy="864095"/>
          </a:xfrm>
        </p:spPr>
        <p:txBody>
          <a:bodyPr/>
          <a:lstStyle/>
          <a:p>
            <a:r>
              <a:rPr lang="pt-BR" dirty="0"/>
              <a:t>PBT </a:t>
            </a:r>
            <a:r>
              <a:rPr lang="pt-BR" dirty="0" smtClean="0"/>
              <a:t>≥ CHASSIS + COMPACTADOR + CARGA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259632" y="1916832"/>
            <a:ext cx="7344816" cy="327099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pt-BR" sz="2400" b="1" u="sng" dirty="0" smtClean="0">
                <a:effectLst/>
              </a:rPr>
              <a:t>Caminhão toco:  </a:t>
            </a:r>
            <a:r>
              <a:rPr lang="pt-BR" b="1" u="sng" dirty="0" smtClean="0">
                <a:effectLst/>
              </a:rPr>
              <a:t>PBT ≤  16 </a:t>
            </a:r>
            <a:r>
              <a:rPr lang="pt-BR" b="1" u="sng" dirty="0" err="1" smtClean="0">
                <a:effectLst/>
              </a:rPr>
              <a:t>ton</a:t>
            </a:r>
            <a:r>
              <a:rPr lang="pt-BR" b="1" u="sng" dirty="0" smtClean="0">
                <a:effectLst/>
              </a:rPr>
              <a:t> </a:t>
            </a:r>
          </a:p>
          <a:p>
            <a:pPr marL="457200" lvl="1" indent="0">
              <a:buNone/>
            </a:pPr>
            <a:r>
              <a:rPr lang="pt-BR" dirty="0">
                <a:effectLst/>
              </a:rPr>
              <a:t>	</a:t>
            </a:r>
            <a:r>
              <a:rPr lang="pt-BR" dirty="0" smtClean="0">
                <a:effectLst/>
              </a:rPr>
              <a:t>um eixo dianteiro e um eixo traseiro de 4 pneus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pt-BR" sz="2400" b="1" u="sng" dirty="0" smtClean="0">
                <a:effectLst/>
              </a:rPr>
              <a:t>Caminhão </a:t>
            </a:r>
            <a:r>
              <a:rPr lang="pt-BR" sz="2400" b="1" u="sng" dirty="0" err="1" smtClean="0">
                <a:effectLst/>
              </a:rPr>
              <a:t>truck</a:t>
            </a:r>
            <a:r>
              <a:rPr lang="pt-BR" sz="2400" b="1" u="sng" dirty="0" smtClean="0">
                <a:effectLst/>
              </a:rPr>
              <a:t>: </a:t>
            </a:r>
            <a:r>
              <a:rPr lang="pt-BR" b="1" u="sng" dirty="0" smtClean="0">
                <a:effectLst/>
              </a:rPr>
              <a:t>PBT ≤ 23 </a:t>
            </a:r>
            <a:r>
              <a:rPr lang="pt-BR" b="1" u="sng" dirty="0" err="1" smtClean="0">
                <a:effectLst/>
              </a:rPr>
              <a:t>ton</a:t>
            </a:r>
            <a:r>
              <a:rPr lang="pt-BR" b="1" u="sng" dirty="0" smtClean="0">
                <a:effectLst/>
              </a:rPr>
              <a:t>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pt-BR" dirty="0">
                <a:effectLst/>
              </a:rPr>
              <a:t>	</a:t>
            </a:r>
            <a:r>
              <a:rPr lang="pt-BR" dirty="0" smtClean="0">
                <a:effectLst/>
              </a:rPr>
              <a:t>um eixo dianteiro e dois eixos traseiros em tandem</a:t>
            </a:r>
          </a:p>
          <a:p>
            <a:pPr marL="457200" lvl="1" indent="0">
              <a:buNone/>
            </a:pPr>
            <a:endParaRPr lang="pt-BR" sz="1800" dirty="0" smtClean="0">
              <a:effectLst/>
            </a:endParaRPr>
          </a:p>
          <a:p>
            <a:pPr marL="457200" lvl="1" indent="0">
              <a:buNone/>
            </a:pPr>
            <a:r>
              <a:rPr lang="pt-BR" sz="1800" dirty="0" smtClean="0">
                <a:effectLst/>
              </a:rPr>
              <a:t>Tolerância de até 10% por eixo e de até 5% no PBT</a:t>
            </a:r>
            <a:endParaRPr lang="pt-BR" sz="1800" dirty="0">
              <a:effectLst/>
            </a:endParaRPr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39552" y="5013176"/>
            <a:ext cx="8064896" cy="864095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u="none" kern="1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Arial Unicode MS" panose="020B0604020202020204" pitchFamily="34" charset="-128"/>
                <a:cs typeface="Arabic Typesetting" panose="03020402040406030203" pitchFamily="66" charset="-78"/>
              </a:defRPr>
            </a:lvl1pPr>
          </a:lstStyle>
          <a:p>
            <a:pPr lvl="1"/>
            <a:r>
              <a:rPr lang="pt-BR" sz="2400" b="1" dirty="0" smtClean="0">
                <a:solidFill>
                  <a:schemeClr val="bg1"/>
                </a:solidFill>
              </a:rPr>
              <a:t>CARGA MÁXIMA ≤ </a:t>
            </a:r>
            <a:r>
              <a:rPr lang="pt-BR" sz="2400" b="1" dirty="0">
                <a:solidFill>
                  <a:schemeClr val="bg1"/>
                </a:solidFill>
              </a:rPr>
              <a:t>PBT – </a:t>
            </a:r>
            <a:r>
              <a:rPr lang="pt-BR" sz="2400" b="1" dirty="0" smtClean="0">
                <a:solidFill>
                  <a:schemeClr val="bg1"/>
                </a:solidFill>
              </a:rPr>
              <a:t>(CHASSIS + COMPACTADOR)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3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64896" cy="864095"/>
          </a:xfrm>
        </p:spPr>
        <p:txBody>
          <a:bodyPr/>
          <a:lstStyle/>
          <a:p>
            <a:r>
              <a:rPr lang="pt-BR" sz="2400" dirty="0" smtClean="0"/>
              <a:t>CARGA MÁXIMA ADMISSÍVEL PARA VEÍCULOS DE COLETA DE RSU</a:t>
            </a: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698804556"/>
              </p:ext>
            </p:extLst>
          </p:nvPr>
        </p:nvGraphicFramePr>
        <p:xfrm>
          <a:off x="338554" y="1196753"/>
          <a:ext cx="8481920" cy="3941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2487"/>
                <a:gridCol w="1030514"/>
                <a:gridCol w="1030514"/>
                <a:gridCol w="1109784"/>
                <a:gridCol w="1109784"/>
                <a:gridCol w="930683"/>
                <a:gridCol w="1368154"/>
              </a:tblGrid>
              <a:tr h="6600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COLETOR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Chassis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Peso Coletor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Capacidade de Carga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Peso Total Carregado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PBT + 10%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Carga líquida admissível 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</a:tr>
              <a:tr h="287825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TOCO:</a:t>
                      </a:r>
                      <a:r>
                        <a:rPr lang="pt-BR" sz="20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PBT &lt; 16,8ton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782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Caçamba 7m³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2,6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1,26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9,86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16,8ton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8,2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8782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Compactador 8m³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6ton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3,7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4,0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13,7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16,8ton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7,1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4872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Compactador 10m³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6ton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4,6ton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5,0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15,6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16,8ton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6,2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Compactador 12m³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6ton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4,8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6,0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16,8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16,8ton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6,0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Compactador 15m³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6ton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5,0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7,5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18,5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16,8ton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5,8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87825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TRUCK: PBT</a:t>
                      </a:r>
                      <a:r>
                        <a:rPr lang="pt-BR" sz="20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&lt; 24,2 </a:t>
                      </a:r>
                      <a:r>
                        <a:rPr lang="pt-BR" sz="2000" b="1" u="none" strike="noStrike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8239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Compactador 12m³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7,5ton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4,8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6,0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18,3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24,2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11,9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Compactador 15m³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7,5ton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5,0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7,5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20,0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24,2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11,7</a:t>
                      </a:r>
                      <a:r>
                        <a:rPr lang="pt-BR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BR" sz="1800" b="1" u="none" strike="noStrike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Compactador 19m³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7,5ton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5,8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9,5 ton</a:t>
                      </a:r>
                      <a:endParaRPr lang="pt-BR" sz="18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22,8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24,2 </a:t>
                      </a:r>
                      <a:r>
                        <a:rPr lang="pt-BR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10,9 </a:t>
                      </a:r>
                      <a:r>
                        <a:rPr lang="pt-BR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ton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92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619672" y="1484784"/>
            <a:ext cx="6120680" cy="3384376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chemeClr val="bg1"/>
                </a:solidFill>
                <a:latin typeface="+mn-lt"/>
              </a:rPr>
              <a:t>Observar o limite de carga líquida máxima </a:t>
            </a:r>
            <a:r>
              <a:rPr lang="pt-BR" b="1" u="sng" dirty="0" smtClean="0">
                <a:solidFill>
                  <a:schemeClr val="bg1"/>
                </a:solidFill>
                <a:latin typeface="+mn-lt"/>
              </a:rPr>
              <a:t>reduz os esforços em manutenção</a:t>
            </a:r>
            <a:r>
              <a:rPr lang="pt-BR" b="1" dirty="0" smtClean="0">
                <a:solidFill>
                  <a:schemeClr val="bg1"/>
                </a:solidFill>
                <a:latin typeface="+mn-lt"/>
              </a:rPr>
              <a:t>, garantindo </a:t>
            </a:r>
            <a:r>
              <a:rPr lang="pt-BR" b="1" u="sng" dirty="0" smtClean="0">
                <a:solidFill>
                  <a:schemeClr val="bg1"/>
                </a:solidFill>
                <a:latin typeface="+mn-lt"/>
              </a:rPr>
              <a:t>maior vida útil </a:t>
            </a:r>
            <a:r>
              <a:rPr lang="pt-BR" b="1" dirty="0" smtClean="0">
                <a:solidFill>
                  <a:schemeClr val="bg1"/>
                </a:solidFill>
                <a:latin typeface="+mn-lt"/>
              </a:rPr>
              <a:t>não apenas para as vias públicas, mas para os </a:t>
            </a:r>
            <a:r>
              <a:rPr lang="pt-BR" b="1" u="sng" dirty="0" smtClean="0">
                <a:solidFill>
                  <a:schemeClr val="bg1"/>
                </a:solidFill>
                <a:latin typeface="+mn-lt"/>
              </a:rPr>
              <a:t>equipamento de coleta</a:t>
            </a:r>
            <a:endParaRPr lang="pt-BR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5998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213113" cy="51195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extLst/>
        </p:spPr>
      </p:pic>
      <p:sp>
        <p:nvSpPr>
          <p:cNvPr id="3" name="CaixaDeTexto 2"/>
          <p:cNvSpPr txBox="1"/>
          <p:nvPr/>
        </p:nvSpPr>
        <p:spPr>
          <a:xfrm rot="16200000">
            <a:off x="-797458" y="5018547"/>
            <a:ext cx="1933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3. </a:t>
            </a:r>
            <a:r>
              <a:rPr lang="pt-BR" sz="1600" dirty="0" smtClean="0"/>
              <a:t>Dimensionamento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3196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CUSTOS DE MÃO-DE-OBRA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Salário-base: </a:t>
            </a:r>
            <a:r>
              <a:rPr lang="pt-BR" sz="2200" b="1" dirty="0" smtClean="0">
                <a:effectLst/>
              </a:rPr>
              <a:t>Convenção</a:t>
            </a:r>
            <a:r>
              <a:rPr lang="pt-BR" sz="2200" dirty="0" smtClean="0">
                <a:effectLst/>
              </a:rPr>
              <a:t> </a:t>
            </a:r>
            <a:r>
              <a:rPr lang="pt-BR" sz="2200" b="1" dirty="0"/>
              <a:t>Coletiva</a:t>
            </a:r>
            <a:r>
              <a:rPr lang="pt-BR" sz="2200" dirty="0" smtClean="0">
                <a:effectLst/>
              </a:rPr>
              <a:t> de cada categoria;</a:t>
            </a:r>
          </a:p>
          <a:p>
            <a:pPr>
              <a:spcBef>
                <a:spcPts val="1200"/>
              </a:spcBef>
            </a:pPr>
            <a:r>
              <a:rPr lang="pt-BR" sz="2200" b="1" dirty="0"/>
              <a:t>Insalubridade</a:t>
            </a:r>
            <a:r>
              <a:rPr lang="pt-BR" sz="2200" dirty="0" smtClean="0">
                <a:effectLst/>
              </a:rPr>
              <a:t>: </a:t>
            </a:r>
          </a:p>
          <a:p>
            <a:pPr>
              <a:spcBef>
                <a:spcPts val="0"/>
              </a:spcBef>
            </a:pPr>
            <a:r>
              <a:rPr lang="pt-BR" sz="2200" dirty="0">
                <a:effectLst/>
              </a:rPr>
              <a:t>	</a:t>
            </a:r>
            <a:r>
              <a:rPr lang="pt-BR" sz="2200" b="1" dirty="0"/>
              <a:t>grau máximo </a:t>
            </a:r>
            <a:r>
              <a:rPr lang="pt-BR" sz="2200" dirty="0" smtClean="0">
                <a:effectLst/>
              </a:rPr>
              <a:t>(40%) para coletores;</a:t>
            </a:r>
          </a:p>
          <a:p>
            <a:pPr>
              <a:spcBef>
                <a:spcPts val="0"/>
              </a:spcBef>
            </a:pPr>
            <a:r>
              <a:rPr lang="pt-BR" sz="2200" dirty="0">
                <a:effectLst/>
              </a:rPr>
              <a:t>	</a:t>
            </a:r>
            <a:r>
              <a:rPr lang="pt-BR" sz="2200" dirty="0" smtClean="0">
                <a:effectLst/>
              </a:rPr>
              <a:t>Laudo de </a:t>
            </a:r>
            <a:r>
              <a:rPr lang="pt-BR" sz="2200" b="1" dirty="0"/>
              <a:t>segurança do trabalho </a:t>
            </a:r>
            <a:r>
              <a:rPr lang="pt-BR" sz="2200" dirty="0" smtClean="0">
                <a:effectLst/>
              </a:rPr>
              <a:t>para motoristas</a:t>
            </a:r>
          </a:p>
          <a:p>
            <a:pPr>
              <a:spcBef>
                <a:spcPts val="1200"/>
              </a:spcBef>
            </a:pPr>
            <a:r>
              <a:rPr lang="pt-BR" sz="2200" b="1" dirty="0"/>
              <a:t>Adicional Noturno </a:t>
            </a:r>
            <a:r>
              <a:rPr lang="pt-BR" sz="2200" dirty="0" smtClean="0">
                <a:effectLst/>
              </a:rPr>
              <a:t>(acréscimo de 20% para serviços executados das 22h as 5h)</a:t>
            </a:r>
          </a:p>
          <a:p>
            <a:pPr>
              <a:spcBef>
                <a:spcPts val="1200"/>
              </a:spcBef>
            </a:pPr>
            <a:r>
              <a:rPr lang="pt-BR" sz="2200" b="1" dirty="0"/>
              <a:t>Vale Transporte</a:t>
            </a:r>
            <a:r>
              <a:rPr lang="pt-BR" sz="2200" dirty="0" smtClean="0">
                <a:effectLst/>
              </a:rPr>
              <a:t>: Convenções Coletivas ou Lei Federal 7.418/85</a:t>
            </a:r>
            <a:endParaRPr lang="pt-BR" sz="2200" dirty="0">
              <a:effectLst/>
            </a:endParaRPr>
          </a:p>
          <a:p>
            <a:pPr>
              <a:spcBef>
                <a:spcPts val="1200"/>
              </a:spcBef>
            </a:pPr>
            <a:r>
              <a:rPr lang="pt-BR" sz="2200" b="1" dirty="0"/>
              <a:t>Vale Alimentação e Vale Refeição</a:t>
            </a:r>
            <a:r>
              <a:rPr lang="pt-BR" sz="2200" dirty="0" smtClean="0">
                <a:effectLst/>
              </a:rPr>
              <a:t>: Convenções Coletivas</a:t>
            </a:r>
            <a:endParaRPr lang="pt-BR" sz="2200" dirty="0">
              <a:effectLst/>
            </a:endParaRPr>
          </a:p>
          <a:p>
            <a:pPr>
              <a:spcBef>
                <a:spcPts val="1200"/>
              </a:spcBef>
            </a:pPr>
            <a:r>
              <a:rPr lang="pt-BR" sz="2200" dirty="0" smtClean="0">
                <a:effectLst/>
              </a:rPr>
              <a:t>Equipamentos de Proteção Individual (</a:t>
            </a:r>
            <a:r>
              <a:rPr lang="pt-BR" sz="2200" b="1" dirty="0"/>
              <a:t>EPIs</a:t>
            </a:r>
            <a:r>
              <a:rPr lang="pt-BR" sz="2200" dirty="0"/>
              <a:t>)</a:t>
            </a:r>
            <a:r>
              <a:rPr lang="pt-BR" sz="2200" dirty="0" smtClean="0">
                <a:effectLst/>
              </a:rPr>
              <a:t>:  detalhar tipos e quantidades para cada função</a:t>
            </a:r>
            <a:endParaRPr lang="pt-BR" sz="2200" dirty="0">
              <a:effectLst/>
            </a:endParaRPr>
          </a:p>
          <a:p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450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COMPOSIÇÃO ENCARGOS SOCIAIS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1484784"/>
            <a:ext cx="6264696" cy="3528392"/>
          </a:xfrm>
          <a:solidFill>
            <a:schemeClr val="tx2"/>
          </a:solidFill>
        </p:spPr>
        <p:txBody>
          <a:bodyPr>
            <a:normAutofit fontScale="92500" lnSpcReduction="10000"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 smtClean="0">
                <a:solidFill>
                  <a:schemeClr val="bg1"/>
                </a:solidFill>
                <a:latin typeface="+mn-lt"/>
              </a:rPr>
              <a:t>Metodologia de cálculo </a:t>
            </a:r>
            <a:r>
              <a:rPr lang="pt-BR" sz="2400" b="1" u="sng" dirty="0" smtClean="0">
                <a:solidFill>
                  <a:schemeClr val="bg1"/>
                </a:solidFill>
                <a:latin typeface="+mn-lt"/>
              </a:rPr>
              <a:t>específica</a:t>
            </a:r>
            <a:r>
              <a:rPr lang="pt-BR" sz="2400" b="1" dirty="0" smtClean="0">
                <a:solidFill>
                  <a:schemeClr val="bg1"/>
                </a:solidFill>
                <a:latin typeface="+mn-lt"/>
              </a:rPr>
              <a:t> para Serviços de Coleta de RSU, tendo como resultado uma </a:t>
            </a:r>
            <a:r>
              <a:rPr lang="pt-BR" sz="2400" b="1" u="sng" dirty="0" smtClean="0">
                <a:solidFill>
                  <a:schemeClr val="bg1"/>
                </a:solidFill>
                <a:latin typeface="+mn-lt"/>
              </a:rPr>
              <a:t>Planilha</a:t>
            </a:r>
            <a:r>
              <a:rPr lang="pt-BR" sz="2400" b="1" dirty="0" smtClean="0">
                <a:solidFill>
                  <a:schemeClr val="bg1"/>
                </a:solidFill>
                <a:latin typeface="+mn-lt"/>
              </a:rPr>
              <a:t> que calcula os </a:t>
            </a:r>
            <a:r>
              <a:rPr lang="pt-BR" sz="2400" b="1" u="sng" dirty="0" smtClean="0">
                <a:solidFill>
                  <a:schemeClr val="bg1"/>
                </a:solidFill>
                <a:latin typeface="+mn-lt"/>
              </a:rPr>
              <a:t>Encargos Sociais</a:t>
            </a:r>
            <a:r>
              <a:rPr lang="pt-BR" sz="2400" b="1" dirty="0" smtClean="0">
                <a:solidFill>
                  <a:schemeClr val="bg1"/>
                </a:solidFill>
                <a:latin typeface="+mn-lt"/>
              </a:rPr>
              <a:t> ao inserir os dados do setor de Coleta de Resíduos Não-Perigosos, </a:t>
            </a:r>
            <a:r>
              <a:rPr lang="pt-BR" sz="2400" b="1" u="sng" dirty="0" smtClean="0">
                <a:solidFill>
                  <a:schemeClr val="bg1"/>
                </a:solidFill>
                <a:latin typeface="+mn-lt"/>
              </a:rPr>
              <a:t>CNAE 38114</a:t>
            </a:r>
            <a:r>
              <a:rPr lang="pt-BR" sz="2400" b="1" dirty="0" smtClean="0">
                <a:solidFill>
                  <a:schemeClr val="bg1"/>
                </a:solidFill>
                <a:latin typeface="+mn-lt"/>
              </a:rPr>
              <a:t>, extraídos do Cadastro Geral de Empregados e Desempregados – CAGED/MTE ou da própria licitante.</a:t>
            </a:r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893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820992968"/>
              </p:ext>
            </p:extLst>
          </p:nvPr>
        </p:nvGraphicFramePr>
        <p:xfrm>
          <a:off x="1331640" y="116624"/>
          <a:ext cx="5544616" cy="60712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9321"/>
                <a:gridCol w="3177143"/>
                <a:gridCol w="1368152"/>
              </a:tblGrid>
              <a:tr h="1405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Código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Descrição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Valor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A1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INSS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20,00%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A2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SESI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1,50%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A3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SENAI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1,00%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A4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INCRA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0,20%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A5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SEBRAE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0,60%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A6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Salário educação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2,50%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A7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Seguro contra acidentes de trabalho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3,00%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A8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FGTS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8,00%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SOMA GRUPO 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36,80%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B1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Férias gozadas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5,78%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B2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13º salário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8,33%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B4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Licença Paternidade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0,06%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B5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Faltas justificadas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0,82%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B6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Auxilio acidente de trabalho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0,31%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B7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Auxilio doença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1,66%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SOMA GRUPO 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16,97%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C1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Aviso prévio indenizado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3,54%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C2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Férias indenizadas 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5,33%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33278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C3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Férias indenizadas s/ aviso previo inden.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0,39%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C4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Depósito rescisão sem justa causa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3,28%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C5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Indenização adicional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0,25%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SOMA GRUPO C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12,79%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D1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Reincidência de Grupo A sobre Grupo 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6,24%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3746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D2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Reincidência de Grupo A sobre aviso prévio indenizado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1,30%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SOMA GRUPO D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7,55%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  <a:tr h="191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SOMA (A+B+C+D)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74,10%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150" marR="35150" marT="0" marB="0" anchor="ctr"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 rot="16200000">
            <a:off x="-977478" y="4838526"/>
            <a:ext cx="229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7. Encargos Sociais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2466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CUSTOS RELATIVOS A EQUIPAMENTOS E CONSUMOS</a:t>
            </a:r>
            <a:endParaRPr lang="pt-BR" sz="2400" dirty="0"/>
          </a:p>
        </p:txBody>
      </p:sp>
      <p:pic>
        <p:nvPicPr>
          <p:cNvPr id="4" name="Picture 3"/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89042"/>
            <a:ext cx="6768752" cy="4895850"/>
          </a:xfrm>
        </p:spPr>
      </p:pic>
      <p:pic>
        <p:nvPicPr>
          <p:cNvPr id="5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b="3227"/>
          <a:stretch>
            <a:fillRect/>
          </a:stretch>
        </p:blipFill>
        <p:spPr bwMode="auto">
          <a:xfrm>
            <a:off x="39812" y="2708918"/>
            <a:ext cx="2736304" cy="1904343"/>
          </a:xfrm>
          <a:prstGeom prst="rect">
            <a:avLst/>
          </a:prstGeom>
          <a:noFill/>
          <a:ln w="6350">
            <a:noFill/>
          </a:ln>
          <a:effectLst/>
          <a:extLst/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" b="3960"/>
          <a:stretch>
            <a:fillRect/>
          </a:stretch>
        </p:blipFill>
        <p:spPr bwMode="auto">
          <a:xfrm>
            <a:off x="5652120" y="3513206"/>
            <a:ext cx="3209280" cy="2200111"/>
          </a:xfrm>
          <a:prstGeom prst="rect">
            <a:avLst/>
          </a:prstGeom>
          <a:noFill/>
          <a:ln w="6350"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38574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DEPRECIAÇÃO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194421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b="1" dirty="0" smtClean="0"/>
              <a:t>Parcela</a:t>
            </a:r>
            <a:r>
              <a:rPr lang="pt-BR" dirty="0" smtClean="0"/>
              <a:t> </a:t>
            </a:r>
            <a:r>
              <a:rPr lang="pt-BR" dirty="0"/>
              <a:t>do valor do </a:t>
            </a:r>
            <a:r>
              <a:rPr lang="pt-BR" dirty="0" smtClean="0"/>
              <a:t>equipamento </a:t>
            </a:r>
            <a:r>
              <a:rPr lang="pt-BR" dirty="0"/>
              <a:t>a ser reservada mensalmente durante a sua vida útil para </a:t>
            </a:r>
            <a:r>
              <a:rPr lang="pt-BR" dirty="0" smtClean="0"/>
              <a:t>sua substituição futura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  <p:sp>
        <p:nvSpPr>
          <p:cNvPr id="4" name="Retângulo 3"/>
          <p:cNvSpPr/>
          <p:nvPr/>
        </p:nvSpPr>
        <p:spPr>
          <a:xfrm>
            <a:off x="1331640" y="3212976"/>
            <a:ext cx="4806280" cy="230832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O Método Linear de Depreciação foi escolhido por sua </a:t>
            </a:r>
            <a:r>
              <a:rPr lang="pt-BR" sz="2400" b="1" u="sng" dirty="0">
                <a:solidFill>
                  <a:schemeClr val="bg1"/>
                </a:solidFill>
              </a:rPr>
              <a:t>simplicidade</a:t>
            </a:r>
            <a:r>
              <a:rPr lang="pt-BR" sz="2400" b="1" dirty="0">
                <a:solidFill>
                  <a:schemeClr val="bg1"/>
                </a:solidFill>
              </a:rPr>
              <a:t>, embora possam ser adotados, em projeto, outros métodos</a:t>
            </a:r>
          </a:p>
        </p:txBody>
      </p:sp>
    </p:spTree>
    <p:extLst>
      <p:ext uri="{BB962C8B-B14F-4D97-AF65-F5344CB8AC3E}">
        <p14:creationId xmlns:p14="http://schemas.microsoft.com/office/powerpoint/2010/main" val="203764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VALOR RESIDUAL E VIDA ÚTIL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2400" dirty="0" smtClean="0"/>
              <a:t>Índice de </a:t>
            </a:r>
            <a:r>
              <a:rPr lang="pt-BR" sz="2400" b="1" dirty="0" smtClean="0"/>
              <a:t>80% de depreciação em 5 anos </a:t>
            </a:r>
            <a:r>
              <a:rPr lang="pt-BR" sz="2400" dirty="0" smtClean="0"/>
              <a:t>comumente utilizado nos projetos básicos </a:t>
            </a:r>
            <a:r>
              <a:rPr lang="pt-BR" sz="2400" b="1" dirty="0" smtClean="0"/>
              <a:t>é considerado elevado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2400" dirty="0" smtClean="0"/>
              <a:t>Consulta </a:t>
            </a:r>
            <a:r>
              <a:rPr lang="pt-BR" sz="2400" dirty="0"/>
              <a:t>ao </a:t>
            </a:r>
            <a:r>
              <a:rPr lang="pt-BR" sz="2400" b="1" dirty="0"/>
              <a:t>Banco de dados DETRAN/RS </a:t>
            </a:r>
            <a:r>
              <a:rPr lang="pt-BR" sz="2400" dirty="0"/>
              <a:t>sobre os valores de caminhões de coleta de resíduos informados nas transferências de </a:t>
            </a:r>
            <a:r>
              <a:rPr lang="pt-BR" sz="2400" dirty="0" smtClean="0"/>
              <a:t>propriedade:</a:t>
            </a:r>
          </a:p>
          <a:p>
            <a:pPr algn="ctr">
              <a:spcBef>
                <a:spcPts val="1800"/>
              </a:spcBef>
            </a:pPr>
            <a:r>
              <a:rPr lang="pt-BR" sz="2400" dirty="0"/>
              <a:t>	</a:t>
            </a:r>
            <a:r>
              <a:rPr lang="pt-BR" sz="2400" b="1" dirty="0" smtClean="0"/>
              <a:t>636 </a:t>
            </a:r>
            <a:r>
              <a:rPr lang="pt-BR" sz="2400" b="1" dirty="0"/>
              <a:t>registros úteis após filtragem, sendo 432 veículos entre 1974 e 2016</a:t>
            </a:r>
          </a:p>
          <a:p>
            <a:pPr marL="1200150" lvl="1" indent="-457200">
              <a:spcBef>
                <a:spcPts val="1800"/>
              </a:spcBef>
              <a:buFontTx/>
              <a:buChar char="-"/>
            </a:pPr>
            <a:endParaRPr lang="pt-BR" dirty="0" smtClean="0"/>
          </a:p>
          <a:p>
            <a:pPr>
              <a:spcBef>
                <a:spcPts val="1800"/>
              </a:spcBef>
            </a:pPr>
            <a:endParaRPr lang="pt-BR" sz="2400" dirty="0"/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8</a:t>
            </a:r>
            <a:r>
              <a:rPr lang="pt-BR" sz="1600" dirty="0" smtClean="0"/>
              <a:t>. Equipamentos, Ferramentas e Consumos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81406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AMOSTRA DE DADOS</a:t>
            </a:r>
            <a:endParaRPr lang="pt-BR" sz="280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908720"/>
            <a:ext cx="8149664" cy="5077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ixaDeTexto 7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8</a:t>
            </a:r>
            <a:r>
              <a:rPr lang="pt-BR" sz="1600" dirty="0" smtClean="0"/>
              <a:t>. Equipamentos, Ferramentas e Consumos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77808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REFERÊNCIA DE CUSTO PARA CAMINHÃO 0KM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2952328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2400" dirty="0" smtClean="0"/>
              <a:t>82% dos casos: </a:t>
            </a:r>
          </a:p>
          <a:p>
            <a:pPr lvl="1" indent="0" algn="ctr">
              <a:spcBef>
                <a:spcPts val="1800"/>
              </a:spcBef>
              <a:buNone/>
            </a:pPr>
            <a:r>
              <a:rPr lang="pt-BR" dirty="0" smtClean="0"/>
              <a:t>valores de aquisição de caminhão zero </a:t>
            </a:r>
            <a:r>
              <a:rPr lang="pt-BR" dirty="0"/>
              <a:t> </a:t>
            </a:r>
            <a:r>
              <a:rPr lang="pt-BR" dirty="0" smtClean="0"/>
              <a:t>&lt; 1,05 do preço médio do mesmo veículo informado pela tabela FIPE. 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2400" dirty="0" smtClean="0"/>
              <a:t>Em média, o preço de nota fiscal do veículo é 3% menor que o preço fornecido pela FIPE. </a:t>
            </a:r>
          </a:p>
          <a:p>
            <a:pPr>
              <a:spcBef>
                <a:spcPts val="1800"/>
              </a:spcBef>
            </a:pPr>
            <a:endParaRPr lang="pt-B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aixaDeTexto 4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  <p:sp>
        <p:nvSpPr>
          <p:cNvPr id="2" name="Retângulo 1"/>
          <p:cNvSpPr/>
          <p:nvPr/>
        </p:nvSpPr>
        <p:spPr>
          <a:xfrm>
            <a:off x="1691680" y="4145724"/>
            <a:ext cx="4680520" cy="175432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Para </a:t>
            </a:r>
            <a:r>
              <a:rPr lang="pt-BR" sz="2400" b="1" dirty="0" smtClean="0">
                <a:solidFill>
                  <a:schemeClr val="bg1"/>
                </a:solidFill>
              </a:rPr>
              <a:t>caminhão </a:t>
            </a:r>
            <a:r>
              <a:rPr lang="pt-BR" sz="2400" b="1" dirty="0">
                <a:solidFill>
                  <a:schemeClr val="bg1"/>
                </a:solidFill>
              </a:rPr>
              <a:t>zero km, a tabela FIPE é uma </a:t>
            </a:r>
            <a:r>
              <a:rPr lang="pt-BR" sz="2400" b="1" u="sng" dirty="0">
                <a:solidFill>
                  <a:schemeClr val="bg1"/>
                </a:solidFill>
              </a:rPr>
              <a:t>excelente referência </a:t>
            </a:r>
            <a:r>
              <a:rPr lang="pt-BR" sz="2400" b="1" dirty="0">
                <a:solidFill>
                  <a:schemeClr val="bg1"/>
                </a:solidFill>
              </a:rPr>
              <a:t>de preço médio de mercado</a:t>
            </a:r>
          </a:p>
        </p:txBody>
      </p:sp>
    </p:spTree>
    <p:extLst>
      <p:ext uri="{BB962C8B-B14F-4D97-AF65-F5344CB8AC3E}">
        <p14:creationId xmlns:p14="http://schemas.microsoft.com/office/powerpoint/2010/main" val="180559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DEPRECIAÇÃO DE EQUIPAMENTOS COLETORES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2448272"/>
          </a:xfrm>
        </p:spPr>
        <p:txBody>
          <a:bodyPr/>
          <a:lstStyle/>
          <a:p>
            <a:pPr algn="ctr"/>
            <a:r>
              <a:rPr lang="pt-BR" sz="2800" dirty="0" smtClean="0"/>
              <a:t>Veículos usados: em 70</a:t>
            </a:r>
            <a:r>
              <a:rPr lang="pt-BR" sz="2800" dirty="0"/>
              <a:t>% dos registros, o valor de transferência declarado ao DETRAN é inferior ao preço FIPE para um veículo com o mesmo tempo de uso e de mesma marca e </a:t>
            </a:r>
            <a:r>
              <a:rPr lang="pt-BR" sz="2800" dirty="0" smtClean="0"/>
              <a:t>modelo</a:t>
            </a:r>
          </a:p>
          <a:p>
            <a:pPr algn="ctr"/>
            <a:endParaRPr lang="pt-BR" dirty="0" smtClean="0"/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8</a:t>
            </a:r>
            <a:r>
              <a:rPr lang="pt-BR" sz="1600" dirty="0" smtClean="0"/>
              <a:t>. Equipamentos, Ferramentas e Consumos</a:t>
            </a:r>
            <a:endParaRPr lang="pt-BR" sz="1600" dirty="0"/>
          </a:p>
        </p:txBody>
      </p:sp>
      <p:sp>
        <p:nvSpPr>
          <p:cNvPr id="4" name="Retângulo 3"/>
          <p:cNvSpPr/>
          <p:nvPr/>
        </p:nvSpPr>
        <p:spPr>
          <a:xfrm>
            <a:off x="2051720" y="3307128"/>
            <a:ext cx="5616624" cy="169706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Os caminhões de coleta de resíduos apresentam uma </a:t>
            </a:r>
            <a:r>
              <a:rPr lang="pt-BR" sz="2400" b="1" u="sng" dirty="0">
                <a:solidFill>
                  <a:schemeClr val="bg1"/>
                </a:solidFill>
              </a:rPr>
              <a:t>depreciação maior</a:t>
            </a:r>
            <a:r>
              <a:rPr lang="pt-BR" sz="2400" b="1" dirty="0">
                <a:solidFill>
                  <a:schemeClr val="bg1"/>
                </a:solidFill>
              </a:rPr>
              <a:t> que os preços pesquisados pela FIPE</a:t>
            </a:r>
          </a:p>
        </p:txBody>
      </p:sp>
    </p:spTree>
    <p:extLst>
      <p:ext uri="{BB962C8B-B14F-4D97-AF65-F5344CB8AC3E}">
        <p14:creationId xmlns:p14="http://schemas.microsoft.com/office/powerpoint/2010/main" val="37263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064896" cy="864095"/>
          </a:xfrm>
        </p:spPr>
        <p:txBody>
          <a:bodyPr/>
          <a:lstStyle/>
          <a:p>
            <a:r>
              <a:rPr lang="pt-BR" sz="2800" dirty="0" smtClean="0"/>
              <a:t>DEPRECIAÇÃO DE EQUIPAMENTOS COLETORES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1556792"/>
            <a:ext cx="7128792" cy="2664296"/>
          </a:xfrm>
        </p:spPr>
        <p:txBody>
          <a:bodyPr>
            <a:normAutofit/>
          </a:bodyPr>
          <a:lstStyle/>
          <a:p>
            <a:pPr algn="ctr"/>
            <a:endParaRPr lang="pt-BR" dirty="0" smtClean="0"/>
          </a:p>
          <a:p>
            <a:pPr algn="ctr"/>
            <a:r>
              <a:rPr lang="pt-BR" b="1" dirty="0" smtClean="0"/>
              <a:t>Valor da transferência DETRAN (valor residual) </a:t>
            </a:r>
          </a:p>
          <a:p>
            <a:pPr algn="ctr"/>
            <a:r>
              <a:rPr lang="pt-BR" b="1" dirty="0" smtClean="0"/>
              <a:t>X</a:t>
            </a:r>
          </a:p>
          <a:p>
            <a:pPr algn="ctr"/>
            <a:r>
              <a:rPr lang="pt-BR" b="1" dirty="0" smtClean="0"/>
              <a:t>Valor zero km FIPE</a:t>
            </a:r>
          </a:p>
        </p:txBody>
      </p:sp>
      <p:sp>
        <p:nvSpPr>
          <p:cNvPr id="6" name="CaixaDeTexto 5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8</a:t>
            </a:r>
            <a:r>
              <a:rPr lang="pt-BR" sz="1600" dirty="0" smtClean="0"/>
              <a:t>. Equipamentos, Ferramentas e Consumos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9275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5" y="548680"/>
            <a:ext cx="8208911" cy="5328245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44903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920880" cy="1152128"/>
          </a:xfrm>
        </p:spPr>
        <p:txBody>
          <a:bodyPr/>
          <a:lstStyle/>
          <a:p>
            <a:r>
              <a:rPr lang="pt-BR" sz="2400" dirty="0" smtClean="0"/>
              <a:t>FAIXAS DE DEPRECIAÇÃO EQUIPAMENTOS DE COLETA RSU</a:t>
            </a:r>
            <a:endParaRPr lang="pt-BR" sz="24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91090201"/>
              </p:ext>
            </p:extLst>
          </p:nvPr>
        </p:nvGraphicFramePr>
        <p:xfrm>
          <a:off x="2411760" y="1484784"/>
          <a:ext cx="4680520" cy="4321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0130"/>
                <a:gridCol w="1170130"/>
                <a:gridCol w="1170130"/>
                <a:gridCol w="1170130"/>
              </a:tblGrid>
              <a:tr h="348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VU (anos)</a:t>
                      </a: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</a:t>
                      </a:r>
                      <a:r>
                        <a:rPr lang="pt-BR" sz="1800" baseline="30000" dirty="0">
                          <a:effectLst/>
                        </a:rPr>
                        <a:t>o</a:t>
                      </a:r>
                      <a:r>
                        <a:rPr lang="pt-BR" sz="1800" dirty="0">
                          <a:effectLst/>
                        </a:rPr>
                        <a:t> Quartil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Média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3</a:t>
                      </a:r>
                      <a:r>
                        <a:rPr lang="pt-BR" sz="1800" baseline="30000" dirty="0">
                          <a:effectLst/>
                        </a:rPr>
                        <a:t>o</a:t>
                      </a:r>
                      <a:r>
                        <a:rPr lang="pt-BR" sz="1800" dirty="0">
                          <a:effectLst/>
                        </a:rPr>
                        <a:t> Quartil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5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49,94%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55,68%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62,86%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6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52,48%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58,18%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65,06%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54,62%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60,29%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66,93%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8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56,47%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62,12%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68,54%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9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58,11%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63,73%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69,96%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10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59,58%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65,18%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71,24%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11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60,90%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66,48%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72,39%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12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62,11%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67,67%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73,44%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13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63,22%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68,77%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74,41%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14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64,25%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69,79%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75,31%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361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15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</a:rPr>
                        <a:t>65,21%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70,73%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76,14%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8</a:t>
            </a:r>
            <a:r>
              <a:rPr lang="pt-BR" sz="1600" dirty="0" smtClean="0"/>
              <a:t>. Equipamentos, Ferramentas e Consumos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0143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DEFINIÇÕES DO PROJETO BÁSICO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Método de Depreciação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Vida útil do caminhão </a:t>
            </a:r>
          </a:p>
          <a:p>
            <a:pPr algn="ctr"/>
            <a:r>
              <a:rPr lang="pt-BR" sz="2400" dirty="0" smtClean="0"/>
              <a:t>Casos de utilização intensiva do veículo, tais como operação de 16h por dia, podem justificar uma redução nos parâmetros de projeto </a:t>
            </a:r>
            <a:r>
              <a:rPr lang="pt-BR" sz="2400" i="1" dirty="0" smtClean="0"/>
              <a:t>vida útil</a:t>
            </a:r>
            <a:r>
              <a:rPr lang="pt-BR" sz="2400" dirty="0" smtClean="0"/>
              <a:t> e </a:t>
            </a:r>
            <a:r>
              <a:rPr lang="pt-BR" sz="2400" i="1" dirty="0" smtClean="0"/>
              <a:t>valor residual</a:t>
            </a:r>
            <a:endParaRPr lang="pt-BR" sz="2400" dirty="0"/>
          </a:p>
        </p:txBody>
      </p:sp>
      <p:sp>
        <p:nvSpPr>
          <p:cNvPr id="5" name="CaixaDeTexto 4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  <p:sp>
        <p:nvSpPr>
          <p:cNvPr id="2" name="Retângulo 1"/>
          <p:cNvSpPr/>
          <p:nvPr/>
        </p:nvSpPr>
        <p:spPr>
          <a:xfrm>
            <a:off x="611560" y="3933056"/>
            <a:ext cx="7992888" cy="169706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solidFill>
                  <a:schemeClr val="bg1"/>
                </a:solidFill>
              </a:rPr>
              <a:t>Razoável adotar, para a maioria dos casos: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	</a:t>
            </a:r>
            <a:r>
              <a:rPr lang="pt-BR" sz="2400" b="1" dirty="0" smtClean="0">
                <a:solidFill>
                  <a:schemeClr val="bg1"/>
                </a:solidFill>
              </a:rPr>
              <a:t>Vida </a:t>
            </a:r>
            <a:r>
              <a:rPr lang="pt-BR" sz="2400" b="1" dirty="0">
                <a:solidFill>
                  <a:schemeClr val="bg1"/>
                </a:solidFill>
              </a:rPr>
              <a:t>útil dos veículos de coleta = 10 anos</a:t>
            </a:r>
          </a:p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chemeClr val="bg1"/>
                </a:solidFill>
              </a:rPr>
              <a:t>	</a:t>
            </a:r>
            <a:r>
              <a:rPr lang="pt-BR" sz="2400" b="1" dirty="0" smtClean="0">
                <a:solidFill>
                  <a:schemeClr val="bg1"/>
                </a:solidFill>
              </a:rPr>
              <a:t>Valor </a:t>
            </a:r>
            <a:r>
              <a:rPr lang="pt-BR" sz="2400" b="1" dirty="0">
                <a:solidFill>
                  <a:schemeClr val="bg1"/>
                </a:solidFill>
              </a:rPr>
              <a:t>residual = 35% do custo de referência do veículo</a:t>
            </a:r>
          </a:p>
        </p:txBody>
      </p:sp>
    </p:spTree>
    <p:extLst>
      <p:ext uri="{BB962C8B-B14F-4D97-AF65-F5344CB8AC3E}">
        <p14:creationId xmlns:p14="http://schemas.microsoft.com/office/powerpoint/2010/main" val="114260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DEPRECIAÇÃO - CONSIDERAÇÕES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187624" y="1064690"/>
            <a:ext cx="6768752" cy="2160240"/>
          </a:xfrm>
          <a:solidFill>
            <a:schemeClr val="tx2"/>
          </a:solidFill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chemeClr val="bg1"/>
                </a:solidFill>
                <a:latin typeface="+mn-lt"/>
              </a:rPr>
              <a:t>Sendo estabelecidas no Edital a vida útil e a depreciação, </a:t>
            </a:r>
            <a:r>
              <a:rPr lang="pt-BR" b="1" u="sng" dirty="0" smtClean="0">
                <a:solidFill>
                  <a:schemeClr val="bg1"/>
                </a:solidFill>
                <a:latin typeface="+mn-lt"/>
              </a:rPr>
              <a:t>para um equipamento com idade superior à vida útil projetada não cabe a remuneração  da parcela de depreciação</a:t>
            </a:r>
            <a:r>
              <a:rPr lang="pt-BR" b="1" dirty="0" smtClean="0">
                <a:solidFill>
                  <a:schemeClr val="bg1"/>
                </a:solidFill>
                <a:latin typeface="+mn-lt"/>
              </a:rPr>
              <a:t>. </a:t>
            </a:r>
          </a:p>
          <a:p>
            <a:pPr algn="ctr"/>
            <a:endParaRPr lang="pt-BR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CaixaDeTexto 4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  <p:sp>
        <p:nvSpPr>
          <p:cNvPr id="2" name="Retângulo 1"/>
          <p:cNvSpPr/>
          <p:nvPr/>
        </p:nvSpPr>
        <p:spPr>
          <a:xfrm>
            <a:off x="1331640" y="3573017"/>
            <a:ext cx="6624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O Edital 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deve estabelecer que a parcela de depreciação será </a:t>
            </a:r>
            <a:r>
              <a:rPr lang="pt-BR" sz="24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excluída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 da planilha quando o equipamento posto em serviço </a:t>
            </a:r>
            <a:r>
              <a:rPr lang="pt-BR" sz="2400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ultrapassar 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a </a:t>
            </a:r>
            <a:r>
              <a:rPr lang="pt-BR" sz="2400" u="sng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vida útil </a:t>
            </a:r>
            <a:r>
              <a:rPr lang="pt-BR" sz="24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</a:rPr>
              <a:t>estabelecida para o cálculo de depreciação.</a:t>
            </a:r>
          </a:p>
        </p:txBody>
      </p:sp>
    </p:spTree>
    <p:extLst>
      <p:ext uri="{BB962C8B-B14F-4D97-AF65-F5344CB8AC3E}">
        <p14:creationId xmlns:p14="http://schemas.microsoft.com/office/powerpoint/2010/main" val="32282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CUSTOS OPERACIONAIS - CONSUMOS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Combustível:  </a:t>
            </a:r>
            <a:r>
              <a:rPr lang="pt-BR" sz="2000" dirty="0" smtClean="0"/>
              <a:t>Requer aferição em campo</a:t>
            </a:r>
          </a:p>
          <a:p>
            <a:pPr marL="457200" lvl="1" indent="0">
              <a:buNone/>
            </a:pPr>
            <a:r>
              <a:rPr lang="pt-BR" sz="2000" dirty="0" smtClean="0"/>
              <a:t>	Parâmetro da amostra analisada: </a:t>
            </a:r>
            <a:r>
              <a:rPr lang="pt-BR" sz="2000" b="1" dirty="0" smtClean="0"/>
              <a:t>2,0 a 2,5 km/l </a:t>
            </a:r>
          </a:p>
          <a:p>
            <a:r>
              <a:rPr lang="pt-BR" sz="2400" dirty="0" smtClean="0"/>
              <a:t>Óleos, filtros e Lubrificantes: </a:t>
            </a:r>
          </a:p>
          <a:p>
            <a:r>
              <a:rPr lang="pt-BR" sz="2400" dirty="0"/>
              <a:t>	</a:t>
            </a:r>
            <a:r>
              <a:rPr lang="pt-BR" sz="2000" dirty="0" smtClean="0"/>
              <a:t>Especificações </a:t>
            </a:r>
            <a:r>
              <a:rPr lang="pt-BR" sz="2000" dirty="0"/>
              <a:t>dos </a:t>
            </a:r>
            <a:r>
              <a:rPr lang="pt-BR" sz="2000" dirty="0" smtClean="0"/>
              <a:t>fabricantes </a:t>
            </a:r>
          </a:p>
          <a:p>
            <a:r>
              <a:rPr lang="pt-BR" sz="2400" dirty="0" smtClean="0"/>
              <a:t>Pneus: </a:t>
            </a:r>
          </a:p>
          <a:p>
            <a:pPr lvl="1" indent="0">
              <a:buNone/>
            </a:pPr>
            <a:r>
              <a:rPr lang="pt-BR" sz="2000" dirty="0"/>
              <a:t>Vida útil é </a:t>
            </a:r>
            <a:r>
              <a:rPr lang="pt-BR" sz="2000" dirty="0" smtClean="0"/>
              <a:t>reduzida</a:t>
            </a:r>
            <a:endParaRPr lang="pt-BR" sz="2000" dirty="0"/>
          </a:p>
          <a:p>
            <a:pPr lvl="1" indent="0">
              <a:buNone/>
            </a:pPr>
            <a:r>
              <a:rPr lang="pt-BR" sz="2000" dirty="0" smtClean="0"/>
              <a:t>Considerar o uso de recapagens</a:t>
            </a:r>
          </a:p>
          <a:p>
            <a:pPr lvl="1" indent="0">
              <a:buNone/>
            </a:pPr>
            <a:r>
              <a:rPr lang="pt-BR" sz="2000" b="1" dirty="0" smtClean="0"/>
              <a:t>30.000 </a:t>
            </a:r>
            <a:r>
              <a:rPr lang="pt-BR" sz="2000" b="1" dirty="0"/>
              <a:t>a 35.000km por </a:t>
            </a:r>
            <a:r>
              <a:rPr lang="pt-BR" sz="2000" b="1" dirty="0" smtClean="0"/>
              <a:t>uso</a:t>
            </a:r>
            <a:r>
              <a:rPr lang="pt-BR" sz="2000" dirty="0" smtClean="0"/>
              <a:t>, podendo </a:t>
            </a:r>
            <a:r>
              <a:rPr lang="pt-BR" sz="2000" dirty="0"/>
              <a:t>alcançar vida útil de </a:t>
            </a:r>
            <a:r>
              <a:rPr lang="pt-BR" sz="2000" dirty="0" smtClean="0"/>
              <a:t>até </a:t>
            </a:r>
            <a:r>
              <a:rPr lang="pt-BR" sz="2000" b="1" dirty="0" smtClean="0"/>
              <a:t>130.000km </a:t>
            </a:r>
            <a:r>
              <a:rPr lang="pt-BR" sz="2000" b="1" dirty="0"/>
              <a:t>com </a:t>
            </a:r>
            <a:r>
              <a:rPr lang="pt-BR" sz="2000" b="1" dirty="0" smtClean="0"/>
              <a:t>3 recapagens</a:t>
            </a:r>
            <a:r>
              <a:rPr lang="pt-BR" sz="2000" dirty="0" smtClean="0"/>
              <a:t>, </a:t>
            </a:r>
          </a:p>
          <a:p>
            <a:pPr marL="457200" lvl="1" indent="0">
              <a:buNone/>
            </a:pPr>
            <a:endParaRPr lang="pt-BR" sz="2000" u="sng" dirty="0"/>
          </a:p>
        </p:txBody>
      </p:sp>
      <p:sp>
        <p:nvSpPr>
          <p:cNvPr id="5" name="CaixaDeTexto 4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  <p:sp>
        <p:nvSpPr>
          <p:cNvPr id="4" name="Retângulo 3"/>
          <p:cNvSpPr/>
          <p:nvPr/>
        </p:nvSpPr>
        <p:spPr>
          <a:xfrm>
            <a:off x="971600" y="4581128"/>
            <a:ext cx="6984776" cy="166199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pt-BR" sz="2800" dirty="0" smtClean="0">
                <a:solidFill>
                  <a:schemeClr val="bg1"/>
                </a:solidFill>
              </a:rPr>
              <a:t>Consumo 2,0 a 2,5 km/L</a:t>
            </a:r>
          </a:p>
          <a:p>
            <a:pPr lvl="1" algn="ctr"/>
            <a:r>
              <a:rPr lang="pt-BR" sz="2800" dirty="0" smtClean="0">
                <a:solidFill>
                  <a:schemeClr val="bg1"/>
                </a:solidFill>
              </a:rPr>
              <a:t>Pneus: 130.000km com 3 recapagens</a:t>
            </a:r>
          </a:p>
          <a:p>
            <a:pPr lvl="1" algn="ctr"/>
            <a:r>
              <a:rPr lang="pt-BR" sz="3200" u="sng" dirty="0" smtClean="0">
                <a:solidFill>
                  <a:schemeClr val="bg1"/>
                </a:solidFill>
              </a:rPr>
              <a:t>R</a:t>
            </a:r>
            <a:r>
              <a:rPr lang="pt-BR" sz="3200" u="sng" dirty="0">
                <a:solidFill>
                  <a:schemeClr val="bg1"/>
                </a:solidFill>
              </a:rPr>
              <a:t>$/km</a:t>
            </a:r>
          </a:p>
        </p:txBody>
      </p:sp>
    </p:spTree>
    <p:extLst>
      <p:ext uri="{BB962C8B-B14F-4D97-AF65-F5344CB8AC3E}">
        <p14:creationId xmlns:p14="http://schemas.microsoft.com/office/powerpoint/2010/main" val="226819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CUSTOS OPERACIONAIS - MANUTENÇÃO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3456384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1200"/>
              </a:spcBef>
              <a:buNone/>
            </a:pPr>
            <a:r>
              <a:rPr lang="pt-BR" dirty="0" smtClean="0"/>
              <a:t>Frequentes manutenções corretivas nos sistemas de caixa, embreagem, freio e suspensão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pt-BR" dirty="0" smtClean="0"/>
              <a:t>Vida útil do motor reduzida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pt-BR" dirty="0" smtClean="0"/>
              <a:t>Não atendimento aos planos de revisões e manutenção de fábrica</a:t>
            </a:r>
          </a:p>
          <a:p>
            <a:pPr marL="457200" lvl="1" indent="0" algn="ctr">
              <a:spcBef>
                <a:spcPts val="1200"/>
              </a:spcBef>
              <a:buNone/>
            </a:pPr>
            <a:r>
              <a:rPr lang="pt-BR" sz="2800" u="sng" dirty="0" smtClean="0"/>
              <a:t>A remuneração por % custo do veículo despreza a intensidade de uso</a:t>
            </a:r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8. Equipamentos, Ferramentas e Consumos</a:t>
            </a:r>
            <a:endParaRPr lang="pt-BR" sz="1600" dirty="0"/>
          </a:p>
        </p:txBody>
      </p:sp>
      <p:sp>
        <p:nvSpPr>
          <p:cNvPr id="5" name="Retângulo 4"/>
          <p:cNvSpPr/>
          <p:nvPr/>
        </p:nvSpPr>
        <p:spPr>
          <a:xfrm>
            <a:off x="1259632" y="4653136"/>
            <a:ext cx="6336704" cy="131818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 smtClean="0">
                <a:solidFill>
                  <a:schemeClr val="bg1"/>
                </a:solidFill>
              </a:rPr>
              <a:t>CUSTO DE MANUTENÇÃO EM FUNÇÃO DO Km RODADO (R$/Km)</a:t>
            </a:r>
            <a:endParaRPr lang="pt-B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6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MONITORAMENTO DA FROTA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>
          <a:xfrm>
            <a:off x="1475656" y="980728"/>
            <a:ext cx="7128792" cy="403244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2400" dirty="0" smtClean="0"/>
              <a:t>Considerando o custo benefício desta sistemática, </a:t>
            </a:r>
            <a:r>
              <a:rPr lang="pt-BR" sz="2400" u="sng" dirty="0" smtClean="0"/>
              <a:t>o projeto básico deverá exigir o monitoramento da frota por GPS</a:t>
            </a:r>
            <a:r>
              <a:rPr lang="pt-BR" sz="2400" dirty="0" smtClean="0"/>
              <a:t>, especificando de forma detalhada as funcionalidades do sistema, o qual deverá atender aos objetivos da Administração, incluindo equipamentos, software e – conforme for o porte do município – uma central de controle.</a:t>
            </a:r>
          </a:p>
          <a:p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 rot="16200000">
            <a:off x="-1841575" y="3986385"/>
            <a:ext cx="4021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/>
              <a:t>8</a:t>
            </a:r>
            <a:r>
              <a:rPr lang="pt-BR" sz="1600" dirty="0" smtClean="0"/>
              <a:t>. Equipamentos, Ferramentas e Consumos</a:t>
            </a:r>
            <a:endParaRPr lang="pt-BR" sz="1600" dirty="0"/>
          </a:p>
        </p:txBody>
      </p:sp>
      <p:sp>
        <p:nvSpPr>
          <p:cNvPr id="5" name="Retângulo 4"/>
          <p:cNvSpPr/>
          <p:nvPr/>
        </p:nvSpPr>
        <p:spPr>
          <a:xfrm>
            <a:off x="1619672" y="4653136"/>
            <a:ext cx="6192688" cy="73866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 smtClean="0">
                <a:solidFill>
                  <a:schemeClr val="bg1"/>
                </a:solidFill>
              </a:rPr>
              <a:t>MONITORAMENTO DA FROTA POR GPS</a:t>
            </a:r>
            <a:endParaRPr lang="pt-B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2800" dirty="0" smtClean="0"/>
              <a:t>BDI – BONIFICAÇÕES E DESPESAS INDIRETAS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Despesas Financeiras: referência SELIC</a:t>
            </a:r>
          </a:p>
          <a:p>
            <a:r>
              <a:rPr lang="pt-BR" sz="2400" dirty="0" smtClean="0"/>
              <a:t>Administração Central</a:t>
            </a:r>
          </a:p>
          <a:p>
            <a:r>
              <a:rPr lang="pt-BR" sz="2400" dirty="0" smtClean="0"/>
              <a:t>Lucro ou Remuneração</a:t>
            </a:r>
          </a:p>
          <a:p>
            <a:r>
              <a:rPr lang="pt-BR" sz="2400" dirty="0" smtClean="0"/>
              <a:t>Seguros</a:t>
            </a:r>
            <a:r>
              <a:rPr lang="pt-BR" sz="2400" dirty="0"/>
              <a:t>, Riscos e </a:t>
            </a:r>
            <a:r>
              <a:rPr lang="pt-BR" sz="2400" dirty="0" smtClean="0"/>
              <a:t>Garantias</a:t>
            </a:r>
          </a:p>
          <a:p>
            <a:r>
              <a:rPr lang="pt-BR" sz="2400" dirty="0" smtClean="0"/>
              <a:t>Impostos (não incluir IRPJ e CSLL):</a:t>
            </a:r>
          </a:p>
          <a:p>
            <a:r>
              <a:rPr lang="pt-BR" sz="2400" dirty="0" smtClean="0"/>
              <a:t>	</a:t>
            </a:r>
            <a:r>
              <a:rPr lang="pt-BR" sz="2000" dirty="0" smtClean="0"/>
              <a:t>- ISS: conforme legislação municipal local</a:t>
            </a:r>
          </a:p>
          <a:p>
            <a:r>
              <a:rPr lang="pt-BR" sz="2000" dirty="0" smtClean="0"/>
              <a:t>	- PIS/COFINS</a:t>
            </a:r>
            <a:r>
              <a:rPr lang="pt-BR" sz="2000" dirty="0"/>
              <a:t>: </a:t>
            </a:r>
            <a:r>
              <a:rPr lang="pt-BR" sz="2000" dirty="0" smtClean="0"/>
              <a:t>Base lucro presumido. </a:t>
            </a:r>
          </a:p>
          <a:p>
            <a:pPr marL="360000" indent="-3204000">
              <a:spcBef>
                <a:spcPts val="1200"/>
              </a:spcBef>
            </a:pPr>
            <a:r>
              <a:rPr lang="pt-BR" sz="2000" dirty="0" smtClean="0"/>
              <a:t>	Caso </a:t>
            </a:r>
            <a:r>
              <a:rPr lang="pt-BR" sz="2000" dirty="0"/>
              <a:t>a licitante seja tributada pelo lucro real, deverá comprovar o % de PIS/COFINS de acordo com a média  das contribuições dos últimos 12 meses.</a:t>
            </a:r>
          </a:p>
          <a:p>
            <a:endParaRPr lang="pt-BR" sz="4000" dirty="0" smtClean="0"/>
          </a:p>
        </p:txBody>
      </p:sp>
    </p:spTree>
    <p:extLst>
      <p:ext uri="{BB962C8B-B14F-4D97-AF65-F5344CB8AC3E}">
        <p14:creationId xmlns:p14="http://schemas.microsoft.com/office/powerpoint/2010/main" val="373564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8064896" cy="864095"/>
          </a:xfrm>
        </p:spPr>
        <p:txBody>
          <a:bodyPr/>
          <a:lstStyle/>
          <a:p>
            <a:r>
              <a:rPr lang="pt-BR" sz="2800" dirty="0" smtClean="0"/>
              <a:t>BDI REFERENCIAL</a:t>
            </a:r>
            <a:endParaRPr lang="pt-BR" sz="28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377464123"/>
              </p:ext>
            </p:extLst>
          </p:nvPr>
        </p:nvGraphicFramePr>
        <p:xfrm>
          <a:off x="611560" y="1340768"/>
          <a:ext cx="7632848" cy="3622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8432"/>
                <a:gridCol w="1368152"/>
                <a:gridCol w="1211300"/>
                <a:gridCol w="1164964"/>
              </a:tblGrid>
              <a:tr h="8640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 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1º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Quartil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Média 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3º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Quartil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tx2"/>
                    </a:solidFill>
                  </a:tcPr>
                </a:tc>
              </a:tr>
              <a:tr h="690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BDI (%)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21,43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27,25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33,62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90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Administração Central (%)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2,90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5,10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6,33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90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Lucro (%)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7,47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10,87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13,97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63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  <a:latin typeface="+mn-lt"/>
                        </a:rPr>
                        <a:t>Seguros, Riscos e Garantia </a:t>
                      </a:r>
                      <a:r>
                        <a:rPr lang="pt-BR" sz="2200" dirty="0" smtClean="0">
                          <a:effectLst/>
                          <a:latin typeface="+mn-lt"/>
                        </a:rPr>
                        <a:t>(%)*</a:t>
                      </a:r>
                      <a:endParaRPr lang="pt-BR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0,86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1,33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6670" marR="34925" marT="34925" marB="349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2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1,71</a:t>
                      </a:r>
                      <a:endParaRPr lang="pt-BR" sz="22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27940" marR="34925" marT="34925" marB="349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 rot="16200000">
            <a:off x="-1049485" y="4766518"/>
            <a:ext cx="2437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pt-BR" sz="1600" dirty="0" smtClean="0"/>
              <a:t>9. BDI</a:t>
            </a:r>
            <a:endParaRPr lang="pt-BR" sz="1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99592" y="515719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*Acórdão 2.622/2013 - TCU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000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FISCALIZAÇÃO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3400" dirty="0" smtClean="0"/>
              <a:t>Pontos de controle:</a:t>
            </a:r>
          </a:p>
          <a:p>
            <a:pPr marL="1200150" lvl="1" indent="-457200" algn="just">
              <a:buFontTx/>
              <a:buChar char="-"/>
            </a:pPr>
            <a:r>
              <a:rPr lang="pt-BR" dirty="0"/>
              <a:t>Equipes de </a:t>
            </a:r>
            <a:r>
              <a:rPr lang="pt-BR" dirty="0" smtClean="0"/>
              <a:t>Trabalho:</a:t>
            </a:r>
            <a:endParaRPr lang="pt-BR" dirty="0"/>
          </a:p>
          <a:p>
            <a:pPr marL="1600200" lvl="2" indent="-457200" algn="just">
              <a:buFont typeface="Wingdings" panose="05000000000000000000" pitchFamily="2" charset="2"/>
              <a:buChar char="ü"/>
            </a:pPr>
            <a:r>
              <a:rPr lang="pt-BR" dirty="0" smtClean="0"/>
              <a:t>Composição</a:t>
            </a:r>
            <a:endParaRPr lang="pt-BR" dirty="0"/>
          </a:p>
          <a:p>
            <a:pPr marL="1600200" lvl="2" indent="-457200" algn="just">
              <a:buFont typeface="Wingdings" panose="05000000000000000000" pitchFamily="2" charset="2"/>
              <a:buChar char="ü"/>
            </a:pPr>
            <a:r>
              <a:rPr lang="pt-BR" dirty="0" err="1" smtClean="0"/>
              <a:t>GFIPs</a:t>
            </a:r>
            <a:endParaRPr lang="pt-BR" dirty="0"/>
          </a:p>
          <a:p>
            <a:pPr marL="1600200" lvl="2" indent="-457200" algn="just">
              <a:buFont typeface="Wingdings" panose="05000000000000000000" pitchFamily="2" charset="2"/>
              <a:buChar char="ü"/>
            </a:pPr>
            <a:r>
              <a:rPr lang="pt-BR" dirty="0"/>
              <a:t>Pagamento da Insalubridade aos trabalhadores e outros adicionais e </a:t>
            </a:r>
            <a:r>
              <a:rPr lang="pt-BR" dirty="0" smtClean="0"/>
              <a:t>direitos</a:t>
            </a:r>
            <a:endParaRPr lang="pt-BR" dirty="0"/>
          </a:p>
          <a:p>
            <a:pPr marL="1200150" lvl="1" indent="-457200" algn="just">
              <a:buFontTx/>
              <a:buChar char="-"/>
            </a:pPr>
            <a:r>
              <a:rPr lang="pt-BR" dirty="0"/>
              <a:t>Fornecimento e uso dos </a:t>
            </a:r>
            <a:r>
              <a:rPr lang="pt-BR" dirty="0" smtClean="0"/>
              <a:t>EPIs</a:t>
            </a:r>
          </a:p>
          <a:p>
            <a:pPr marL="1200150" lvl="1" indent="-457200">
              <a:buFontTx/>
              <a:buChar char="-"/>
            </a:pPr>
            <a:r>
              <a:rPr lang="pt-BR" dirty="0"/>
              <a:t>Frota:</a:t>
            </a:r>
          </a:p>
          <a:p>
            <a:pPr marL="1600200" lvl="2" indent="-457200">
              <a:buFont typeface="Wingdings" panose="05000000000000000000" pitchFamily="2" charset="2"/>
              <a:buChar char="ü"/>
            </a:pPr>
            <a:r>
              <a:rPr lang="pt-BR" dirty="0"/>
              <a:t>Quantidade, características e idade dos veículos;</a:t>
            </a:r>
          </a:p>
          <a:p>
            <a:pPr marL="1600200" lvl="2" indent="-457200">
              <a:buFont typeface="Wingdings" panose="05000000000000000000" pitchFamily="2" charset="2"/>
              <a:buChar char="ü"/>
            </a:pPr>
            <a:r>
              <a:rPr lang="pt-BR" dirty="0"/>
              <a:t>Consumo de combustível, pneus e outros insumos;</a:t>
            </a:r>
          </a:p>
          <a:p>
            <a:pPr marL="1600200" lvl="2" indent="-457200">
              <a:buFont typeface="Wingdings" panose="05000000000000000000" pitchFamily="2" charset="2"/>
              <a:buChar char="ü"/>
            </a:pPr>
            <a:r>
              <a:rPr lang="pt-BR" dirty="0"/>
              <a:t>Despesas com a manutenção;</a:t>
            </a:r>
          </a:p>
          <a:p>
            <a:pPr marL="1600200" lvl="2" indent="-457200">
              <a:buFont typeface="Wingdings" panose="05000000000000000000" pitchFamily="2" charset="2"/>
              <a:buChar char="ü"/>
            </a:pPr>
            <a:r>
              <a:rPr lang="pt-BR" dirty="0"/>
              <a:t>Seguros e licenciamentos.</a:t>
            </a:r>
          </a:p>
          <a:p>
            <a:pPr marL="1200150" lvl="1" indent="-457200" algn="just">
              <a:buFontTx/>
              <a:buChar char="-"/>
            </a:pPr>
            <a:r>
              <a:rPr lang="pt-BR" dirty="0" smtClean="0"/>
              <a:t>Quantidade </a:t>
            </a:r>
            <a:r>
              <a:rPr lang="pt-BR" dirty="0"/>
              <a:t>de resíduos </a:t>
            </a:r>
            <a:r>
              <a:rPr lang="pt-BR" dirty="0" smtClean="0"/>
              <a:t>coletados</a:t>
            </a:r>
            <a:endParaRPr lang="pt-BR" dirty="0"/>
          </a:p>
          <a:p>
            <a:pPr marL="1200150" lvl="1" indent="-457200" algn="just">
              <a:buFontTx/>
              <a:buChar char="-"/>
            </a:pPr>
            <a:r>
              <a:rPr lang="pt-BR" dirty="0"/>
              <a:t>Licenciamento </a:t>
            </a:r>
            <a:r>
              <a:rPr lang="pt-BR" dirty="0" smtClean="0"/>
              <a:t>Ambiental</a:t>
            </a:r>
            <a:endParaRPr lang="pt-BR" dirty="0"/>
          </a:p>
          <a:p>
            <a:pPr marL="1200150" lvl="1" indent="-457200" algn="just">
              <a:buFontTx/>
              <a:buChar char="-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69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Grupo de Trabalho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457200" lvl="1" indent="0">
              <a:spcAft>
                <a:spcPts val="600"/>
              </a:spcAft>
              <a:buNone/>
            </a:pPr>
            <a:r>
              <a:rPr lang="pt-BR" dirty="0" smtClean="0"/>
              <a:t>Roberto Flores Zago - APE Eng Civil – MPC </a:t>
            </a:r>
          </a:p>
          <a:p>
            <a:pPr marL="457200" lvl="1" indent="0">
              <a:buNone/>
            </a:pPr>
            <a:r>
              <a:rPr lang="pt-BR" dirty="0" smtClean="0"/>
              <a:t>Flavia Burmeister Martins – APE Eng Civil – SPA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pt-BR" dirty="0"/>
              <a:t>Omar da Silveira Neto - APE Eng Civil – SRPAI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pt-BR" dirty="0" smtClean="0"/>
              <a:t>Gontan </a:t>
            </a:r>
            <a:r>
              <a:rPr lang="pt-BR" dirty="0"/>
              <a:t>Flores Junior - APE Eng Civil – SRSM</a:t>
            </a:r>
          </a:p>
          <a:p>
            <a:pPr marL="457200" lvl="1" indent="0">
              <a:buNone/>
            </a:pPr>
            <a:r>
              <a:rPr lang="pt-BR" dirty="0" smtClean="0"/>
              <a:t>Clauber Bridi – APE Eng Civil – SASOT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pt-BR" dirty="0" smtClean="0"/>
              <a:t>Jorge </a:t>
            </a:r>
            <a:r>
              <a:rPr lang="pt-BR" dirty="0"/>
              <a:t>Eduardo Mesquita - APE Contador – </a:t>
            </a:r>
            <a:r>
              <a:rPr lang="pt-BR" dirty="0" smtClean="0"/>
              <a:t>SAM</a:t>
            </a:r>
            <a:endParaRPr lang="pt-BR" dirty="0"/>
          </a:p>
          <a:p>
            <a:pPr marL="457200" lvl="1" indent="0">
              <a:buNone/>
            </a:pPr>
            <a:r>
              <a:rPr lang="pt-BR" dirty="0" smtClean="0"/>
              <a:t>Fabiana Ester de Camargo – APE Eng Civil – SRPA-II</a:t>
            </a:r>
          </a:p>
          <a:p>
            <a:pPr marL="457200" lvl="1" indent="0">
              <a:buNone/>
            </a:pPr>
            <a:r>
              <a:rPr lang="pt-BR" dirty="0" smtClean="0"/>
              <a:t>Luciane Dias Ferreira - APE Eng Civil – SRPL</a:t>
            </a:r>
          </a:p>
          <a:p>
            <a:pPr marL="457200" lvl="1" indent="0">
              <a:buNone/>
            </a:pPr>
            <a:endParaRPr lang="pt-BR" dirty="0" smtClean="0"/>
          </a:p>
          <a:p>
            <a:pPr marL="457200" lvl="1" indent="0">
              <a:buNone/>
            </a:pPr>
            <a:r>
              <a:rPr lang="pt-BR" dirty="0" smtClean="0"/>
              <a:t>Contato: </a:t>
            </a:r>
            <a:r>
              <a:rPr lang="pt-BR" dirty="0" smtClean="0">
                <a:hlinkClick r:id="rId2"/>
              </a:rPr>
              <a:t>residuos@tce.rs.gov.br</a:t>
            </a:r>
            <a:endParaRPr lang="pt-BR" dirty="0" smtClean="0"/>
          </a:p>
          <a:p>
            <a:pPr marL="457200" lvl="1" indent="0" algn="ctr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70864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vo document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3592</TotalTime>
  <Words>1975</Words>
  <Application>Microsoft Office PowerPoint</Application>
  <PresentationFormat>Apresentação na tela (4:3)</PresentationFormat>
  <Paragraphs>489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1" baseType="lpstr">
      <vt:lpstr>Novo documento</vt:lpstr>
      <vt:lpstr>SERVIÇOS DE COLETA DE RESÍDUOS SÓLIDOS DOMICILIARES</vt:lpstr>
      <vt:lpstr>MOTIVAÇÃO</vt:lpstr>
      <vt:lpstr>OBJETIVO:  CONSOLIDAR UMA REFERÊNCIA </vt:lpstr>
      <vt:lpstr>LIMITAÇÕES</vt:lpstr>
      <vt:lpstr>SERVIÇOS ENVOLVIDOS NA COLETA DE RSU</vt:lpstr>
      <vt:lpstr>COLETA</vt:lpstr>
      <vt:lpstr>PROJETO BÁSICO</vt:lpstr>
      <vt:lpstr>INDICADORES: Panorama contratos vigentes</vt:lpstr>
      <vt:lpstr>DIMENSIONAMENTO DA FROTA</vt:lpstr>
      <vt:lpstr>GERAÇÃO</vt:lpstr>
      <vt:lpstr>GERAÇÃO PER CAPITA (kg/hab.dia)</vt:lpstr>
      <vt:lpstr>TAXA DE GERAÇÃO PER CAPITA</vt:lpstr>
      <vt:lpstr>CAPACIDADE DE CARGA DO CAMINHÃO DE COLETA</vt:lpstr>
      <vt:lpstr>PESO ESPECÍFICO DE PROJETO</vt:lpstr>
      <vt:lpstr>Peso Bruto Total</vt:lpstr>
      <vt:lpstr>PBT ≥ CHASSIS + COMPACTADOR + CARGA</vt:lpstr>
      <vt:lpstr>CARGA MÁXIMA ADMISSÍVEL PARA VEÍCULOS DE COLETA DE RSU</vt:lpstr>
      <vt:lpstr>Apresentação do PowerPoint</vt:lpstr>
      <vt:lpstr>Apresentação do PowerPoint</vt:lpstr>
      <vt:lpstr>CUSTOS DE MÃO-DE-OBRA</vt:lpstr>
      <vt:lpstr>COMPOSIÇÃO ENCARGOS SOCIAIS</vt:lpstr>
      <vt:lpstr>Apresentação do PowerPoint</vt:lpstr>
      <vt:lpstr>CUSTOS RELATIVOS A EQUIPAMENTOS E CONSUMOS</vt:lpstr>
      <vt:lpstr>DEPRECIAÇÃO</vt:lpstr>
      <vt:lpstr>VALOR RESIDUAL E VIDA ÚTIL</vt:lpstr>
      <vt:lpstr>AMOSTRA DE DADOS</vt:lpstr>
      <vt:lpstr>REFERÊNCIA DE CUSTO PARA CAMINHÃO 0KM</vt:lpstr>
      <vt:lpstr>DEPRECIAÇÃO DE EQUIPAMENTOS COLETORES</vt:lpstr>
      <vt:lpstr>DEPRECIAÇÃO DE EQUIPAMENTOS COLETORES</vt:lpstr>
      <vt:lpstr>Apresentação do PowerPoint</vt:lpstr>
      <vt:lpstr>FAIXAS DE DEPRECIAÇÃO EQUIPAMENTOS DE COLETA RSU</vt:lpstr>
      <vt:lpstr>DEFINIÇÕES DO PROJETO BÁSICO</vt:lpstr>
      <vt:lpstr>DEPRECIAÇÃO - CONSIDERAÇÕES</vt:lpstr>
      <vt:lpstr>CUSTOS OPERACIONAIS - CONSUMOS</vt:lpstr>
      <vt:lpstr>CUSTOS OPERACIONAIS - MANUTENÇÃO</vt:lpstr>
      <vt:lpstr>MONITORAMENTO DA FROTA</vt:lpstr>
      <vt:lpstr>BDI – BONIFICAÇÕES E DESPESAS INDIRETAS</vt:lpstr>
      <vt:lpstr>BDI REFERENCIAL</vt:lpstr>
      <vt:lpstr>FISCALIZAÇÃO</vt:lpstr>
      <vt:lpstr>Grupo de Trabalho</vt:lpstr>
    </vt:vector>
  </TitlesOfParts>
  <Company>Tribunal de Contas do Estado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Vinci Pegoretti Amorim</dc:creator>
  <cp:lastModifiedBy>Clauber Bridi</cp:lastModifiedBy>
  <cp:revision>377</cp:revision>
  <dcterms:created xsi:type="dcterms:W3CDTF">2016-08-23T16:15:45Z</dcterms:created>
  <dcterms:modified xsi:type="dcterms:W3CDTF">2017-07-10T12:27:27Z</dcterms:modified>
</cp:coreProperties>
</file>