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72" r:id="rId1"/>
  </p:sldMasterIdLst>
  <p:notesMasterIdLst>
    <p:notesMasterId r:id="rId53"/>
  </p:notesMasterIdLst>
  <p:sldIdLst>
    <p:sldId id="260" r:id="rId2"/>
    <p:sldId id="258" r:id="rId3"/>
    <p:sldId id="307" r:id="rId4"/>
    <p:sldId id="308" r:id="rId5"/>
    <p:sldId id="309" r:id="rId6"/>
    <p:sldId id="298" r:id="rId7"/>
    <p:sldId id="264" r:id="rId8"/>
    <p:sldId id="270" r:id="rId9"/>
    <p:sldId id="314" r:id="rId10"/>
    <p:sldId id="271" r:id="rId11"/>
    <p:sldId id="277" r:id="rId12"/>
    <p:sldId id="272" r:id="rId13"/>
    <p:sldId id="273" r:id="rId14"/>
    <p:sldId id="265" r:id="rId15"/>
    <p:sldId id="266" r:id="rId16"/>
    <p:sldId id="267" r:id="rId17"/>
    <p:sldId id="315" r:id="rId18"/>
    <p:sldId id="268" r:id="rId19"/>
    <p:sldId id="269" r:id="rId20"/>
    <p:sldId id="274" r:id="rId21"/>
    <p:sldId id="275" r:id="rId22"/>
    <p:sldId id="313" r:id="rId23"/>
    <p:sldId id="276" r:id="rId24"/>
    <p:sldId id="278" r:id="rId25"/>
    <p:sldId id="279" r:id="rId26"/>
    <p:sldId id="310" r:id="rId27"/>
    <p:sldId id="280" r:id="rId28"/>
    <p:sldId id="281" r:id="rId29"/>
    <p:sldId id="306" r:id="rId30"/>
    <p:sldId id="283"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300" r:id="rId45"/>
    <p:sldId id="301" r:id="rId46"/>
    <p:sldId id="302" r:id="rId47"/>
    <p:sldId id="303" r:id="rId48"/>
    <p:sldId id="305" r:id="rId49"/>
    <p:sldId id="304" r:id="rId50"/>
    <p:sldId id="297" r:id="rId51"/>
    <p:sldId id="299" r:id="rId52"/>
  </p:sldIdLst>
  <p:sldSz cx="9144000" cy="6858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Estilo Médio 2 - Ênfas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1" autoAdjust="0"/>
    <p:restoredTop sz="94675" autoAdjust="0"/>
  </p:normalViewPr>
  <p:slideViewPr>
    <p:cSldViewPr>
      <p:cViewPr varScale="1">
        <p:scale>
          <a:sx n="70" d="100"/>
          <a:sy n="70" d="100"/>
        </p:scale>
        <p:origin x="-1386"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266A014-B9C2-4012-B1B4-9838F918A90F}" type="datetimeFigureOut">
              <a:rPr lang="pt-BR" smtClean="0"/>
              <a:t>06/07/2017</a:t>
            </a:fld>
            <a:endParaRPr lang="pt-BR"/>
          </a:p>
        </p:txBody>
      </p:sp>
      <p:sp>
        <p:nvSpPr>
          <p:cNvPr id="4" name="Espaço Reservado para Imagem de Sli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6" name="Espaço Reservado para Rodapé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76B6DCE-C117-4315-9E26-2B6B58B6F4E9}" type="slidenum">
              <a:rPr lang="pt-BR" smtClean="0"/>
              <a:t>‹nº›</a:t>
            </a:fld>
            <a:endParaRPr lang="pt-BR"/>
          </a:p>
        </p:txBody>
      </p:sp>
    </p:spTree>
    <p:extLst>
      <p:ext uri="{BB962C8B-B14F-4D97-AF65-F5344CB8AC3E}">
        <p14:creationId xmlns:p14="http://schemas.microsoft.com/office/powerpoint/2010/main" val="32972293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176B6DCE-C117-4315-9E26-2B6B58B6F4E9}" type="slidenum">
              <a:rPr lang="pt-BR" smtClean="0"/>
              <a:t>18</a:t>
            </a:fld>
            <a:endParaRPr lang="pt-BR"/>
          </a:p>
        </p:txBody>
      </p:sp>
    </p:spTree>
    <p:extLst>
      <p:ext uri="{BB962C8B-B14F-4D97-AF65-F5344CB8AC3E}">
        <p14:creationId xmlns:p14="http://schemas.microsoft.com/office/powerpoint/2010/main" val="2741608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176B6DCE-C117-4315-9E26-2B6B58B6F4E9}" type="slidenum">
              <a:rPr lang="pt-BR" smtClean="0"/>
              <a:t>28</a:t>
            </a:fld>
            <a:endParaRPr lang="pt-BR"/>
          </a:p>
        </p:txBody>
      </p:sp>
    </p:spTree>
    <p:extLst>
      <p:ext uri="{BB962C8B-B14F-4D97-AF65-F5344CB8AC3E}">
        <p14:creationId xmlns:p14="http://schemas.microsoft.com/office/powerpoint/2010/main" val="11403416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dirty="0"/>
          </a:p>
        </p:txBody>
      </p:sp>
      <p:sp>
        <p:nvSpPr>
          <p:cNvPr id="4" name="Espaço Reservado para Número de Slide 3"/>
          <p:cNvSpPr>
            <a:spLocks noGrp="1"/>
          </p:cNvSpPr>
          <p:nvPr>
            <p:ph type="sldNum" sz="quarter" idx="10"/>
          </p:nvPr>
        </p:nvSpPr>
        <p:spPr/>
        <p:txBody>
          <a:bodyPr/>
          <a:lstStyle/>
          <a:p>
            <a:fld id="{176B6DCE-C117-4315-9E26-2B6B58B6F4E9}" type="slidenum">
              <a:rPr lang="pt-BR" smtClean="0"/>
              <a:t>35</a:t>
            </a:fld>
            <a:endParaRPr lang="pt-BR"/>
          </a:p>
        </p:txBody>
      </p:sp>
    </p:spTree>
    <p:extLst>
      <p:ext uri="{BB962C8B-B14F-4D97-AF65-F5344CB8AC3E}">
        <p14:creationId xmlns:p14="http://schemas.microsoft.com/office/powerpoint/2010/main" val="3246877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685800" y="1916832"/>
            <a:ext cx="7772400" cy="1470025"/>
          </a:xfrm>
        </p:spPr>
        <p:txBody>
          <a:bodyPr>
            <a:normAutofit/>
          </a:bodyPr>
          <a:lstStyle>
            <a:lvl1pPr>
              <a:defRPr sz="3600">
                <a:solidFill>
                  <a:schemeClr val="tx2">
                    <a:lumMod val="50000"/>
                  </a:schemeClr>
                </a:solidFill>
              </a:defRPr>
            </a:lvl1pPr>
          </a:lstStyle>
          <a:p>
            <a:r>
              <a:rPr lang="pt-BR" smtClean="0"/>
              <a:t>Clique para editar o título mestre</a:t>
            </a:r>
            <a:endParaRPr lang="pt-BR" dirty="0"/>
          </a:p>
        </p:txBody>
      </p:sp>
      <p:sp>
        <p:nvSpPr>
          <p:cNvPr id="3" name="Subtítulo 2"/>
          <p:cNvSpPr>
            <a:spLocks noGrp="1"/>
          </p:cNvSpPr>
          <p:nvPr>
            <p:ph type="subTitle" idx="1"/>
          </p:nvPr>
        </p:nvSpPr>
        <p:spPr>
          <a:xfrm>
            <a:off x="1371600" y="3645024"/>
            <a:ext cx="6400800" cy="1752600"/>
          </a:xfrm>
        </p:spPr>
        <p:txBody>
          <a:bodyPr>
            <a:normAutofit/>
          </a:bodyPr>
          <a:lstStyle>
            <a:lvl1pPr marL="0" indent="0" algn="ctr">
              <a:buNone/>
              <a:defRPr sz="2800">
                <a:solidFill>
                  <a:schemeClr val="accent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dirty="0"/>
          </a:p>
        </p:txBody>
      </p:sp>
    </p:spTree>
    <p:extLst>
      <p:ext uri="{BB962C8B-B14F-4D97-AF65-F5344CB8AC3E}">
        <p14:creationId xmlns:p14="http://schemas.microsoft.com/office/powerpoint/2010/main" val="2710542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dirty="0"/>
          </a:p>
        </p:txBody>
      </p:sp>
      <p:sp>
        <p:nvSpPr>
          <p:cNvPr id="3" name="Espaço Reservado para Conteúdo 2"/>
          <p:cNvSpPr>
            <a:spLocks noGrp="1"/>
          </p:cNvSpPr>
          <p:nvPr>
            <p:ph idx="1"/>
          </p:nvPr>
        </p:nvSpPr>
        <p:spPr/>
        <p:txBody>
          <a:body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Tree>
    <p:extLst>
      <p:ext uri="{BB962C8B-B14F-4D97-AF65-F5344CB8AC3E}">
        <p14:creationId xmlns:p14="http://schemas.microsoft.com/office/powerpoint/2010/main" val="2564580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722313" y="4406900"/>
            <a:ext cx="7772400" cy="1362075"/>
          </a:xfrm>
        </p:spPr>
        <p:txBody>
          <a:bodyPr anchor="t">
            <a:normAutofit/>
          </a:bodyPr>
          <a:lstStyle>
            <a:lvl1pPr algn="l">
              <a:defRPr sz="2800" b="0" cap="all">
                <a:latin typeface="Arial" panose="020B0604020202020204" pitchFamily="34" charset="0"/>
                <a:cs typeface="Arial" panose="020B0604020202020204" pitchFamily="34" charset="0"/>
              </a:defRPr>
            </a:lvl1pPr>
          </a:lstStyle>
          <a:p>
            <a:r>
              <a:rPr lang="pt-BR" smtClean="0"/>
              <a:t>Clique para editar o título mestre</a:t>
            </a:r>
            <a:endParaRPr lang="pt-BR" dirty="0"/>
          </a:p>
        </p:txBody>
      </p:sp>
      <p:sp>
        <p:nvSpPr>
          <p:cNvPr id="3" name="Espaço Reservado para Tex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 texto mestre</a:t>
            </a:r>
          </a:p>
        </p:txBody>
      </p:sp>
    </p:spTree>
    <p:extLst>
      <p:ext uri="{BB962C8B-B14F-4D97-AF65-F5344CB8AC3E}">
        <p14:creationId xmlns:p14="http://schemas.microsoft.com/office/powerpoint/2010/main" val="2535094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Conteúd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Tree>
    <p:extLst>
      <p:ext uri="{BB962C8B-B14F-4D97-AF65-F5344CB8AC3E}">
        <p14:creationId xmlns:p14="http://schemas.microsoft.com/office/powerpoint/2010/main" val="1449728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título mestre</a:t>
            </a:r>
            <a:endParaRPr lang="pt-BR"/>
          </a:p>
        </p:txBody>
      </p:sp>
      <p:sp>
        <p:nvSpPr>
          <p:cNvPr id="3" name="Espaço Reservado para Texto 2"/>
          <p:cNvSpPr>
            <a:spLocks noGrp="1"/>
          </p:cNvSpPr>
          <p:nvPr>
            <p:ph type="body" idx="1"/>
          </p:nvPr>
        </p:nvSpPr>
        <p:spPr>
          <a:xfrm>
            <a:off x="457200" y="1535113"/>
            <a:ext cx="4040188" cy="639762"/>
          </a:xfrm>
        </p:spPr>
        <p:txBody>
          <a:bodyPr anchor="b">
            <a:normAutofit/>
          </a:bodyPr>
          <a:lstStyle>
            <a:lvl1pPr marL="0" indent="0">
              <a:buNone/>
              <a:defRPr sz="2000" b="1">
                <a:solidFill>
                  <a:schemeClr val="bg2">
                    <a:lumMod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4" name="Espaço Reservado para Conteúd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dirty="0"/>
          </a:p>
        </p:txBody>
      </p:sp>
      <p:sp>
        <p:nvSpPr>
          <p:cNvPr id="5" name="Espaço Reservado para Texto 4"/>
          <p:cNvSpPr>
            <a:spLocks noGrp="1"/>
          </p:cNvSpPr>
          <p:nvPr>
            <p:ph type="body" sz="quarter" idx="3"/>
          </p:nvPr>
        </p:nvSpPr>
        <p:spPr>
          <a:xfrm>
            <a:off x="4645025" y="1535113"/>
            <a:ext cx="4041775" cy="639762"/>
          </a:xfrm>
        </p:spPr>
        <p:txBody>
          <a:bodyPr anchor="b">
            <a:normAutofit/>
          </a:bodyPr>
          <a:lstStyle>
            <a:lvl1pPr marL="0" indent="0">
              <a:buNone/>
              <a:defRPr sz="2000" b="1">
                <a:solidFill>
                  <a:schemeClr val="bg2">
                    <a:lumMod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 texto mestre</a:t>
            </a:r>
          </a:p>
        </p:txBody>
      </p:sp>
      <p:sp>
        <p:nvSpPr>
          <p:cNvPr id="6" name="Espaço Reservado para Conteúd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Tree>
    <p:extLst>
      <p:ext uri="{BB962C8B-B14F-4D97-AF65-F5344CB8AC3E}">
        <p14:creationId xmlns:p14="http://schemas.microsoft.com/office/powerpoint/2010/main" val="3394079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Tree>
    <p:extLst>
      <p:ext uri="{BB962C8B-B14F-4D97-AF65-F5344CB8AC3E}">
        <p14:creationId xmlns:p14="http://schemas.microsoft.com/office/powerpoint/2010/main" val="3806516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Tree>
    <p:extLst>
      <p:ext uri="{BB962C8B-B14F-4D97-AF65-F5344CB8AC3E}">
        <p14:creationId xmlns:p14="http://schemas.microsoft.com/office/powerpoint/2010/main" val="773974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3050"/>
            <a:ext cx="3008313" cy="1162050"/>
          </a:xfrm>
        </p:spPr>
        <p:txBody>
          <a:bodyPr anchor="b"/>
          <a:lstStyle>
            <a:lvl1pPr algn="l">
              <a:defRPr sz="2000" b="1"/>
            </a:lvl1pPr>
          </a:lstStyle>
          <a:p>
            <a:r>
              <a:rPr lang="pt-BR" smtClean="0"/>
              <a:t>Clique para editar o título mestre</a:t>
            </a:r>
            <a:endParaRPr lang="pt-BR"/>
          </a:p>
        </p:txBody>
      </p:sp>
      <p:sp>
        <p:nvSpPr>
          <p:cNvPr id="3" name="Espaço Reservado para Conteúd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Tree>
    <p:extLst>
      <p:ext uri="{BB962C8B-B14F-4D97-AF65-F5344CB8AC3E}">
        <p14:creationId xmlns:p14="http://schemas.microsoft.com/office/powerpoint/2010/main" val="2092519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792288" y="4800600"/>
            <a:ext cx="5486400" cy="566738"/>
          </a:xfrm>
        </p:spPr>
        <p:txBody>
          <a:bodyPr anchor="b"/>
          <a:lstStyle>
            <a:lvl1pPr algn="l">
              <a:defRPr sz="2000" b="1"/>
            </a:lvl1pPr>
          </a:lstStyle>
          <a:p>
            <a:r>
              <a:rPr lang="pt-BR" smtClean="0"/>
              <a:t>Clique para editar o título mestre</a:t>
            </a:r>
            <a:endParaRPr lang="pt-BR"/>
          </a:p>
        </p:txBody>
      </p:sp>
      <p:sp>
        <p:nvSpPr>
          <p:cNvPr id="3" name="Espaço Reservado para Imagem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BR" smtClean="0"/>
              <a:t>Clique no ícone para adicionar uma imagem</a:t>
            </a:r>
            <a:endParaRPr lang="pt-BR"/>
          </a:p>
        </p:txBody>
      </p:sp>
      <p:sp>
        <p:nvSpPr>
          <p:cNvPr id="4" name="Espaço Reservado para Tex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 texto mestre</a:t>
            </a:r>
          </a:p>
        </p:txBody>
      </p:sp>
    </p:spTree>
    <p:extLst>
      <p:ext uri="{BB962C8B-B14F-4D97-AF65-F5344CB8AC3E}">
        <p14:creationId xmlns:p14="http://schemas.microsoft.com/office/powerpoint/2010/main" val="1302784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Tree>
    <p:extLst>
      <p:ext uri="{BB962C8B-B14F-4D97-AF65-F5344CB8AC3E}">
        <p14:creationId xmlns:p14="http://schemas.microsoft.com/office/powerpoint/2010/main" val="17628007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6629400" y="274638"/>
            <a:ext cx="2057400" cy="5851525"/>
          </a:xfrm>
        </p:spPr>
        <p:txBody>
          <a:bodyPr vert="eaVert"/>
          <a:lstStyle/>
          <a:p>
            <a:r>
              <a:rPr lang="pt-BR" smtClean="0"/>
              <a:t>Clique para editar o título mestre</a:t>
            </a:r>
            <a:endParaRPr lang="pt-BR"/>
          </a:p>
        </p:txBody>
      </p:sp>
      <p:sp>
        <p:nvSpPr>
          <p:cNvPr id="3" name="Espaço Reservado para Texto Vertical 2"/>
          <p:cNvSpPr>
            <a:spLocks noGrp="1"/>
          </p:cNvSpPr>
          <p:nvPr>
            <p:ph type="body" orient="vert" idx="1"/>
          </p:nvPr>
        </p:nvSpPr>
        <p:spPr>
          <a:xfrm>
            <a:off x="457200" y="274638"/>
            <a:ext cx="6019800" cy="5851525"/>
          </a:xfrm>
        </p:spPr>
        <p:txBody>
          <a:bodyPr vert="eaVert"/>
          <a:lstStyle/>
          <a:p>
            <a:pPr lvl="0"/>
            <a:r>
              <a:rPr lang="pt-BR" smtClean="0"/>
              <a:t>Clique para editar 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Tree>
    <p:extLst>
      <p:ext uri="{BB962C8B-B14F-4D97-AF65-F5344CB8AC3E}">
        <p14:creationId xmlns:p14="http://schemas.microsoft.com/office/powerpoint/2010/main" val="4257659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500" t="-1000" r="-500" b="-1000"/>
          </a:stretch>
        </a:blipFill>
        <a:effectLst/>
      </p:bgPr>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t-BR" dirty="0" smtClean="0"/>
              <a:t>Clique para editar o título mestre</a:t>
            </a:r>
            <a:endParaRPr lang="pt-BR" dirty="0"/>
          </a:p>
        </p:txBody>
      </p:sp>
      <p:sp>
        <p:nvSpPr>
          <p:cNvPr id="3" name="Espaço Reservado para Tex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t-BR" dirty="0" smtClean="0"/>
              <a:t>Clique para editar o texto mestre</a:t>
            </a:r>
          </a:p>
          <a:p>
            <a:pPr lvl="1"/>
            <a:r>
              <a:rPr lang="pt-BR" dirty="0" smtClean="0"/>
              <a:t>Segundo nível</a:t>
            </a:r>
          </a:p>
          <a:p>
            <a:pPr lvl="2"/>
            <a:r>
              <a:rPr lang="pt-BR" dirty="0" smtClean="0"/>
              <a:t>Terceiro nível</a:t>
            </a:r>
          </a:p>
          <a:p>
            <a:pPr lvl="3"/>
            <a:r>
              <a:rPr lang="pt-BR" dirty="0" smtClean="0"/>
              <a:t>Quarto nível</a:t>
            </a:r>
          </a:p>
          <a:p>
            <a:pPr lvl="4"/>
            <a:r>
              <a:rPr lang="pt-BR" dirty="0" smtClean="0"/>
              <a:t>Quinto nível</a:t>
            </a:r>
            <a:endParaRPr lang="pt-BR" dirty="0"/>
          </a:p>
        </p:txBody>
      </p:sp>
    </p:spTree>
    <p:extLst>
      <p:ext uri="{BB962C8B-B14F-4D97-AF65-F5344CB8AC3E}">
        <p14:creationId xmlns:p14="http://schemas.microsoft.com/office/powerpoint/2010/main" val="246601041"/>
      </p:ext>
    </p:extLst>
  </p:cSld>
  <p:clrMap bg1="lt1" tx1="dk1" bg2="lt2" tx2="dk2" accent1="accent1" accent2="accent2" accent3="accent3" accent4="accent4" accent5="accent5" accent6="accent6" hlink="hlink" folHlink="folHlink"/>
  <p:sldLayoutIdLst>
    <p:sldLayoutId id="2147484273" r:id="rId1"/>
    <p:sldLayoutId id="2147484274" r:id="rId2"/>
    <p:sldLayoutId id="2147484275" r:id="rId3"/>
    <p:sldLayoutId id="2147484276" r:id="rId4"/>
    <p:sldLayoutId id="2147484277" r:id="rId5"/>
    <p:sldLayoutId id="2147484278" r:id="rId6"/>
    <p:sldLayoutId id="2147484279" r:id="rId7"/>
    <p:sldLayoutId id="2147484280" r:id="rId8"/>
    <p:sldLayoutId id="2147484281" r:id="rId9"/>
    <p:sldLayoutId id="2147484282" r:id="rId10"/>
    <p:sldLayoutId id="2147484283" r:id="rId11"/>
  </p:sldLayoutIdLst>
  <p:txStyles>
    <p:titleStyle>
      <a:lvl1pPr algn="ctr" defTabSz="914400" rtl="0" eaLnBrk="1" latinLnBrk="0" hangingPunct="1">
        <a:spcBef>
          <a:spcPct val="0"/>
        </a:spcBef>
        <a:buNone/>
        <a:defRPr sz="3600" kern="1200">
          <a:solidFill>
            <a:schemeClr val="tx2">
              <a:lumMod val="50000"/>
            </a:schemeClr>
          </a:solidFill>
          <a:latin typeface="+mj-lt"/>
          <a:ea typeface="+mj-ea"/>
          <a:cs typeface="+mj-cs"/>
        </a:defRPr>
      </a:lvl1pPr>
    </p:titleStyle>
    <p:bodyStyle>
      <a:lvl1pPr marL="342900" indent="-342900" algn="l" defTabSz="914400" rtl="0" eaLnBrk="1" latinLnBrk="0" hangingPunct="1">
        <a:spcBef>
          <a:spcPct val="20000"/>
        </a:spcBef>
        <a:buFont typeface="Wingdings" panose="05000000000000000000" pitchFamily="2" charset="2"/>
        <a:buChar char="§"/>
        <a:defRPr sz="3200" kern="1200">
          <a:solidFill>
            <a:schemeClr val="accent4">
              <a:lumMod val="7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accent4">
              <a:lumMod val="75000"/>
            </a:schemeClr>
          </a:solidFill>
          <a:latin typeface="+mn-lt"/>
          <a:ea typeface="+mn-ea"/>
          <a:cs typeface="+mn-cs"/>
        </a:defRPr>
      </a:lvl2pPr>
      <a:lvl3pPr marL="1143000" indent="-228600" algn="l" defTabSz="914400" rtl="0" eaLnBrk="1" latinLnBrk="0" hangingPunct="1">
        <a:spcBef>
          <a:spcPct val="20000"/>
        </a:spcBef>
        <a:buFont typeface="Wingdings" panose="05000000000000000000" pitchFamily="2" charset="2"/>
        <a:buChar char="ü"/>
        <a:defRPr sz="2400" kern="1200">
          <a:solidFill>
            <a:schemeClr val="accent4">
              <a:lumMod val="7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accent4">
              <a:lumMod val="7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accent4">
              <a:lumMod val="7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683568" y="1556792"/>
            <a:ext cx="7772400" cy="3456384"/>
          </a:xfrm>
        </p:spPr>
        <p:txBody>
          <a:bodyPr>
            <a:normAutofit/>
          </a:bodyPr>
          <a:lstStyle/>
          <a:p>
            <a:r>
              <a:rPr lang="pt-BR" altLang="pt-BR" sz="5000" dirty="0" smtClean="0">
                <a:solidFill>
                  <a:schemeClr val="tx1"/>
                </a:solidFill>
                <a:effectLst>
                  <a:outerShdw blurRad="38100" dist="38100" dir="2700000" algn="tl">
                    <a:srgbClr val="000000">
                      <a:alpha val="43137"/>
                    </a:srgbClr>
                  </a:outerShdw>
                </a:effectLst>
                <a:latin typeface="Arial Black" pitchFamily="34" charset="0"/>
              </a:rPr>
              <a:t>51ºCongresso ARTAFAM</a:t>
            </a:r>
            <a:br>
              <a:rPr lang="pt-BR" altLang="pt-BR" sz="5000" dirty="0" smtClean="0">
                <a:solidFill>
                  <a:schemeClr val="tx1"/>
                </a:solidFill>
                <a:effectLst>
                  <a:outerShdw blurRad="38100" dist="38100" dir="2700000" algn="tl">
                    <a:srgbClr val="000000">
                      <a:alpha val="43137"/>
                    </a:srgbClr>
                  </a:outerShdw>
                </a:effectLst>
                <a:latin typeface="Arial Black" pitchFamily="34" charset="0"/>
              </a:rPr>
            </a:br>
            <a:r>
              <a:rPr lang="pt-BR" altLang="pt-BR" sz="3000" dirty="0" smtClean="0">
                <a:solidFill>
                  <a:schemeClr val="tx1"/>
                </a:solidFill>
                <a:latin typeface="Arial Black" pitchFamily="34" charset="0"/>
              </a:rPr>
              <a:t>Matérias Relevantes no Âmbito de Atuação do TCE-RS</a:t>
            </a:r>
            <a:r>
              <a:rPr lang="pt-BR" altLang="pt-BR" sz="2400" dirty="0">
                <a:solidFill>
                  <a:schemeClr val="tx1"/>
                </a:solidFill>
                <a:latin typeface="Arial Black" pitchFamily="34" charset="0"/>
              </a:rPr>
              <a:t/>
            </a:r>
            <a:br>
              <a:rPr lang="pt-BR" altLang="pt-BR" sz="2400" dirty="0">
                <a:solidFill>
                  <a:schemeClr val="tx1"/>
                </a:solidFill>
                <a:latin typeface="Arial Black" pitchFamily="34" charset="0"/>
              </a:rPr>
            </a:br>
            <a:r>
              <a:rPr lang="pt-BR" altLang="pt-BR" sz="1800" dirty="0" smtClean="0">
                <a:solidFill>
                  <a:schemeClr val="tx1"/>
                </a:solidFill>
              </a:rPr>
              <a:t>10/07/2017</a:t>
            </a:r>
            <a:endParaRPr lang="pt-BR" dirty="0"/>
          </a:p>
        </p:txBody>
      </p:sp>
      <p:sp>
        <p:nvSpPr>
          <p:cNvPr id="3" name="Subtítulo 2"/>
          <p:cNvSpPr>
            <a:spLocks noGrp="1"/>
          </p:cNvSpPr>
          <p:nvPr>
            <p:ph type="subTitle" idx="1"/>
          </p:nvPr>
        </p:nvSpPr>
        <p:spPr>
          <a:xfrm>
            <a:off x="2555776" y="5877272"/>
            <a:ext cx="6400800" cy="384448"/>
          </a:xfrm>
        </p:spPr>
        <p:txBody>
          <a:bodyPr>
            <a:normAutofit fontScale="85000" lnSpcReduction="20000"/>
          </a:bodyPr>
          <a:lstStyle/>
          <a:p>
            <a:r>
              <a:rPr lang="pt-BR" altLang="pt-BR" kern="0" dirty="0">
                <a:effectLst>
                  <a:outerShdw blurRad="38100" dist="38100" dir="2700000" algn="tl">
                    <a:srgbClr val="000000">
                      <a:alpha val="43137"/>
                    </a:srgbClr>
                  </a:outerShdw>
                </a:effectLst>
              </a:rPr>
              <a:t>APE Paulo Ricardo Ceni Barreto</a:t>
            </a:r>
          </a:p>
          <a:p>
            <a:endParaRPr lang="pt-BR" dirty="0"/>
          </a:p>
        </p:txBody>
      </p:sp>
    </p:spTree>
    <p:extLst>
      <p:ext uri="{BB962C8B-B14F-4D97-AF65-F5344CB8AC3E}">
        <p14:creationId xmlns:p14="http://schemas.microsoft.com/office/powerpoint/2010/main" val="642632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ângulo de cantos arredondados 3"/>
          <p:cNvSpPr/>
          <p:nvPr/>
        </p:nvSpPr>
        <p:spPr>
          <a:xfrm>
            <a:off x="401216" y="1196752"/>
            <a:ext cx="8229600" cy="4176464"/>
          </a:xfrm>
          <a:prstGeom prst="roundRect">
            <a:avLst/>
          </a:prstGeom>
        </p:spPr>
        <p:style>
          <a:lnRef idx="0">
            <a:schemeClr val="accent5"/>
          </a:lnRef>
          <a:fillRef idx="3">
            <a:schemeClr val="accent5"/>
          </a:fillRef>
          <a:effectRef idx="3">
            <a:schemeClr val="accent5"/>
          </a:effectRef>
          <a:fontRef idx="minor">
            <a:schemeClr val="lt1"/>
          </a:fontRef>
        </p:style>
        <p:txBody>
          <a:bodyPr anchor="ctr"/>
          <a:lstStyle/>
          <a:p>
            <a:pPr marL="457200" indent="-457200" algn="ctr">
              <a:buFontTx/>
              <a:buChar char="-"/>
              <a:defRPr/>
            </a:pPr>
            <a:r>
              <a:rPr lang="pt-BR" sz="3000" b="1" dirty="0" smtClean="0">
                <a:solidFill>
                  <a:schemeClr val="bg1"/>
                </a:solidFill>
                <a:latin typeface="Arial Black" panose="020B0A04020102020204" pitchFamily="34" charset="0"/>
              </a:rPr>
              <a:t>Informações Gerais sobre o Plano Operativo;</a:t>
            </a:r>
          </a:p>
          <a:p>
            <a:pPr marL="457200" indent="-457200" algn="ctr">
              <a:buFontTx/>
              <a:buChar char="-"/>
              <a:defRPr/>
            </a:pPr>
            <a:r>
              <a:rPr lang="pt-BR" sz="3000" b="1" dirty="0" smtClean="0">
                <a:solidFill>
                  <a:schemeClr val="bg1"/>
                </a:solidFill>
                <a:latin typeface="Arial Black" panose="020B0A04020102020204" pitchFamily="34" charset="0"/>
              </a:rPr>
              <a:t>Tomada de Contas Especial;</a:t>
            </a:r>
          </a:p>
          <a:p>
            <a:pPr marL="457200" indent="-457200" algn="ctr">
              <a:buFontTx/>
              <a:buChar char="-"/>
              <a:defRPr/>
            </a:pPr>
            <a:r>
              <a:rPr lang="pt-BR" sz="3000" b="1" dirty="0" smtClean="0">
                <a:solidFill>
                  <a:schemeClr val="bg1"/>
                </a:solidFill>
                <a:latin typeface="Arial Black" panose="020B0A04020102020204" pitchFamily="34" charset="0"/>
              </a:rPr>
              <a:t>Resolução </a:t>
            </a:r>
            <a:r>
              <a:rPr lang="pt-BR" sz="3000" b="1" dirty="0">
                <a:solidFill>
                  <a:schemeClr val="bg1"/>
                </a:solidFill>
                <a:latin typeface="Arial Black" panose="020B0A04020102020204" pitchFamily="34" charset="0"/>
              </a:rPr>
              <a:t>nº </a:t>
            </a:r>
            <a:r>
              <a:rPr lang="pt-BR" sz="3000" b="1" dirty="0" smtClean="0">
                <a:solidFill>
                  <a:schemeClr val="bg1"/>
                </a:solidFill>
                <a:latin typeface="Arial Black" panose="020B0A04020102020204" pitchFamily="34" charset="0"/>
              </a:rPr>
              <a:t>1009/2014;</a:t>
            </a:r>
          </a:p>
          <a:p>
            <a:pPr algn="ctr">
              <a:defRPr/>
            </a:pPr>
            <a:r>
              <a:rPr lang="pt-BR" sz="3000" b="1" dirty="0" smtClean="0">
                <a:solidFill>
                  <a:schemeClr val="bg1"/>
                </a:solidFill>
                <a:latin typeface="Arial Black" panose="020B0A04020102020204" pitchFamily="34" charset="0"/>
              </a:rPr>
              <a:t>-</a:t>
            </a:r>
            <a:r>
              <a:rPr lang="pt-BR" sz="3000" b="1" dirty="0">
                <a:solidFill>
                  <a:schemeClr val="bg1"/>
                </a:solidFill>
                <a:latin typeface="Arial Black" panose="020B0A04020102020204" pitchFamily="34" charset="0"/>
              </a:rPr>
              <a:t> </a:t>
            </a:r>
            <a:r>
              <a:rPr lang="pt-BR" sz="3000" b="1" dirty="0" smtClean="0">
                <a:solidFill>
                  <a:schemeClr val="bg1"/>
                </a:solidFill>
                <a:latin typeface="Arial Black" panose="020B0A04020102020204" pitchFamily="34" charset="0"/>
              </a:rPr>
              <a:t>Principais </a:t>
            </a:r>
            <a:r>
              <a:rPr lang="pt-BR" sz="3000" b="1" dirty="0">
                <a:solidFill>
                  <a:schemeClr val="bg1"/>
                </a:solidFill>
                <a:latin typeface="Arial Black" panose="020B0A04020102020204" pitchFamily="34" charset="0"/>
              </a:rPr>
              <a:t>Inconformidades</a:t>
            </a:r>
          </a:p>
          <a:p>
            <a:pPr algn="ctr">
              <a:defRPr/>
            </a:pPr>
            <a:r>
              <a:rPr lang="pt-BR" sz="3000" b="1" dirty="0" smtClean="0">
                <a:solidFill>
                  <a:schemeClr val="bg1"/>
                </a:solidFill>
                <a:latin typeface="Arial Black" panose="020B0A04020102020204" pitchFamily="34" charset="0"/>
              </a:rPr>
              <a:t>Verificadas em Executivos;</a:t>
            </a:r>
          </a:p>
          <a:p>
            <a:pPr marL="457200" indent="-457200" algn="ctr">
              <a:buFontTx/>
              <a:buChar char="-"/>
              <a:defRPr/>
            </a:pPr>
            <a:r>
              <a:rPr lang="pt-BR" sz="3000" b="1" dirty="0" smtClean="0">
                <a:solidFill>
                  <a:schemeClr val="bg1"/>
                </a:solidFill>
                <a:latin typeface="Arial Black" panose="020B0A04020102020204" pitchFamily="34" charset="0"/>
              </a:rPr>
              <a:t>Monitoramento </a:t>
            </a:r>
            <a:r>
              <a:rPr lang="pt-BR" sz="3000" b="1" dirty="0">
                <a:solidFill>
                  <a:schemeClr val="bg1"/>
                </a:solidFill>
                <a:latin typeface="Arial Black" panose="020B0A04020102020204" pitchFamily="34" charset="0"/>
              </a:rPr>
              <a:t>de Ações </a:t>
            </a:r>
            <a:r>
              <a:rPr lang="pt-BR" sz="3000" b="1" dirty="0" smtClean="0">
                <a:solidFill>
                  <a:schemeClr val="bg1"/>
                </a:solidFill>
                <a:latin typeface="Arial Black" panose="020B0A04020102020204" pitchFamily="34" charset="0"/>
              </a:rPr>
              <a:t>Concomitantes;</a:t>
            </a:r>
          </a:p>
          <a:p>
            <a:pPr marL="457200" indent="-457200" algn="ctr">
              <a:buFontTx/>
              <a:buChar char="-"/>
              <a:defRPr/>
            </a:pPr>
            <a:r>
              <a:rPr lang="pt-BR" sz="3000" b="1" dirty="0" smtClean="0">
                <a:solidFill>
                  <a:schemeClr val="bg1"/>
                </a:solidFill>
                <a:latin typeface="Arial Black" panose="020B0A04020102020204" pitchFamily="34" charset="0"/>
              </a:rPr>
              <a:t>Números da Ouvidoria</a:t>
            </a:r>
            <a:endParaRPr lang="pt-BR" sz="3000" b="1" dirty="0">
              <a:solidFill>
                <a:schemeClr val="bg1"/>
              </a:solidFill>
              <a:latin typeface="Arial Black" panose="020B0A04020102020204" pitchFamily="34" charset="0"/>
            </a:endParaRPr>
          </a:p>
        </p:txBody>
      </p:sp>
    </p:spTree>
    <p:extLst>
      <p:ext uri="{BB962C8B-B14F-4D97-AF65-F5344CB8AC3E}">
        <p14:creationId xmlns:p14="http://schemas.microsoft.com/office/powerpoint/2010/main" val="3235393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850106"/>
          </a:xfrm>
        </p:spPr>
        <p:txBody>
          <a:bodyPr/>
          <a:lstStyle/>
          <a:p>
            <a:r>
              <a:rPr lang="pt-BR" b="1" dirty="0" smtClean="0">
                <a:effectLst>
                  <a:outerShdw blurRad="38100" dist="38100" dir="2700000" algn="tl">
                    <a:srgbClr val="000000">
                      <a:alpha val="43137"/>
                    </a:srgbClr>
                  </a:outerShdw>
                </a:effectLst>
              </a:rPr>
              <a:t>Plano Operativo</a:t>
            </a:r>
            <a:endParaRPr lang="pt-BR" b="1" dirty="0">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a:xfrm>
            <a:off x="457200" y="1268760"/>
            <a:ext cx="8229600" cy="4857403"/>
          </a:xfrm>
        </p:spPr>
        <p:txBody>
          <a:bodyPr>
            <a:normAutofit fontScale="85000" lnSpcReduction="20000"/>
          </a:bodyPr>
          <a:lstStyle/>
          <a:p>
            <a:r>
              <a:rPr lang="pt-BR" dirty="0" smtClean="0"/>
              <a:t>Período: 02/05/2017 – 31/03/2018</a:t>
            </a:r>
          </a:p>
          <a:p>
            <a:r>
              <a:rPr lang="pt-BR" b="1" dirty="0" smtClean="0"/>
              <a:t>Auditorias</a:t>
            </a:r>
            <a:r>
              <a:rPr lang="pt-BR" dirty="0" smtClean="0"/>
              <a:t>: </a:t>
            </a:r>
          </a:p>
          <a:p>
            <a:r>
              <a:rPr lang="pt-BR" b="1" dirty="0" smtClean="0"/>
              <a:t>Tradicionais </a:t>
            </a:r>
            <a:r>
              <a:rPr lang="pt-BR" dirty="0" smtClean="0"/>
              <a:t>(Administração de Pessoal, Agentes Políticos, Receitas, Despesas, Licitações e Contratos, Administração de materiais e de Patrimônio, Demonstrações Contábeis e Sistema de controle Interno);</a:t>
            </a:r>
          </a:p>
          <a:p>
            <a:r>
              <a:rPr lang="pt-BR" b="1" dirty="0" smtClean="0"/>
              <a:t>Admissões</a:t>
            </a:r>
            <a:r>
              <a:rPr lang="pt-BR" dirty="0" smtClean="0"/>
              <a:t>;</a:t>
            </a:r>
          </a:p>
          <a:p>
            <a:r>
              <a:rPr lang="pt-BR" b="1" dirty="0" smtClean="0"/>
              <a:t>Temática</a:t>
            </a:r>
            <a:r>
              <a:rPr lang="pt-BR" dirty="0" smtClean="0"/>
              <a:t> (Políticas Públicas – Saúde, Educação RPPS, Obras e Serviços de Engenharia, Resíduos Sólidos Urbanos)</a:t>
            </a:r>
          </a:p>
          <a:p>
            <a:r>
              <a:rPr lang="pt-BR" dirty="0" smtClean="0"/>
              <a:t>Inspeções Especiais, Extraordinárias, Tomada de Contas Especial.</a:t>
            </a:r>
            <a:endParaRPr lang="pt-BR" dirty="0"/>
          </a:p>
        </p:txBody>
      </p:sp>
    </p:spTree>
    <p:extLst>
      <p:ext uri="{BB962C8B-B14F-4D97-AF65-F5344CB8AC3E}">
        <p14:creationId xmlns:p14="http://schemas.microsoft.com/office/powerpoint/2010/main" val="5057495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634082"/>
          </a:xfrm>
        </p:spPr>
        <p:txBody>
          <a:bodyPr>
            <a:normAutofit fontScale="90000"/>
          </a:bodyPr>
          <a:lstStyle/>
          <a:p>
            <a:r>
              <a:rPr lang="pt-BR" b="1" dirty="0" smtClean="0"/>
              <a:t>Tomada de Contas Especial</a:t>
            </a:r>
            <a:endParaRPr lang="pt-BR" b="1" dirty="0"/>
          </a:p>
        </p:txBody>
      </p:sp>
      <p:sp>
        <p:nvSpPr>
          <p:cNvPr id="3" name="Espaço Reservado para Conteúdo 2"/>
          <p:cNvSpPr>
            <a:spLocks noGrp="1"/>
          </p:cNvSpPr>
          <p:nvPr>
            <p:ph idx="1"/>
          </p:nvPr>
        </p:nvSpPr>
        <p:spPr>
          <a:xfrm>
            <a:off x="457200" y="1052736"/>
            <a:ext cx="8507288" cy="5328592"/>
          </a:xfrm>
        </p:spPr>
        <p:txBody>
          <a:bodyPr>
            <a:noAutofit/>
          </a:bodyPr>
          <a:lstStyle/>
          <a:p>
            <a:pPr algn="ctr"/>
            <a:r>
              <a:rPr lang="pt-BR" sz="2500" b="1" dirty="0" smtClean="0"/>
              <a:t>Artigos 87 – 90 do RITCE e Resolução nº 1049/2015 – Ofício Circular DCF 22 de 16 de maio de 2017</a:t>
            </a:r>
          </a:p>
          <a:p>
            <a:r>
              <a:rPr lang="pt-BR" sz="2500" dirty="0" smtClean="0"/>
              <a:t>Art</a:t>
            </a:r>
            <a:r>
              <a:rPr lang="pt-BR" sz="2500" dirty="0"/>
              <a:t>. 87.  Os atos que importarem dano ao erário ou ao meio ambiente constituirão tomada de contas especial, a ser instaurada por determinação do órgão julgador, ou, ainda, de ofício pelo:</a:t>
            </a:r>
          </a:p>
          <a:p>
            <a:r>
              <a:rPr lang="pt-BR" sz="2500" dirty="0"/>
              <a:t>I – administrador, quando o dano for ocasionado por omissão ou ato praticado por seus agentes subordinados;</a:t>
            </a:r>
          </a:p>
          <a:p>
            <a:r>
              <a:rPr lang="pt-BR" sz="2500" dirty="0"/>
              <a:t>II – responsável pelo sistema de controle interno, quando o dano for ocasionado por omissão ou ato praticado pelo administrador; e</a:t>
            </a:r>
          </a:p>
          <a:p>
            <a:r>
              <a:rPr lang="pt-BR" sz="2500" dirty="0"/>
              <a:t>III – dirigente máximo do repassador, no caso de ausência ou irregularidades na prestação de contas do conveniado</a:t>
            </a:r>
            <a:r>
              <a:rPr lang="pt-BR" sz="2500" dirty="0" smtClean="0"/>
              <a:t>.</a:t>
            </a:r>
            <a:endParaRPr lang="pt-BR" sz="2500" dirty="0"/>
          </a:p>
        </p:txBody>
      </p:sp>
    </p:spTree>
    <p:extLst>
      <p:ext uri="{BB962C8B-B14F-4D97-AF65-F5344CB8AC3E}">
        <p14:creationId xmlns:p14="http://schemas.microsoft.com/office/powerpoint/2010/main" val="12739520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706090"/>
          </a:xfrm>
        </p:spPr>
        <p:txBody>
          <a:bodyPr/>
          <a:lstStyle/>
          <a:p>
            <a:r>
              <a:rPr lang="pt-BR" b="1" dirty="0"/>
              <a:t>Tomada de Contas Especial</a:t>
            </a:r>
            <a:endParaRPr lang="pt-BR" dirty="0"/>
          </a:p>
        </p:txBody>
      </p:sp>
      <p:sp>
        <p:nvSpPr>
          <p:cNvPr id="3" name="Espaço Reservado para Conteúdo 2"/>
          <p:cNvSpPr>
            <a:spLocks noGrp="1"/>
          </p:cNvSpPr>
          <p:nvPr>
            <p:ph idx="1"/>
          </p:nvPr>
        </p:nvSpPr>
        <p:spPr>
          <a:xfrm>
            <a:off x="457200" y="1268760"/>
            <a:ext cx="8363272" cy="4857403"/>
          </a:xfrm>
        </p:spPr>
        <p:txBody>
          <a:bodyPr>
            <a:normAutofit fontScale="77500" lnSpcReduction="20000"/>
          </a:bodyPr>
          <a:lstStyle/>
          <a:p>
            <a:r>
              <a:rPr lang="pt-BR" dirty="0"/>
              <a:t>§ 1º  Nas hipóteses tratadas nos incisos I, II e III deste artigo, o </a:t>
            </a:r>
            <a:r>
              <a:rPr lang="pt-BR" b="1" dirty="0"/>
              <a:t>encaminhamento do expediente ao Tribunal de Contas </a:t>
            </a:r>
            <a:r>
              <a:rPr lang="pt-BR" dirty="0"/>
              <a:t>dar-se-á em um prazo máximo de 180 (cento e oitenta) dias, contados da data do </a:t>
            </a:r>
            <a:r>
              <a:rPr lang="pt-BR" b="1" dirty="0"/>
              <a:t>conhecimento</a:t>
            </a:r>
            <a:r>
              <a:rPr lang="pt-BR" dirty="0"/>
              <a:t> do fato por parte do agente incumbido das providências.</a:t>
            </a:r>
          </a:p>
          <a:p>
            <a:r>
              <a:rPr lang="pt-BR" dirty="0"/>
              <a:t>§ 2º  O descumprimento aos prazos fixados neste artigo importará responsabilidade solidária com o autor do dano ou da irregularidade.</a:t>
            </a:r>
          </a:p>
          <a:p>
            <a:r>
              <a:rPr lang="pt-BR" dirty="0"/>
              <a:t>§ 3º  Não atendida a determinação a que se refere o </a:t>
            </a:r>
            <a:r>
              <a:rPr lang="pt-BR" b="1" dirty="0"/>
              <a:t>caput</a:t>
            </a:r>
            <a:r>
              <a:rPr lang="pt-BR" dirty="0"/>
              <a:t> deste artigo, a tomada de contas especial poderá ser instaurada pelo </a:t>
            </a:r>
            <a:r>
              <a:rPr lang="pt-BR" b="1" dirty="0"/>
              <a:t>órgão julgador </a:t>
            </a:r>
            <a:r>
              <a:rPr lang="pt-BR" dirty="0"/>
              <a:t>por iniciativa do Presidente ou do Relator, observando-se, no que couber, os procedimentos relativos à </a:t>
            </a:r>
            <a:r>
              <a:rPr lang="pt-BR" b="1" dirty="0"/>
              <a:t>inspeção especial ou extraordinária</a:t>
            </a:r>
            <a:r>
              <a:rPr lang="pt-BR" b="1" dirty="0" smtClean="0"/>
              <a:t>.</a:t>
            </a:r>
            <a:endParaRPr lang="pt-BR" b="1" dirty="0"/>
          </a:p>
        </p:txBody>
      </p:sp>
    </p:spTree>
    <p:extLst>
      <p:ext uri="{BB962C8B-B14F-4D97-AF65-F5344CB8AC3E}">
        <p14:creationId xmlns:p14="http://schemas.microsoft.com/office/powerpoint/2010/main" val="38446825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b="1" dirty="0" smtClean="0">
                <a:effectLst>
                  <a:outerShdw blurRad="38100" dist="38100" dir="2700000" algn="tl">
                    <a:srgbClr val="000000">
                      <a:alpha val="43137"/>
                    </a:srgbClr>
                  </a:outerShdw>
                </a:effectLst>
              </a:rPr>
              <a:t>Resolução 1009/2014</a:t>
            </a:r>
            <a:endParaRPr lang="pt-BR" b="1" dirty="0">
              <a:effectLst>
                <a:outerShdw blurRad="38100" dist="38100" dir="2700000" algn="tl">
                  <a:srgbClr val="000000">
                    <a:alpha val="43137"/>
                  </a:srgbClr>
                </a:outerShdw>
              </a:effectLst>
            </a:endParaRPr>
          </a:p>
        </p:txBody>
      </p:sp>
      <p:sp>
        <p:nvSpPr>
          <p:cNvPr id="3" name="Espaço Reservado para Conteúdo 2"/>
          <p:cNvSpPr>
            <a:spLocks noGrp="1"/>
          </p:cNvSpPr>
          <p:nvPr>
            <p:ph idx="1"/>
          </p:nvPr>
        </p:nvSpPr>
        <p:spPr>
          <a:xfrm>
            <a:off x="457200" y="2348881"/>
            <a:ext cx="8229600" cy="2880320"/>
          </a:xfrm>
        </p:spPr>
        <p:txBody>
          <a:bodyPr>
            <a:normAutofit/>
          </a:bodyPr>
          <a:lstStyle/>
          <a:p>
            <a:r>
              <a:rPr lang="pt-BR" dirty="0"/>
              <a:t>D</a:t>
            </a:r>
            <a:r>
              <a:rPr lang="pt-BR" dirty="0" smtClean="0"/>
              <a:t>ispõe </a:t>
            </a:r>
            <a:r>
              <a:rPr lang="pt-BR" dirty="0"/>
              <a:t>sobre critérios </a:t>
            </a:r>
            <a:r>
              <a:rPr lang="pt-BR" dirty="0" smtClean="0"/>
              <a:t>para:</a:t>
            </a:r>
          </a:p>
          <a:p>
            <a:r>
              <a:rPr lang="pt-BR" dirty="0" smtClean="0"/>
              <a:t> </a:t>
            </a:r>
            <a:r>
              <a:rPr lang="pt-BR" b="1" dirty="0"/>
              <a:t>a</a:t>
            </a:r>
            <a:r>
              <a:rPr lang="pt-BR" b="1" dirty="0" smtClean="0"/>
              <a:t> </a:t>
            </a:r>
            <a:r>
              <a:rPr lang="pt-BR" b="1" dirty="0"/>
              <a:t>emissão de parecer prévio sobre as contas de </a:t>
            </a:r>
            <a:r>
              <a:rPr lang="pt-BR" b="1" dirty="0" smtClean="0"/>
              <a:t>governo;</a:t>
            </a:r>
          </a:p>
          <a:p>
            <a:r>
              <a:rPr lang="pt-BR" b="1" dirty="0" smtClean="0"/>
              <a:t>julgamento </a:t>
            </a:r>
            <a:r>
              <a:rPr lang="pt-BR" b="1" dirty="0"/>
              <a:t>das contas de </a:t>
            </a:r>
            <a:r>
              <a:rPr lang="pt-BR" b="1" dirty="0" smtClean="0"/>
              <a:t>gestão.</a:t>
            </a:r>
            <a:r>
              <a:rPr lang="pt-BR" dirty="0" smtClean="0"/>
              <a:t> </a:t>
            </a:r>
            <a:endParaRPr lang="pt-BR" dirty="0"/>
          </a:p>
        </p:txBody>
      </p:sp>
    </p:spTree>
    <p:extLst>
      <p:ext uri="{BB962C8B-B14F-4D97-AF65-F5344CB8AC3E}">
        <p14:creationId xmlns:p14="http://schemas.microsoft.com/office/powerpoint/2010/main" val="635101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67544" y="116632"/>
            <a:ext cx="8229600" cy="706090"/>
          </a:xfrm>
        </p:spPr>
        <p:txBody>
          <a:bodyPr>
            <a:normAutofit/>
          </a:bodyPr>
          <a:lstStyle/>
          <a:p>
            <a:r>
              <a:rPr lang="pt-BR" altLang="pt-BR" b="1" dirty="0" smtClean="0">
                <a:solidFill>
                  <a:schemeClr val="tx1"/>
                </a:solidFill>
                <a:latin typeface="Arial Black" panose="020B0A04020102020204" pitchFamily="34" charset="0"/>
              </a:rPr>
              <a:t>Executivos</a:t>
            </a:r>
            <a:endParaRPr lang="pt-BR" dirty="0">
              <a:solidFill>
                <a:schemeClr val="tx1"/>
              </a:solidFill>
              <a:latin typeface="Arial Black" panose="020B0A04020102020204" pitchFamily="34" charset="0"/>
            </a:endParaRPr>
          </a:p>
        </p:txBody>
      </p:sp>
      <p:sp>
        <p:nvSpPr>
          <p:cNvPr id="3" name="Espaço Reservado para Conteúdo 2"/>
          <p:cNvSpPr>
            <a:spLocks noGrp="1"/>
          </p:cNvSpPr>
          <p:nvPr>
            <p:ph idx="1"/>
          </p:nvPr>
        </p:nvSpPr>
        <p:spPr>
          <a:xfrm>
            <a:off x="179512" y="980728"/>
            <a:ext cx="8784976" cy="5472608"/>
          </a:xfrm>
        </p:spPr>
        <p:txBody>
          <a:bodyPr>
            <a:normAutofit fontScale="70000" lnSpcReduction="20000"/>
          </a:bodyPr>
          <a:lstStyle/>
          <a:p>
            <a:pPr marL="0" indent="0" algn="ctr">
              <a:buFontTx/>
              <a:buNone/>
              <a:defRPr/>
            </a:pPr>
            <a:r>
              <a:rPr lang="pt-BR" altLang="pt-BR" sz="5000" b="1" dirty="0" smtClean="0">
                <a:latin typeface="Arial Black" panose="020B0A04020102020204" pitchFamily="34" charset="0"/>
              </a:rPr>
              <a:t>Pessoal</a:t>
            </a:r>
          </a:p>
          <a:p>
            <a:pPr marL="0" indent="0" algn="ctr">
              <a:buFontTx/>
              <a:buNone/>
              <a:defRPr/>
            </a:pPr>
            <a:endParaRPr lang="pt-BR" altLang="pt-BR" sz="3600" b="1" dirty="0">
              <a:latin typeface="Arial Black" panose="020B0A04020102020204" pitchFamily="34" charset="0"/>
            </a:endParaRPr>
          </a:p>
          <a:p>
            <a:pPr>
              <a:defRPr/>
            </a:pPr>
            <a:r>
              <a:rPr lang="pt-BR" sz="4000" dirty="0" smtClean="0">
                <a:latin typeface="Arial Black" panose="020B0A04020102020204" pitchFamily="34" charset="0"/>
              </a:rPr>
              <a:t>Diárias</a:t>
            </a:r>
            <a:r>
              <a:rPr lang="pt-BR" sz="4000" dirty="0">
                <a:latin typeface="Arial Black" panose="020B0A04020102020204" pitchFamily="34" charset="0"/>
              </a:rPr>
              <a:t>: aspectos ligados à ausência de prestação de contas inexistentes ou incompletas e valores em desacordo com a legislação;</a:t>
            </a:r>
            <a:endParaRPr lang="pt-BR" sz="4000" dirty="0">
              <a:latin typeface="Arial Black" panose="020B0A04020102020204" pitchFamily="34" charset="0"/>
              <a:ea typeface="Times New Roman"/>
            </a:endParaRPr>
          </a:p>
          <a:p>
            <a:pPr>
              <a:defRPr/>
            </a:pPr>
            <a:r>
              <a:rPr lang="pt-BR" sz="4000" dirty="0">
                <a:latin typeface="Arial Black" panose="020B0A04020102020204" pitchFamily="34" charset="0"/>
              </a:rPr>
              <a:t>Cargos em comissão, sem o atendimento ao trinômio </a:t>
            </a:r>
            <a:r>
              <a:rPr lang="pt-BR" sz="4000" b="1" dirty="0">
                <a:effectLst>
                  <a:outerShdw blurRad="38100" dist="38100" dir="2700000" algn="tl">
                    <a:srgbClr val="000000">
                      <a:alpha val="43137"/>
                    </a:srgbClr>
                  </a:outerShdw>
                </a:effectLst>
                <a:latin typeface="Arial Black" panose="020B0A04020102020204" pitchFamily="34" charset="0"/>
              </a:rPr>
              <a:t>direção, chefia e assessoramento</a:t>
            </a:r>
            <a:r>
              <a:rPr lang="pt-BR" sz="4000" dirty="0">
                <a:effectLst>
                  <a:outerShdw blurRad="38100" dist="38100" dir="2700000" algn="tl">
                    <a:srgbClr val="000000">
                      <a:alpha val="43137"/>
                    </a:srgbClr>
                  </a:outerShdw>
                </a:effectLst>
                <a:latin typeface="Arial Black" panose="020B0A04020102020204" pitchFamily="34" charset="0"/>
              </a:rPr>
              <a:t>;</a:t>
            </a:r>
            <a:endParaRPr lang="pt-BR" sz="4000" dirty="0">
              <a:effectLst>
                <a:outerShdw blurRad="38100" dist="38100" dir="2700000" algn="tl">
                  <a:srgbClr val="000000">
                    <a:alpha val="43137"/>
                  </a:srgbClr>
                </a:outerShdw>
              </a:effectLst>
              <a:latin typeface="Arial Black" panose="020B0A04020102020204" pitchFamily="34" charset="0"/>
              <a:ea typeface="Times New Roman"/>
            </a:endParaRPr>
          </a:p>
          <a:p>
            <a:pPr>
              <a:defRPr/>
            </a:pPr>
            <a:r>
              <a:rPr lang="pt-BR" sz="4000" dirty="0">
                <a:latin typeface="Arial Black" panose="020B0A04020102020204" pitchFamily="34" charset="0"/>
              </a:rPr>
              <a:t>Habitualidade e excesso injustificados na prestação de serviços extraordinários; </a:t>
            </a:r>
          </a:p>
          <a:p>
            <a:pPr>
              <a:defRPr/>
            </a:pPr>
            <a:r>
              <a:rPr lang="pt-BR" sz="4000" dirty="0">
                <a:latin typeface="Arial Black" panose="020B0A04020102020204" pitchFamily="34" charset="0"/>
              </a:rPr>
              <a:t>Descumprimento de carga-horária por determinados servidores (médicos e odontólogos</a:t>
            </a:r>
            <a:r>
              <a:rPr lang="pt-BR" sz="4000" dirty="0" smtClean="0">
                <a:latin typeface="Arial Black" panose="020B0A04020102020204" pitchFamily="34" charset="0"/>
              </a:rPr>
              <a:t>);</a:t>
            </a:r>
            <a:endParaRPr lang="pt-BR" sz="4000" dirty="0">
              <a:latin typeface="Arial Black" panose="020B0A04020102020204" pitchFamily="34" charset="0"/>
              <a:ea typeface="Times New Roman"/>
            </a:endParaRPr>
          </a:p>
        </p:txBody>
      </p:sp>
    </p:spTree>
    <p:extLst>
      <p:ext uri="{BB962C8B-B14F-4D97-AF65-F5344CB8AC3E}">
        <p14:creationId xmlns:p14="http://schemas.microsoft.com/office/powerpoint/2010/main" val="3703084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332656"/>
            <a:ext cx="8229600" cy="5793507"/>
          </a:xfrm>
        </p:spPr>
        <p:txBody>
          <a:bodyPr>
            <a:normAutofit/>
          </a:bodyPr>
          <a:lstStyle/>
          <a:p>
            <a:r>
              <a:rPr lang="pt-BR" dirty="0">
                <a:latin typeface="Arial Black" panose="020B0A04020102020204" pitchFamily="34" charset="0"/>
              </a:rPr>
              <a:t>T</a:t>
            </a:r>
            <a:r>
              <a:rPr lang="pt-BR" dirty="0" smtClean="0">
                <a:latin typeface="Arial Black" panose="020B0A04020102020204" pitchFamily="34" charset="0"/>
              </a:rPr>
              <a:t>erceirizações </a:t>
            </a:r>
            <a:r>
              <a:rPr lang="pt-BR" dirty="0">
                <a:latin typeface="Arial Black" panose="020B0A04020102020204" pitchFamily="34" charset="0"/>
              </a:rPr>
              <a:t>irregulares de serviços indelegáveis: contabilidade, fiscalização, e na área da engenharia, </a:t>
            </a:r>
            <a:r>
              <a:rPr lang="pt-BR" dirty="0" smtClean="0">
                <a:latin typeface="Arial Black" panose="020B0A04020102020204" pitchFamily="34" charset="0"/>
              </a:rPr>
              <a:t>saúde;</a:t>
            </a:r>
          </a:p>
          <a:p>
            <a:r>
              <a:rPr lang="pt-BR" dirty="0" smtClean="0">
                <a:latin typeface="Arial Black" panose="020B0A04020102020204" pitchFamily="34" charset="0"/>
              </a:rPr>
              <a:t>Ausência de desconto ou de recolhimento das contribuições previdenciárias ou irregularidades na aplicação dos recursos do RPPS;</a:t>
            </a:r>
            <a:r>
              <a:rPr lang="pt-BR" altLang="pt-BR" dirty="0">
                <a:solidFill>
                  <a:srgbClr val="FF0000"/>
                </a:solidFill>
              </a:rPr>
              <a:t> </a:t>
            </a:r>
            <a:r>
              <a:rPr lang="pt-BR" sz="2200" dirty="0">
                <a:solidFill>
                  <a:srgbClr val="FF0000"/>
                </a:solidFill>
                <a:latin typeface="Arial Black" panose="020B0A04020102020204" pitchFamily="34" charset="0"/>
              </a:rPr>
              <a:t>Art. 2º inciso </a:t>
            </a:r>
            <a:r>
              <a:rPr lang="pt-BR" sz="2200" dirty="0" smtClean="0">
                <a:solidFill>
                  <a:srgbClr val="FF0000"/>
                </a:solidFill>
                <a:latin typeface="Arial Black" panose="020B0A04020102020204" pitchFamily="34" charset="0"/>
              </a:rPr>
              <a:t>VIII </a:t>
            </a:r>
            <a:r>
              <a:rPr lang="pt-BR" sz="2200" dirty="0">
                <a:solidFill>
                  <a:srgbClr val="FF0000"/>
                </a:solidFill>
                <a:latin typeface="Arial Black" panose="020B0A04020102020204" pitchFamily="34" charset="0"/>
              </a:rPr>
              <a:t>da Resolução 1009/2014</a:t>
            </a:r>
          </a:p>
          <a:p>
            <a:endParaRPr lang="pt-BR" altLang="pt-BR" dirty="0">
              <a:latin typeface="Times New Roman" pitchFamily="18" charset="0"/>
              <a:cs typeface="Times New Roman" pitchFamily="18" charset="0"/>
            </a:endParaRPr>
          </a:p>
          <a:p>
            <a:endParaRPr lang="pt-BR" dirty="0" smtClean="0">
              <a:latin typeface="Arial Black" panose="020B0A04020102020204" pitchFamily="34" charset="0"/>
            </a:endParaRPr>
          </a:p>
        </p:txBody>
      </p:sp>
    </p:spTree>
    <p:extLst>
      <p:ext uri="{BB962C8B-B14F-4D97-AF65-F5344CB8AC3E}">
        <p14:creationId xmlns:p14="http://schemas.microsoft.com/office/powerpoint/2010/main" val="661820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p:txBody>
          <a:bodyPr/>
          <a:lstStyle/>
          <a:p>
            <a:r>
              <a:rPr lang="pt-BR" dirty="0" smtClean="0">
                <a:latin typeface="Arial Black" panose="020B0A04020102020204" pitchFamily="34" charset="0"/>
              </a:rPr>
              <a:t>Insalubridade – Legislação e Laudo; </a:t>
            </a:r>
            <a:r>
              <a:rPr lang="pt-BR" sz="2500" dirty="0" smtClean="0">
                <a:latin typeface="Arial Black" panose="020B0A04020102020204" pitchFamily="34" charset="0"/>
              </a:rPr>
              <a:t>(Laudos não refletem a realidade da disposição dos servidores ou não atualizado)</a:t>
            </a:r>
            <a:r>
              <a:rPr lang="pt-BR" altLang="pt-BR" sz="2500" dirty="0" smtClean="0">
                <a:solidFill>
                  <a:srgbClr val="FF0000"/>
                </a:solidFill>
              </a:rPr>
              <a:t> </a:t>
            </a:r>
            <a:endParaRPr lang="pt-BR" sz="2500"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38963403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b="1" dirty="0" smtClean="0">
                <a:solidFill>
                  <a:schemeClr val="tx1"/>
                </a:solidFill>
                <a:latin typeface="Arial Black" panose="020B0A04020102020204" pitchFamily="34" charset="0"/>
              </a:rPr>
              <a:t>Admissões</a:t>
            </a:r>
            <a:endParaRPr lang="pt-BR" dirty="0">
              <a:solidFill>
                <a:schemeClr val="tx1"/>
              </a:solidFill>
            </a:endParaRPr>
          </a:p>
        </p:txBody>
      </p:sp>
      <p:sp>
        <p:nvSpPr>
          <p:cNvPr id="3" name="Espaço Reservado para Conteúdo 2"/>
          <p:cNvSpPr>
            <a:spLocks noGrp="1"/>
          </p:cNvSpPr>
          <p:nvPr>
            <p:ph idx="1"/>
          </p:nvPr>
        </p:nvSpPr>
        <p:spPr>
          <a:xfrm>
            <a:off x="457200" y="1412776"/>
            <a:ext cx="8435280" cy="4713387"/>
          </a:xfrm>
        </p:spPr>
        <p:txBody>
          <a:bodyPr>
            <a:normAutofit fontScale="92500"/>
          </a:bodyPr>
          <a:lstStyle/>
          <a:p>
            <a:pPr fontAlgn="t"/>
            <a:r>
              <a:rPr lang="pt-BR" b="1" dirty="0">
                <a:solidFill>
                  <a:srgbClr val="00B050"/>
                </a:solidFill>
                <a:latin typeface="Arial Black" panose="020B0A04020102020204" pitchFamily="34" charset="0"/>
              </a:rPr>
              <a:t>Contratação por Tempo </a:t>
            </a:r>
            <a:r>
              <a:rPr lang="pt-BR" b="1" dirty="0" smtClean="0">
                <a:solidFill>
                  <a:srgbClr val="00B050"/>
                </a:solidFill>
                <a:latin typeface="Arial Black" panose="020B0A04020102020204" pitchFamily="34" charset="0"/>
              </a:rPr>
              <a:t>Determinado</a:t>
            </a:r>
          </a:p>
          <a:p>
            <a:pPr fontAlgn="t"/>
            <a:r>
              <a:rPr lang="pt-BR" sz="2200" dirty="0">
                <a:solidFill>
                  <a:srgbClr val="FF0000"/>
                </a:solidFill>
                <a:latin typeface="Arial Black" panose="020B0A04020102020204" pitchFamily="34" charset="0"/>
              </a:rPr>
              <a:t>Art. 2º inciso </a:t>
            </a:r>
            <a:r>
              <a:rPr lang="pt-BR" sz="2200" dirty="0" smtClean="0">
                <a:solidFill>
                  <a:srgbClr val="FF0000"/>
                </a:solidFill>
                <a:latin typeface="Arial Black" panose="020B0A04020102020204" pitchFamily="34" charset="0"/>
              </a:rPr>
              <a:t>VII </a:t>
            </a:r>
            <a:r>
              <a:rPr lang="pt-BR" sz="2200" dirty="0">
                <a:solidFill>
                  <a:srgbClr val="FF0000"/>
                </a:solidFill>
                <a:latin typeface="Arial Black" panose="020B0A04020102020204" pitchFamily="34" charset="0"/>
              </a:rPr>
              <a:t>da Resolução </a:t>
            </a:r>
            <a:r>
              <a:rPr lang="pt-BR" sz="2200" dirty="0" smtClean="0">
                <a:solidFill>
                  <a:srgbClr val="FF0000"/>
                </a:solidFill>
                <a:latin typeface="Arial Black" panose="020B0A04020102020204" pitchFamily="34" charset="0"/>
              </a:rPr>
              <a:t>1009/2014</a:t>
            </a:r>
            <a:endParaRPr lang="pt-BR" sz="2200" b="1" dirty="0">
              <a:solidFill>
                <a:srgbClr val="00B050"/>
              </a:solidFill>
              <a:latin typeface="Arial Black" panose="020B0A04020102020204" pitchFamily="34" charset="0"/>
            </a:endParaRPr>
          </a:p>
          <a:p>
            <a:pPr fontAlgn="t"/>
            <a:r>
              <a:rPr lang="pt-BR" dirty="0" smtClean="0">
                <a:latin typeface="Arial Black" panose="020B0A04020102020204" pitchFamily="34" charset="0"/>
              </a:rPr>
              <a:t>Não </a:t>
            </a:r>
            <a:r>
              <a:rPr lang="pt-BR" dirty="0">
                <a:latin typeface="Arial Black" panose="020B0A04020102020204" pitchFamily="34" charset="0"/>
              </a:rPr>
              <a:t>realização de concurso por tempo demasiado, sem justificativa;</a:t>
            </a:r>
          </a:p>
          <a:p>
            <a:pPr fontAlgn="t"/>
            <a:r>
              <a:rPr lang="pt-BR" dirty="0">
                <a:latin typeface="Arial Black" panose="020B0A04020102020204" pitchFamily="34" charset="0"/>
              </a:rPr>
              <a:t>Não determinação do prazo contratual, das funções a serem exercidas e quantidade de cargos;</a:t>
            </a:r>
          </a:p>
          <a:p>
            <a:pPr fontAlgn="t"/>
            <a:r>
              <a:rPr lang="pt-BR" dirty="0">
                <a:latin typeface="Arial Black" panose="020B0A04020102020204" pitchFamily="34" charset="0"/>
              </a:rPr>
              <a:t>Não exigência da escolaridade para desempenho da função;</a:t>
            </a:r>
          </a:p>
          <a:p>
            <a:pPr marL="0" indent="0">
              <a:buNone/>
            </a:pPr>
            <a:endParaRPr lang="pt-BR" dirty="0"/>
          </a:p>
        </p:txBody>
      </p:sp>
    </p:spTree>
    <p:extLst>
      <p:ext uri="{BB962C8B-B14F-4D97-AF65-F5344CB8AC3E}">
        <p14:creationId xmlns:p14="http://schemas.microsoft.com/office/powerpoint/2010/main" val="4129010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908720"/>
            <a:ext cx="8229600" cy="5217443"/>
          </a:xfrm>
        </p:spPr>
        <p:txBody>
          <a:bodyPr>
            <a:normAutofit lnSpcReduction="10000"/>
          </a:bodyPr>
          <a:lstStyle/>
          <a:p>
            <a:r>
              <a:rPr lang="pt-BR" dirty="0">
                <a:latin typeface="Arial Black" panose="020B0A04020102020204" pitchFamily="34" charset="0"/>
              </a:rPr>
              <a:t>Não realização de processo seletivo simplificado para as contratações temporárias de pessoal.</a:t>
            </a:r>
          </a:p>
          <a:p>
            <a:pPr marL="0" indent="0">
              <a:buNone/>
            </a:pPr>
            <a:endParaRPr lang="pt-BR" altLang="pt-BR" dirty="0" smtClean="0">
              <a:latin typeface="Arial Black" panose="020B0A04020102020204" pitchFamily="34" charset="0"/>
            </a:endParaRPr>
          </a:p>
          <a:p>
            <a:r>
              <a:rPr lang="pt-BR" altLang="pt-BR" dirty="0" smtClean="0">
                <a:latin typeface="Arial Black" panose="020B0A04020102020204" pitchFamily="34" charset="0"/>
              </a:rPr>
              <a:t>Prorrogações </a:t>
            </a:r>
            <a:r>
              <a:rPr lang="pt-BR" altLang="pt-BR" dirty="0">
                <a:latin typeface="Arial Black" panose="020B0A04020102020204" pitchFamily="34" charset="0"/>
              </a:rPr>
              <a:t>sucessivas de contratos por prazo determinado sem a realização de concurso </a:t>
            </a:r>
            <a:r>
              <a:rPr lang="pt-BR" altLang="pt-BR">
                <a:latin typeface="Arial Black" panose="020B0A04020102020204" pitchFamily="34" charset="0"/>
              </a:rPr>
              <a:t>ou </a:t>
            </a:r>
            <a:r>
              <a:rPr lang="pt-BR" altLang="pt-BR" smtClean="0">
                <a:latin typeface="Arial Black" panose="020B0A04020102020204" pitchFamily="34" charset="0"/>
              </a:rPr>
              <a:t>sem </a:t>
            </a:r>
            <a:r>
              <a:rPr lang="pt-BR" altLang="pt-BR" dirty="0">
                <a:latin typeface="Arial Black" panose="020B0A04020102020204" pitchFamily="34" charset="0"/>
              </a:rPr>
              <a:t>existirem aprovados em concurso em vigor;</a:t>
            </a:r>
            <a:r>
              <a:rPr lang="pt-BR" altLang="pt-BR" dirty="0">
                <a:solidFill>
                  <a:srgbClr val="FF0000"/>
                </a:solidFill>
                <a:latin typeface="Arial Black" panose="020B0A04020102020204" pitchFamily="34" charset="0"/>
              </a:rPr>
              <a:t> </a:t>
            </a:r>
            <a:r>
              <a:rPr lang="pt-BR" altLang="pt-BR" sz="2000" dirty="0">
                <a:solidFill>
                  <a:srgbClr val="FF0000"/>
                </a:solidFill>
                <a:effectLst>
                  <a:outerShdw blurRad="38100" dist="38100" dir="2700000" algn="tl">
                    <a:srgbClr val="000000">
                      <a:alpha val="43137"/>
                    </a:srgbClr>
                  </a:outerShdw>
                </a:effectLst>
              </a:rPr>
              <a:t>Art. 2º inciso VII da Resolução 1009/2014</a:t>
            </a:r>
            <a:endParaRPr lang="pt-BR" altLang="pt-BR" sz="2000" dirty="0">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1203986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16632"/>
            <a:ext cx="8784976" cy="6009531"/>
          </a:xfrm>
        </p:spPr>
        <p:txBody>
          <a:bodyPr>
            <a:noAutofit/>
          </a:bodyPr>
          <a:lstStyle/>
          <a:p>
            <a:pPr marL="0" indent="0" algn="ctr" fontAlgn="t">
              <a:buNone/>
            </a:pPr>
            <a:r>
              <a:rPr lang="pt-BR" sz="3000" b="1" dirty="0">
                <a:solidFill>
                  <a:srgbClr val="00B050"/>
                </a:solidFill>
                <a:latin typeface="Arial Black" panose="020B0A04020102020204" pitchFamily="34" charset="0"/>
              </a:rPr>
              <a:t>Concurso </a:t>
            </a:r>
            <a:r>
              <a:rPr lang="pt-BR" sz="3000" b="1" dirty="0" smtClean="0">
                <a:solidFill>
                  <a:srgbClr val="00B050"/>
                </a:solidFill>
                <a:latin typeface="Arial Black" panose="020B0A04020102020204" pitchFamily="34" charset="0"/>
              </a:rPr>
              <a:t>Público</a:t>
            </a:r>
          </a:p>
          <a:p>
            <a:pPr marL="0" indent="0" algn="ctr" fontAlgn="t">
              <a:buNone/>
            </a:pPr>
            <a:endParaRPr lang="pt-BR" sz="3000" dirty="0">
              <a:solidFill>
                <a:srgbClr val="00B050"/>
              </a:solidFill>
              <a:latin typeface="Arial Black" panose="020B0A04020102020204" pitchFamily="34" charset="0"/>
            </a:endParaRPr>
          </a:p>
          <a:p>
            <a:pPr fontAlgn="t"/>
            <a:r>
              <a:rPr lang="pt-BR" sz="3000" dirty="0" smtClean="0">
                <a:latin typeface="Arial Black" panose="020B0A04020102020204" pitchFamily="34" charset="0"/>
              </a:rPr>
              <a:t>Erros na classificação final;</a:t>
            </a:r>
            <a:endParaRPr lang="pt-BR" sz="3000" dirty="0">
              <a:latin typeface="Arial Black" panose="020B0A04020102020204" pitchFamily="34" charset="0"/>
            </a:endParaRPr>
          </a:p>
          <a:p>
            <a:pPr fontAlgn="t"/>
            <a:r>
              <a:rPr lang="pt-BR" sz="3000" dirty="0">
                <a:latin typeface="Arial Black" panose="020B0A04020102020204" pitchFamily="34" charset="0"/>
              </a:rPr>
              <a:t>N</a:t>
            </a:r>
            <a:r>
              <a:rPr lang="pt-BR" sz="3000" dirty="0" smtClean="0">
                <a:latin typeface="Arial Black" panose="020B0A04020102020204" pitchFamily="34" charset="0"/>
              </a:rPr>
              <a:t>ão </a:t>
            </a:r>
            <a:r>
              <a:rPr lang="pt-BR" sz="3000" dirty="0">
                <a:latin typeface="Arial Black" panose="020B0A04020102020204" pitchFamily="34" charset="0"/>
              </a:rPr>
              <a:t>apresentação de documento necessário à posse;</a:t>
            </a:r>
          </a:p>
          <a:p>
            <a:pPr fontAlgn="t"/>
            <a:r>
              <a:rPr lang="pt-BR" sz="3000" dirty="0">
                <a:latin typeface="Arial Black" panose="020B0A04020102020204" pitchFamily="34" charset="0"/>
              </a:rPr>
              <a:t>N</a:t>
            </a:r>
            <a:r>
              <a:rPr lang="pt-BR" sz="3000" dirty="0" smtClean="0">
                <a:latin typeface="Arial Black" panose="020B0A04020102020204" pitchFamily="34" charset="0"/>
              </a:rPr>
              <a:t>omeação para cargo não criado por lei;</a:t>
            </a:r>
          </a:p>
          <a:p>
            <a:pPr fontAlgn="t"/>
            <a:r>
              <a:rPr lang="pt-BR" sz="3000" dirty="0">
                <a:latin typeface="Arial Black" panose="020B0A04020102020204" pitchFamily="34" charset="0"/>
              </a:rPr>
              <a:t>N</a:t>
            </a:r>
            <a:r>
              <a:rPr lang="pt-BR" sz="3000" dirty="0" smtClean="0">
                <a:latin typeface="Arial Black" panose="020B0A04020102020204" pitchFamily="34" charset="0"/>
              </a:rPr>
              <a:t>ão </a:t>
            </a:r>
            <a:r>
              <a:rPr lang="pt-BR" sz="3000" dirty="0">
                <a:latin typeface="Arial Black" panose="020B0A04020102020204" pitchFamily="34" charset="0"/>
              </a:rPr>
              <a:t>exigência de registro em órgão de classe ou habilitação</a:t>
            </a:r>
            <a:r>
              <a:rPr lang="pt-BR" sz="3000" dirty="0" smtClean="0">
                <a:latin typeface="Arial Black" panose="020B0A04020102020204" pitchFamily="34" charset="0"/>
              </a:rPr>
              <a:t>;</a:t>
            </a:r>
          </a:p>
          <a:p>
            <a:pPr fontAlgn="t"/>
            <a:r>
              <a:rPr lang="pt-BR" sz="2800" dirty="0">
                <a:latin typeface="Arial Black" panose="020B0A04020102020204" pitchFamily="34" charset="0"/>
              </a:rPr>
              <a:t>Elaboração de provas práticas sem definição precisa de quesitos</a:t>
            </a:r>
            <a:r>
              <a:rPr lang="pt-BR" sz="2800" dirty="0" smtClean="0">
                <a:latin typeface="Arial Black" panose="020B0A04020102020204" pitchFamily="34" charset="0"/>
              </a:rPr>
              <a:t>;</a:t>
            </a:r>
            <a:endParaRPr lang="pt-BR" sz="2800" dirty="0">
              <a:latin typeface="Arial Black" panose="020B0A04020102020204" pitchFamily="34" charset="0"/>
            </a:endParaRPr>
          </a:p>
        </p:txBody>
      </p:sp>
    </p:spTree>
    <p:extLst>
      <p:ext uri="{BB962C8B-B14F-4D97-AF65-F5344CB8AC3E}">
        <p14:creationId xmlns:p14="http://schemas.microsoft.com/office/powerpoint/2010/main" val="2766609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404664"/>
            <a:ext cx="8229600" cy="5904656"/>
          </a:xfrm>
        </p:spPr>
        <p:txBody>
          <a:bodyPr>
            <a:normAutofit fontScale="92500" lnSpcReduction="20000"/>
          </a:bodyPr>
          <a:lstStyle/>
          <a:p>
            <a:pPr algn="ctr" fontAlgn="t"/>
            <a:r>
              <a:rPr lang="pt-BR" b="1" dirty="0">
                <a:solidFill>
                  <a:srgbClr val="00B050"/>
                </a:solidFill>
                <a:latin typeface="Arial Black" panose="020B0A04020102020204" pitchFamily="34" charset="0"/>
              </a:rPr>
              <a:t>Concurso </a:t>
            </a:r>
            <a:r>
              <a:rPr lang="pt-BR" b="1" dirty="0" smtClean="0">
                <a:solidFill>
                  <a:srgbClr val="00B050"/>
                </a:solidFill>
                <a:latin typeface="Arial Black" panose="020B0A04020102020204" pitchFamily="34" charset="0"/>
              </a:rPr>
              <a:t>Público</a:t>
            </a:r>
          </a:p>
          <a:p>
            <a:pPr marL="0" indent="0" algn="ctr" fontAlgn="t">
              <a:buNone/>
            </a:pPr>
            <a:endParaRPr lang="pt-BR" dirty="0" smtClean="0">
              <a:latin typeface="Arial Black" panose="020B0A04020102020204" pitchFamily="34" charset="0"/>
            </a:endParaRPr>
          </a:p>
          <a:p>
            <a:pPr fontAlgn="t">
              <a:lnSpc>
                <a:spcPct val="120000"/>
              </a:lnSpc>
            </a:pPr>
            <a:r>
              <a:rPr lang="pt-BR" sz="2900" dirty="0" smtClean="0">
                <a:latin typeface="Arial Black" panose="020B0A04020102020204" pitchFamily="34" charset="0"/>
              </a:rPr>
              <a:t>Não </a:t>
            </a:r>
            <a:r>
              <a:rPr lang="pt-BR" sz="2900" dirty="0">
                <a:latin typeface="Arial Black" panose="020B0A04020102020204" pitchFamily="34" charset="0"/>
              </a:rPr>
              <a:t>inclusão de matérias específicas para o cargo no edital</a:t>
            </a:r>
            <a:r>
              <a:rPr lang="pt-BR" sz="2900" dirty="0" smtClean="0">
                <a:latin typeface="Arial Black" panose="020B0A04020102020204" pitchFamily="34" charset="0"/>
              </a:rPr>
              <a:t>.</a:t>
            </a:r>
          </a:p>
          <a:p>
            <a:pPr>
              <a:lnSpc>
                <a:spcPct val="120000"/>
              </a:lnSpc>
              <a:defRPr/>
            </a:pPr>
            <a:r>
              <a:rPr lang="pt-BR" sz="2900" dirty="0">
                <a:latin typeface="Arial Black" panose="020B0A04020102020204" pitchFamily="34" charset="0"/>
              </a:rPr>
              <a:t>Exigência de deslocamento até o Município para inscrição ou interposição de recursos;</a:t>
            </a:r>
            <a:endParaRPr lang="pt-BR" sz="2900" dirty="0">
              <a:latin typeface="Arial Black" panose="020B0A04020102020204" pitchFamily="34" charset="0"/>
              <a:ea typeface="Times New Roman"/>
            </a:endParaRPr>
          </a:p>
          <a:p>
            <a:pPr>
              <a:lnSpc>
                <a:spcPct val="120000"/>
              </a:lnSpc>
              <a:defRPr/>
            </a:pPr>
            <a:r>
              <a:rPr lang="pt-BR" sz="2900" dirty="0">
                <a:latin typeface="Arial Black" panose="020B0A04020102020204" pitchFamily="34" charset="0"/>
              </a:rPr>
              <a:t>Elaboração de provas práticas sem definição precisa de quesitos;</a:t>
            </a:r>
            <a:endParaRPr lang="pt-BR" sz="2900" dirty="0">
              <a:latin typeface="Arial Black" panose="020B0A04020102020204" pitchFamily="34" charset="0"/>
              <a:ea typeface="Times New Roman"/>
            </a:endParaRPr>
          </a:p>
          <a:p>
            <a:pPr>
              <a:lnSpc>
                <a:spcPct val="120000"/>
              </a:lnSpc>
              <a:defRPr/>
            </a:pPr>
            <a:r>
              <a:rPr lang="pt-BR" sz="2900" dirty="0">
                <a:latin typeface="Arial Black" panose="020B0A04020102020204" pitchFamily="34" charset="0"/>
              </a:rPr>
              <a:t>Não inclusão de matérias específicas para o cargo no edital.</a:t>
            </a:r>
          </a:p>
          <a:p>
            <a:pPr>
              <a:lnSpc>
                <a:spcPct val="120000"/>
              </a:lnSpc>
              <a:defRPr/>
            </a:pPr>
            <a:r>
              <a:rPr lang="pt-BR" sz="2900" b="1" dirty="0">
                <a:solidFill>
                  <a:srgbClr val="FF0000"/>
                </a:solidFill>
                <a:latin typeface="Arial Black" panose="020B0A04020102020204" pitchFamily="34" charset="0"/>
                <a:ea typeface="Times New Roman"/>
              </a:rPr>
              <a:t>Recebimento do material</a:t>
            </a:r>
            <a:r>
              <a:rPr lang="pt-BR" sz="2900" b="1" dirty="0" smtClean="0">
                <a:solidFill>
                  <a:srgbClr val="FF0000"/>
                </a:solidFill>
                <a:latin typeface="Arial Black" panose="020B0A04020102020204" pitchFamily="34" charset="0"/>
                <a:ea typeface="Times New Roman"/>
              </a:rPr>
              <a:t>;</a:t>
            </a:r>
            <a:endParaRPr lang="pt-BR" sz="2900" dirty="0">
              <a:solidFill>
                <a:srgbClr val="FF0000"/>
              </a:solidFill>
              <a:latin typeface="Arial Black" panose="020B0A04020102020204" pitchFamily="34" charset="0"/>
              <a:ea typeface="Times New Roman"/>
            </a:endParaRPr>
          </a:p>
        </p:txBody>
      </p:sp>
    </p:spTree>
    <p:extLst>
      <p:ext uri="{BB962C8B-B14F-4D97-AF65-F5344CB8AC3E}">
        <p14:creationId xmlns:p14="http://schemas.microsoft.com/office/powerpoint/2010/main" val="32661147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332656"/>
            <a:ext cx="8229600" cy="5793507"/>
          </a:xfrm>
        </p:spPr>
        <p:txBody>
          <a:bodyPr>
            <a:normAutofit fontScale="77500" lnSpcReduction="20000"/>
          </a:bodyPr>
          <a:lstStyle/>
          <a:p>
            <a:pPr marL="0" indent="0" algn="ctr">
              <a:buFontTx/>
              <a:buNone/>
              <a:defRPr/>
            </a:pPr>
            <a:r>
              <a:rPr lang="pt-BR" altLang="pt-BR" sz="5000" b="1" dirty="0">
                <a:latin typeface="Arial Black" panose="020B0A04020102020204" pitchFamily="34" charset="0"/>
              </a:rPr>
              <a:t>Despesa</a:t>
            </a:r>
          </a:p>
          <a:p>
            <a:pPr marL="0" indent="0" algn="ctr">
              <a:buFontTx/>
              <a:buNone/>
              <a:defRPr/>
            </a:pPr>
            <a:endParaRPr lang="pt-BR" altLang="pt-BR" b="1" dirty="0"/>
          </a:p>
          <a:p>
            <a:pPr>
              <a:defRPr/>
            </a:pPr>
            <a:r>
              <a:rPr lang="pt-BR" sz="3600" dirty="0">
                <a:latin typeface="Arial Black" panose="020B0A04020102020204" pitchFamily="34" charset="0"/>
              </a:rPr>
              <a:t>Irregularidades nos procedimentos licitatórios e contratações: fracionamento da despesa, utilização indevida de modalidade licitatória, dispensa/inexigibilidade com processos incompletos, número mínimo de licitantes;</a:t>
            </a:r>
            <a:r>
              <a:rPr lang="pt-BR" sz="3600" dirty="0">
                <a:solidFill>
                  <a:srgbClr val="FF0000"/>
                </a:solidFill>
                <a:latin typeface="Arial Black" panose="020B0A04020102020204" pitchFamily="34" charset="0"/>
              </a:rPr>
              <a:t> </a:t>
            </a:r>
            <a:r>
              <a:rPr lang="pt-BR" sz="2300" dirty="0">
                <a:solidFill>
                  <a:srgbClr val="FF0000"/>
                </a:solidFill>
                <a:latin typeface="Arial Black" panose="020B0A04020102020204" pitchFamily="34" charset="0"/>
              </a:rPr>
              <a:t>Art. 2º inciso IV da Resolução 1009/2014</a:t>
            </a:r>
          </a:p>
          <a:p>
            <a:pPr>
              <a:defRPr/>
            </a:pPr>
            <a:r>
              <a:rPr lang="pt-BR" sz="3600" dirty="0">
                <a:latin typeface="Arial Black" panose="020B0A04020102020204" pitchFamily="34" charset="0"/>
              </a:rPr>
              <a:t>Falta de fiscalização de execução dos contratos;</a:t>
            </a:r>
            <a:endParaRPr lang="pt-BR" sz="3600" dirty="0">
              <a:latin typeface="Arial Black" panose="020B0A04020102020204" pitchFamily="34" charset="0"/>
              <a:ea typeface="Times New Roman"/>
            </a:endParaRPr>
          </a:p>
          <a:p>
            <a:pPr>
              <a:defRPr/>
            </a:pPr>
            <a:r>
              <a:rPr lang="pt-BR" sz="3600" dirty="0" smtClean="0">
                <a:latin typeface="Arial Black" panose="020B0A04020102020204" pitchFamily="34" charset="0"/>
              </a:rPr>
              <a:t>Dispensa não formalizada de licitação; Deve elaborar o processo formal;</a:t>
            </a:r>
            <a:endParaRPr lang="pt-BR" sz="3600" dirty="0" smtClean="0">
              <a:latin typeface="Arial Black" panose="020B0A04020102020204" pitchFamily="34" charset="0"/>
              <a:ea typeface="Times New Roman"/>
            </a:endParaRPr>
          </a:p>
        </p:txBody>
      </p:sp>
    </p:spTree>
    <p:extLst>
      <p:ext uri="{BB962C8B-B14F-4D97-AF65-F5344CB8AC3E}">
        <p14:creationId xmlns:p14="http://schemas.microsoft.com/office/powerpoint/2010/main" val="4280284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404664"/>
            <a:ext cx="8229600" cy="5721499"/>
          </a:xfrm>
        </p:spPr>
        <p:txBody>
          <a:bodyPr>
            <a:normAutofit fontScale="92500" lnSpcReduction="10000"/>
          </a:bodyPr>
          <a:lstStyle/>
          <a:p>
            <a:r>
              <a:rPr lang="pt-BR" dirty="0">
                <a:latin typeface="Arial Black" panose="020B0A04020102020204" pitchFamily="34" charset="0"/>
              </a:rPr>
              <a:t>Quitação em atraso de obrigações: energia, telefone, água, contribuições previdenciárias, ensejando o pagamento de juros e encargos; </a:t>
            </a:r>
            <a:r>
              <a:rPr lang="pt-BR" b="1" dirty="0">
                <a:latin typeface="Arial Black" panose="020B0A04020102020204" pitchFamily="34" charset="0"/>
              </a:rPr>
              <a:t>(Mesmo com disponibilidade financeira</a:t>
            </a:r>
            <a:r>
              <a:rPr lang="pt-BR" b="1" dirty="0" smtClean="0">
                <a:latin typeface="Arial Black" panose="020B0A04020102020204" pitchFamily="34" charset="0"/>
              </a:rPr>
              <a:t>)</a:t>
            </a:r>
          </a:p>
          <a:p>
            <a:pPr fontAlgn="t"/>
            <a:r>
              <a:rPr lang="pt-BR" dirty="0" smtClean="0">
                <a:latin typeface="Arial Black" panose="020B0A04020102020204" pitchFamily="34" charset="0"/>
              </a:rPr>
              <a:t>Ausência/deficiência </a:t>
            </a:r>
            <a:r>
              <a:rPr lang="pt-BR" dirty="0">
                <a:latin typeface="Arial Black" panose="020B0A04020102020204" pitchFamily="34" charset="0"/>
              </a:rPr>
              <a:t>de prestação de contas de convênios/repasses; </a:t>
            </a:r>
          </a:p>
          <a:p>
            <a:pPr fontAlgn="t"/>
            <a:r>
              <a:rPr lang="pt-BR" dirty="0">
                <a:latin typeface="Arial Black" panose="020B0A04020102020204" pitchFamily="34" charset="0"/>
              </a:rPr>
              <a:t>Aquisições a preços excessivos</a:t>
            </a:r>
            <a:r>
              <a:rPr lang="pt-BR" dirty="0" smtClean="0">
                <a:latin typeface="Arial Black" panose="020B0A04020102020204" pitchFamily="34" charset="0"/>
              </a:rPr>
              <a:t>; </a:t>
            </a:r>
            <a:endParaRPr lang="pt-BR" dirty="0">
              <a:latin typeface="Arial Black" panose="020B0A04020102020204" pitchFamily="34" charset="0"/>
            </a:endParaRPr>
          </a:p>
          <a:p>
            <a:r>
              <a:rPr lang="pt-BR" dirty="0">
                <a:latin typeface="Arial Black" panose="020B0A04020102020204" pitchFamily="34" charset="0"/>
              </a:rPr>
              <a:t>Liquidação da despesa - ausência de comprovação da realização de serviços e/ou entregas de materiais</a:t>
            </a:r>
            <a:r>
              <a:rPr lang="pt-BR" dirty="0" smtClean="0">
                <a:latin typeface="Arial Black" panose="020B0A04020102020204" pitchFamily="34" charset="0"/>
              </a:rPr>
              <a:t>;</a:t>
            </a:r>
            <a:endParaRPr lang="pt-BR" dirty="0">
              <a:latin typeface="Arial Black" panose="020B0A04020102020204" pitchFamily="34" charset="0"/>
            </a:endParaRPr>
          </a:p>
          <a:p>
            <a:endParaRPr lang="pt-BR" dirty="0">
              <a:latin typeface="Arial Black" panose="020B0A04020102020204" pitchFamily="34" charset="0"/>
              <a:ea typeface="Times New Roman"/>
            </a:endParaRPr>
          </a:p>
          <a:p>
            <a:endParaRPr lang="pt-BR" dirty="0"/>
          </a:p>
        </p:txBody>
      </p:sp>
    </p:spTree>
    <p:extLst>
      <p:ext uri="{BB962C8B-B14F-4D97-AF65-F5344CB8AC3E}">
        <p14:creationId xmlns:p14="http://schemas.microsoft.com/office/powerpoint/2010/main" val="7560389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764704"/>
            <a:ext cx="8229600" cy="5760640"/>
          </a:xfrm>
        </p:spPr>
        <p:txBody>
          <a:bodyPr>
            <a:normAutofit/>
          </a:bodyPr>
          <a:lstStyle/>
          <a:p>
            <a:pPr fontAlgn="t"/>
            <a:r>
              <a:rPr lang="pt-BR" sz="3000" b="1" dirty="0">
                <a:latin typeface="Arial Black" panose="020B0A04020102020204" pitchFamily="34" charset="0"/>
              </a:rPr>
              <a:t>publicidade caracterizando promoção de agentes públicos;</a:t>
            </a:r>
            <a:endParaRPr lang="pt-BR" sz="3000" dirty="0">
              <a:latin typeface="Arial Black" panose="020B0A04020102020204" pitchFamily="34" charset="0"/>
            </a:endParaRPr>
          </a:p>
          <a:p>
            <a:pPr fontAlgn="t"/>
            <a:r>
              <a:rPr lang="pt-BR" sz="3000" dirty="0">
                <a:latin typeface="Arial Black" panose="020B0A04020102020204" pitchFamily="34" charset="0"/>
              </a:rPr>
              <a:t>transferência de recursos a entidades não-governamentais sem plano de trabalho e sem prestação de contas; (feiras)</a:t>
            </a:r>
          </a:p>
          <a:p>
            <a:pPr fontAlgn="t"/>
            <a:r>
              <a:rPr lang="pt-BR" sz="3000" dirty="0">
                <a:latin typeface="Arial Black" panose="020B0A04020102020204" pitchFamily="34" charset="0"/>
              </a:rPr>
              <a:t>execução de serviços em desacordo com o edital e/ou contrato;</a:t>
            </a:r>
          </a:p>
          <a:p>
            <a:pPr fontAlgn="t"/>
            <a:r>
              <a:rPr lang="pt-BR" sz="3000" dirty="0" smtClean="0">
                <a:latin typeface="Arial Black" panose="020B0A04020102020204" pitchFamily="34" charset="0"/>
              </a:rPr>
              <a:t>contratação </a:t>
            </a:r>
            <a:r>
              <a:rPr lang="pt-BR" sz="3000" dirty="0">
                <a:latin typeface="Arial Black" panose="020B0A04020102020204" pitchFamily="34" charset="0"/>
              </a:rPr>
              <a:t>de assessorias ou consultorias em sobreposição de </a:t>
            </a:r>
            <a:r>
              <a:rPr lang="pt-BR" sz="3000" dirty="0" smtClean="0">
                <a:latin typeface="Arial Black" panose="020B0A04020102020204" pitchFamily="34" charset="0"/>
              </a:rPr>
              <a:t>funções;</a:t>
            </a:r>
          </a:p>
        </p:txBody>
      </p:sp>
    </p:spTree>
    <p:extLst>
      <p:ext uri="{BB962C8B-B14F-4D97-AF65-F5344CB8AC3E}">
        <p14:creationId xmlns:p14="http://schemas.microsoft.com/office/powerpoint/2010/main" val="2076708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1340768"/>
            <a:ext cx="8229600" cy="4785395"/>
          </a:xfrm>
        </p:spPr>
        <p:txBody>
          <a:bodyPr/>
          <a:lstStyle/>
          <a:p>
            <a:r>
              <a:rPr lang="pt-BR" b="1" dirty="0" smtClean="0">
                <a:latin typeface="Arial Black" panose="020B0A04020102020204" pitchFamily="34" charset="0"/>
              </a:rPr>
              <a:t>Transporte escolar:</a:t>
            </a:r>
          </a:p>
          <a:p>
            <a:pPr lvl="1"/>
            <a:r>
              <a:rPr lang="pt-BR" b="1" dirty="0" smtClean="0">
                <a:latin typeface="Arial Black" panose="020B0A04020102020204" pitchFamily="34" charset="0"/>
              </a:rPr>
              <a:t>Veículos antigos, porém com a inclusão de depreciação na planilha de custos;</a:t>
            </a:r>
          </a:p>
          <a:p>
            <a:pPr lvl="1"/>
            <a:r>
              <a:rPr lang="pt-BR" b="1" dirty="0">
                <a:latin typeface="Arial Black" panose="020B0A04020102020204" pitchFamily="34" charset="0"/>
              </a:rPr>
              <a:t>S</a:t>
            </a:r>
            <a:r>
              <a:rPr lang="pt-BR" b="1" dirty="0" smtClean="0">
                <a:latin typeface="Arial Black" panose="020B0A04020102020204" pitchFamily="34" charset="0"/>
              </a:rPr>
              <a:t>em a documentação adequada;</a:t>
            </a:r>
          </a:p>
          <a:p>
            <a:pPr lvl="1"/>
            <a:r>
              <a:rPr lang="pt-BR" b="1" dirty="0" smtClean="0">
                <a:latin typeface="Arial Black" panose="020B0A04020102020204" pitchFamily="34" charset="0"/>
              </a:rPr>
              <a:t>Sem condições de utilização, bancos soltos, sem cintos de segurança, pneus sem condições etc..</a:t>
            </a:r>
          </a:p>
          <a:p>
            <a:pPr lvl="1"/>
            <a:endParaRPr lang="pt-BR" dirty="0">
              <a:latin typeface="Arial Black" panose="020B0A04020102020204" pitchFamily="34" charset="0"/>
            </a:endParaRPr>
          </a:p>
          <a:p>
            <a:endParaRPr lang="pt-BR" dirty="0"/>
          </a:p>
        </p:txBody>
      </p:sp>
    </p:spTree>
    <p:extLst>
      <p:ext uri="{BB962C8B-B14F-4D97-AF65-F5344CB8AC3E}">
        <p14:creationId xmlns:p14="http://schemas.microsoft.com/office/powerpoint/2010/main" val="15184443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323528" y="332656"/>
            <a:ext cx="8496944" cy="6048672"/>
          </a:xfrm>
        </p:spPr>
        <p:txBody>
          <a:bodyPr>
            <a:normAutofit fontScale="25000" lnSpcReduction="20000"/>
          </a:bodyPr>
          <a:lstStyle/>
          <a:p>
            <a:pPr marL="0" indent="0" algn="ctr">
              <a:buFontTx/>
              <a:buNone/>
              <a:defRPr/>
            </a:pPr>
            <a:r>
              <a:rPr lang="pt-BR" altLang="pt-BR" sz="12000" b="1" dirty="0">
                <a:latin typeface="Arial Black" panose="020B0A04020102020204" pitchFamily="34" charset="0"/>
              </a:rPr>
              <a:t>Sistema de Controle </a:t>
            </a:r>
            <a:r>
              <a:rPr lang="pt-BR" altLang="pt-BR" sz="12000" b="1" dirty="0" smtClean="0">
                <a:latin typeface="Arial Black" panose="020B0A04020102020204" pitchFamily="34" charset="0"/>
              </a:rPr>
              <a:t>Interno</a:t>
            </a:r>
          </a:p>
          <a:p>
            <a:pPr marL="0" indent="0" algn="ctr">
              <a:buFontTx/>
              <a:buNone/>
              <a:defRPr/>
            </a:pPr>
            <a:endParaRPr lang="pt-BR" altLang="pt-BR" sz="8200" b="1" dirty="0">
              <a:latin typeface="Arial Black" panose="020B0A04020102020204" pitchFamily="34" charset="0"/>
            </a:endParaRPr>
          </a:p>
          <a:p>
            <a:pPr>
              <a:defRPr/>
            </a:pPr>
            <a:r>
              <a:rPr lang="pt-BR" sz="9600" dirty="0">
                <a:latin typeface="Arial Black" panose="020B0A04020102020204" pitchFamily="34" charset="0"/>
              </a:rPr>
              <a:t>Ausência ou inoperância da unidade central de controle interno</a:t>
            </a:r>
            <a:r>
              <a:rPr lang="pt-BR" sz="9600" dirty="0" smtClean="0">
                <a:latin typeface="Arial Black" panose="020B0A04020102020204" pitchFamily="34" charset="0"/>
              </a:rPr>
              <a:t>;</a:t>
            </a:r>
            <a:r>
              <a:rPr lang="pt-BR" sz="9600" dirty="0">
                <a:solidFill>
                  <a:srgbClr val="FF0000"/>
                </a:solidFill>
                <a:latin typeface="Arial Black" panose="020B0A04020102020204" pitchFamily="34" charset="0"/>
              </a:rPr>
              <a:t> </a:t>
            </a:r>
            <a:r>
              <a:rPr lang="pt-BR" sz="5600" dirty="0">
                <a:latin typeface="Arial Black" panose="020B0A04020102020204" pitchFamily="34" charset="0"/>
              </a:rPr>
              <a:t>deficiência do Sistema de Controle Interno mantido pelo Poder Executivo, sempre que essa circunstância tenha impedido ou dificultado a criação das condições indispensáveis para assegurar eficácia ao controle externo e regularidade à realização da receita e da despesa, de acordo com o que preveem o caput e os incisos do artigo 74 da Constituição da República</a:t>
            </a:r>
            <a:r>
              <a:rPr lang="pt-BR" sz="6600" dirty="0">
                <a:latin typeface="Arial Black" panose="020B0A04020102020204" pitchFamily="34" charset="0"/>
              </a:rPr>
              <a:t>. </a:t>
            </a:r>
            <a:r>
              <a:rPr lang="pt-BR" sz="9600" dirty="0">
                <a:solidFill>
                  <a:srgbClr val="FF0000"/>
                </a:solidFill>
                <a:latin typeface="Arial Black" panose="020B0A04020102020204" pitchFamily="34" charset="0"/>
              </a:rPr>
              <a:t>Art. 2º inciso X da Resolução 1009/2014</a:t>
            </a:r>
            <a:endParaRPr lang="pt-BR" sz="9600" dirty="0">
              <a:latin typeface="Arial Black" panose="020B0A04020102020204" pitchFamily="34" charset="0"/>
              <a:ea typeface="Times New Roman"/>
            </a:endParaRPr>
          </a:p>
          <a:p>
            <a:pPr>
              <a:defRPr/>
            </a:pPr>
            <a:endParaRPr lang="pt-BR" sz="9600" dirty="0">
              <a:latin typeface="Arial Black" panose="020B0A04020102020204" pitchFamily="34" charset="0"/>
              <a:ea typeface="Times New Roman"/>
            </a:endParaRPr>
          </a:p>
          <a:p>
            <a:pPr>
              <a:defRPr/>
            </a:pPr>
            <a:r>
              <a:rPr lang="pt-BR" sz="9600" dirty="0">
                <a:latin typeface="Arial Black" panose="020B0A04020102020204" pitchFamily="34" charset="0"/>
              </a:rPr>
              <a:t>Inexistência de autonomia e independência na sua atuação;</a:t>
            </a:r>
          </a:p>
          <a:p>
            <a:pPr>
              <a:defRPr/>
            </a:pPr>
            <a:r>
              <a:rPr lang="pt-BR" sz="9600" dirty="0" smtClean="0">
                <a:latin typeface="Arial Black" panose="020B0A04020102020204" pitchFamily="34" charset="0"/>
              </a:rPr>
              <a:t>Falta de treinamento aos servidores. </a:t>
            </a:r>
            <a:r>
              <a:rPr lang="pt-BR" sz="9600" b="1" dirty="0" smtClean="0">
                <a:latin typeface="Arial Black" panose="020B0A04020102020204" pitchFamily="34" charset="0"/>
              </a:rPr>
              <a:t>(Curso Sobre Controle Interno Municipal – EAD) ESGC – 59 Municípios – 18 Executivos e 2 Legislativos;</a:t>
            </a:r>
          </a:p>
          <a:p>
            <a:pPr>
              <a:defRPr/>
            </a:pPr>
            <a:r>
              <a:rPr lang="pt-BR" sz="9600" dirty="0" smtClean="0">
                <a:latin typeface="Arial Black" panose="020B0A04020102020204" pitchFamily="34" charset="0"/>
              </a:rPr>
              <a:t>Ausência de dedicação exclusiva membro UCCI; </a:t>
            </a:r>
          </a:p>
          <a:p>
            <a:pPr>
              <a:defRPr/>
            </a:pPr>
            <a:r>
              <a:rPr lang="pt-BR" sz="9600" dirty="0" smtClean="0">
                <a:latin typeface="Arial Black" panose="020B0A04020102020204" pitchFamily="34" charset="0"/>
                <a:ea typeface="Times New Roman"/>
              </a:rPr>
              <a:t>Problemas na atuação do Controle Interno (Planejamento e Desenvolvimento das atividades);</a:t>
            </a:r>
          </a:p>
        </p:txBody>
      </p:sp>
    </p:spTree>
    <p:extLst>
      <p:ext uri="{BB962C8B-B14F-4D97-AF65-F5344CB8AC3E}">
        <p14:creationId xmlns:p14="http://schemas.microsoft.com/office/powerpoint/2010/main" val="15791111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836712"/>
            <a:ext cx="8229600" cy="5289451"/>
          </a:xfrm>
        </p:spPr>
        <p:txBody>
          <a:bodyPr>
            <a:normAutofit/>
          </a:bodyPr>
          <a:lstStyle/>
          <a:p>
            <a:r>
              <a:rPr lang="pt-BR" sz="2800" dirty="0">
                <a:latin typeface="Arial Black" panose="020B0A04020102020204" pitchFamily="34" charset="0"/>
              </a:rPr>
              <a:t>P</a:t>
            </a:r>
            <a:r>
              <a:rPr lang="pt-BR" sz="2800" dirty="0" smtClean="0">
                <a:latin typeface="Arial Black" panose="020B0A04020102020204" pitchFamily="34" charset="0"/>
              </a:rPr>
              <a:t>revisão </a:t>
            </a:r>
            <a:r>
              <a:rPr lang="pt-BR" sz="2800" dirty="0">
                <a:latin typeface="Arial Black" panose="020B0A04020102020204" pitchFamily="34" charset="0"/>
              </a:rPr>
              <a:t>de exame, pelo SCI, da cobrança dos títulos executivos emitidos pelo TCE </a:t>
            </a:r>
            <a:r>
              <a:rPr lang="pt-BR" sz="2200" dirty="0">
                <a:solidFill>
                  <a:srgbClr val="00B050"/>
                </a:solidFill>
                <a:latin typeface="Arial Black" panose="020B0A04020102020204" pitchFamily="34" charset="0"/>
              </a:rPr>
              <a:t>(Resolução TCE/RS n.º 936/2012, art. 4º, inciso I, alínea “c”)</a:t>
            </a:r>
          </a:p>
          <a:p>
            <a:r>
              <a:rPr lang="pt-BR" sz="2800" dirty="0" smtClean="0">
                <a:latin typeface="Arial Black" panose="020B0A04020102020204" pitchFamily="34" charset="0"/>
              </a:rPr>
              <a:t>Quanto </a:t>
            </a:r>
            <a:r>
              <a:rPr lang="pt-BR" sz="2800" dirty="0">
                <a:latin typeface="Arial Black" panose="020B0A04020102020204" pitchFamily="34" charset="0"/>
              </a:rPr>
              <a:t>à despesa pública - análises como: exame da execução da folha de pagamento, exame da manutenção da frota de veículos e equipamentos e exame da gestão dos regimes próprios de previdência </a:t>
            </a:r>
            <a:r>
              <a:rPr lang="pt-BR" sz="2200" dirty="0">
                <a:solidFill>
                  <a:srgbClr val="00B050"/>
                </a:solidFill>
                <a:latin typeface="Arial Black" panose="020B0A04020102020204" pitchFamily="34" charset="0"/>
              </a:rPr>
              <a:t>(Resolução TCE/RS n.º 936/2012, art. 4.º, inciso II, alíneas “a”, “b” e “g”)</a:t>
            </a:r>
          </a:p>
          <a:p>
            <a:endParaRPr lang="pt-BR" dirty="0"/>
          </a:p>
        </p:txBody>
      </p:sp>
    </p:spTree>
    <p:extLst>
      <p:ext uri="{BB962C8B-B14F-4D97-AF65-F5344CB8AC3E}">
        <p14:creationId xmlns:p14="http://schemas.microsoft.com/office/powerpoint/2010/main" val="38650338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260648"/>
            <a:ext cx="8229600" cy="6120680"/>
          </a:xfrm>
        </p:spPr>
        <p:txBody>
          <a:bodyPr>
            <a:normAutofit fontScale="85000" lnSpcReduction="20000"/>
          </a:bodyPr>
          <a:lstStyle/>
          <a:p>
            <a:pPr marL="0" indent="0" algn="ctr">
              <a:buNone/>
            </a:pPr>
            <a:r>
              <a:rPr lang="pt-BR" altLang="pt-BR" sz="4600" b="1" dirty="0" smtClean="0">
                <a:latin typeface="Arial Black" panose="020B0A04020102020204" pitchFamily="34" charset="0"/>
              </a:rPr>
              <a:t>Receita</a:t>
            </a:r>
          </a:p>
          <a:p>
            <a:pPr>
              <a:defRPr/>
            </a:pPr>
            <a:r>
              <a:rPr lang="pt-BR" dirty="0">
                <a:latin typeface="Arial Black" panose="020B0A04020102020204" pitchFamily="34" charset="0"/>
              </a:rPr>
              <a:t>Ausência de Estrutura </a:t>
            </a:r>
            <a:r>
              <a:rPr lang="pt-BR" dirty="0" smtClean="0">
                <a:latin typeface="Arial Black" panose="020B0A04020102020204" pitchFamily="34" charset="0"/>
              </a:rPr>
              <a:t>Tributária</a:t>
            </a:r>
            <a:r>
              <a:rPr lang="pt-BR" dirty="0" smtClean="0">
                <a:latin typeface="Arial Black" panose="020B0A04020102020204" pitchFamily="34" charset="0"/>
              </a:rPr>
              <a:t> </a:t>
            </a:r>
            <a:r>
              <a:rPr lang="pt-BR" dirty="0">
                <a:latin typeface="Arial Black" panose="020B0A04020102020204" pitchFamily="34" charset="0"/>
              </a:rPr>
              <a:t>- Falta de fiscal específico e de fiscalização;</a:t>
            </a:r>
            <a:r>
              <a:rPr lang="pt-BR" dirty="0">
                <a:solidFill>
                  <a:srgbClr val="FF0000"/>
                </a:solidFill>
                <a:latin typeface="Arial Black" panose="020B0A04020102020204" pitchFamily="34" charset="0"/>
              </a:rPr>
              <a:t> </a:t>
            </a:r>
            <a:r>
              <a:rPr lang="pt-BR" sz="2000" dirty="0">
                <a:solidFill>
                  <a:srgbClr val="FF0000"/>
                </a:solidFill>
                <a:latin typeface="Arial Black" panose="020B0A04020102020204" pitchFamily="34" charset="0"/>
              </a:rPr>
              <a:t>Art. 2º inciso XXII da Resolução </a:t>
            </a:r>
            <a:r>
              <a:rPr lang="pt-BR" sz="2000" dirty="0" smtClean="0">
                <a:solidFill>
                  <a:srgbClr val="FF0000"/>
                </a:solidFill>
                <a:latin typeface="Arial Black" panose="020B0A04020102020204" pitchFamily="34" charset="0"/>
              </a:rPr>
              <a:t>1009/2014</a:t>
            </a:r>
          </a:p>
          <a:p>
            <a:pPr algn="ctr">
              <a:defRPr/>
            </a:pPr>
            <a:r>
              <a:rPr lang="pt-BR" sz="2000" dirty="0" smtClean="0">
                <a:solidFill>
                  <a:srgbClr val="00B050"/>
                </a:solidFill>
                <a:latin typeface="Arial Black" panose="020B0A04020102020204" pitchFamily="34" charset="0"/>
                <a:ea typeface="Times New Roman"/>
              </a:rPr>
              <a:t>Resolução 987/2013 Art. 3º e 4º </a:t>
            </a:r>
          </a:p>
          <a:p>
            <a:pPr algn="ctr">
              <a:defRPr/>
            </a:pPr>
            <a:r>
              <a:rPr lang="pt-BR" sz="2000" dirty="0" smtClean="0">
                <a:solidFill>
                  <a:srgbClr val="00B050"/>
                </a:solidFill>
                <a:latin typeface="Arial Black" panose="020B0A04020102020204" pitchFamily="34" charset="0"/>
                <a:ea typeface="Times New Roman"/>
              </a:rPr>
              <a:t>(ESTRUTURA FAZENDÁRIA E TRIBUTÁRIA)</a:t>
            </a:r>
            <a:endParaRPr lang="pt-BR" sz="2000" dirty="0">
              <a:solidFill>
                <a:srgbClr val="00B050"/>
              </a:solidFill>
              <a:latin typeface="Arial Black" panose="020B0A04020102020204" pitchFamily="34" charset="0"/>
              <a:ea typeface="Times New Roman"/>
            </a:endParaRPr>
          </a:p>
          <a:p>
            <a:pPr>
              <a:defRPr/>
            </a:pPr>
            <a:r>
              <a:rPr lang="pt-BR" dirty="0">
                <a:latin typeface="Arial Black" panose="020B0A04020102020204" pitchFamily="34" charset="0"/>
              </a:rPr>
              <a:t>IPTU – planta de valores e cadastro dos imóveis desatualizados;</a:t>
            </a:r>
          </a:p>
          <a:p>
            <a:pPr>
              <a:defRPr/>
            </a:pPr>
            <a:r>
              <a:rPr lang="pt-BR" dirty="0" smtClean="0">
                <a:latin typeface="Arial Black" panose="020B0A04020102020204" pitchFamily="34" charset="0"/>
              </a:rPr>
              <a:t>ITBI </a:t>
            </a:r>
            <a:r>
              <a:rPr lang="pt-BR" dirty="0">
                <a:latin typeface="Arial Black" panose="020B0A04020102020204" pitchFamily="34" charset="0"/>
              </a:rPr>
              <a:t>– não definição de critérios objetivos para a fixação da base de cálculo;</a:t>
            </a:r>
          </a:p>
          <a:p>
            <a:pPr>
              <a:defRPr/>
            </a:pPr>
            <a:r>
              <a:rPr lang="pt-BR" dirty="0">
                <a:latin typeface="Arial Black" panose="020B0A04020102020204" pitchFamily="34" charset="0"/>
              </a:rPr>
              <a:t>Ausência de cobrança e </a:t>
            </a:r>
            <a:r>
              <a:rPr lang="pt-BR" dirty="0" smtClean="0">
                <a:latin typeface="Arial Black" panose="020B0A04020102020204" pitchFamily="34" charset="0"/>
              </a:rPr>
              <a:t>ins</a:t>
            </a:r>
            <a:r>
              <a:rPr lang="pt-BR" dirty="0" smtClean="0">
                <a:latin typeface="Arial Black" panose="020B0A04020102020204" pitchFamily="34" charset="0"/>
              </a:rPr>
              <a:t>crição </a:t>
            </a:r>
            <a:r>
              <a:rPr lang="pt-BR" dirty="0">
                <a:latin typeface="Arial Black" panose="020B0A04020102020204" pitchFamily="34" charset="0"/>
              </a:rPr>
              <a:t>dos </a:t>
            </a:r>
            <a:r>
              <a:rPr lang="pt-BR" dirty="0" smtClean="0">
                <a:latin typeface="Arial Black" panose="020B0A04020102020204" pitchFamily="34" charset="0"/>
              </a:rPr>
              <a:t>créditos </a:t>
            </a:r>
            <a:r>
              <a:rPr lang="pt-BR" dirty="0">
                <a:latin typeface="Arial Black" panose="020B0A04020102020204" pitchFamily="34" charset="0"/>
              </a:rPr>
              <a:t>da dívida ativa;</a:t>
            </a:r>
            <a:r>
              <a:rPr lang="pt-BR" dirty="0">
                <a:solidFill>
                  <a:srgbClr val="FF0000"/>
                </a:solidFill>
                <a:latin typeface="Arial Black" panose="020B0A04020102020204" pitchFamily="34" charset="0"/>
              </a:rPr>
              <a:t> </a:t>
            </a:r>
            <a:r>
              <a:rPr lang="pt-BR" sz="2000" dirty="0">
                <a:solidFill>
                  <a:srgbClr val="FF0000"/>
                </a:solidFill>
                <a:latin typeface="Arial Black" panose="020B0A04020102020204" pitchFamily="34" charset="0"/>
              </a:rPr>
              <a:t>Art. 2º inciso IX da Resolução 1009/2014</a:t>
            </a:r>
            <a:endParaRPr lang="pt-BR" sz="2000" dirty="0">
              <a:latin typeface="Arial Black" panose="020B0A04020102020204" pitchFamily="34" charset="0"/>
              <a:ea typeface="Times New Roman"/>
            </a:endParaRPr>
          </a:p>
          <a:p>
            <a:pPr>
              <a:defRPr/>
            </a:pPr>
            <a:r>
              <a:rPr lang="pt-BR" dirty="0">
                <a:latin typeface="Arial Black" panose="020B0A04020102020204" pitchFamily="34" charset="0"/>
              </a:rPr>
              <a:t>Código Tributário não adaptado à realidade do município ou </a:t>
            </a:r>
            <a:r>
              <a:rPr lang="pt-BR">
                <a:latin typeface="Arial Black" panose="020B0A04020102020204" pitchFamily="34" charset="0"/>
              </a:rPr>
              <a:t>desatualizado</a:t>
            </a:r>
            <a:r>
              <a:rPr lang="pt-BR" smtClean="0">
                <a:latin typeface="Arial Black" panose="020B0A04020102020204" pitchFamily="34" charset="0"/>
              </a:rPr>
              <a:t>;</a:t>
            </a:r>
            <a:endParaRPr lang="pt-BR" altLang="pt-BR" b="1" dirty="0">
              <a:latin typeface="Arial Black" panose="020B0A04020102020204" pitchFamily="34" charset="0"/>
            </a:endParaRPr>
          </a:p>
        </p:txBody>
      </p:sp>
    </p:spTree>
    <p:extLst>
      <p:ext uri="{BB962C8B-B14F-4D97-AF65-F5344CB8AC3E}">
        <p14:creationId xmlns:p14="http://schemas.microsoft.com/office/powerpoint/2010/main" val="34250151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1196752"/>
            <a:ext cx="8784976" cy="5400600"/>
          </a:xfrm>
        </p:spPr>
        <p:txBody>
          <a:bodyPr>
            <a:normAutofit fontScale="92500" lnSpcReduction="20000"/>
          </a:bodyPr>
          <a:lstStyle/>
          <a:p>
            <a:pPr>
              <a:defRPr/>
            </a:pPr>
            <a:r>
              <a:rPr lang="pt-BR" sz="3400" dirty="0" smtClean="0">
                <a:latin typeface="Arial Black" panose="020B0A04020102020204" pitchFamily="34" charset="0"/>
              </a:rPr>
              <a:t>Descumprimento do disposto no a</a:t>
            </a:r>
            <a:r>
              <a:rPr lang="pt-BR" sz="3400" dirty="0" smtClean="0">
                <a:latin typeface="Arial Black" panose="020B0A04020102020204" pitchFamily="34" charset="0"/>
              </a:rPr>
              <a:t>rt</a:t>
            </a:r>
            <a:r>
              <a:rPr lang="pt-BR" sz="3400" dirty="0">
                <a:latin typeface="Arial Black" panose="020B0A04020102020204" pitchFamily="34" charset="0"/>
              </a:rPr>
              <a:t>. </a:t>
            </a:r>
            <a:r>
              <a:rPr lang="pt-BR" sz="3400" dirty="0" smtClean="0">
                <a:latin typeface="Arial Black" panose="020B0A04020102020204" pitchFamily="34" charset="0"/>
              </a:rPr>
              <a:t>11 da LRF</a:t>
            </a:r>
            <a:r>
              <a:rPr lang="pt-BR" sz="3400" b="1" dirty="0" smtClean="0">
                <a:latin typeface="Arial Black" panose="020B0A04020102020204" pitchFamily="34" charset="0"/>
              </a:rPr>
              <a:t> em </a:t>
            </a:r>
            <a:r>
              <a:rPr lang="pt-BR" sz="3400" b="1" dirty="0" smtClean="0">
                <a:latin typeface="Arial Black" panose="020B0A04020102020204" pitchFamily="34" charset="0"/>
              </a:rPr>
              <a:t>face da </a:t>
            </a:r>
            <a:r>
              <a:rPr lang="pt-BR" sz="3400" b="1" dirty="0">
                <a:latin typeface="Arial Black" panose="020B0A04020102020204" pitchFamily="34" charset="0"/>
              </a:rPr>
              <a:t>a</a:t>
            </a:r>
            <a:r>
              <a:rPr lang="pt-BR" sz="3400" b="1" dirty="0" smtClean="0">
                <a:latin typeface="Arial Black" panose="020B0A04020102020204" pitchFamily="34" charset="0"/>
              </a:rPr>
              <a:t>usência de </a:t>
            </a:r>
            <a:r>
              <a:rPr lang="pt-BR" sz="3400" u="sng" dirty="0" smtClean="0">
                <a:latin typeface="Arial Black" panose="020B0A04020102020204" pitchFamily="34" charset="0"/>
              </a:rPr>
              <a:t>instituição</a:t>
            </a:r>
            <a:r>
              <a:rPr lang="pt-BR" sz="3400" u="sng" dirty="0">
                <a:latin typeface="Arial Black" panose="020B0A04020102020204" pitchFamily="34" charset="0"/>
              </a:rPr>
              <a:t>, previsão e efetiva arrecadação de todos os tributos da competência constitucional do ente da Federação</a:t>
            </a:r>
            <a:r>
              <a:rPr lang="pt-BR" sz="3400" dirty="0">
                <a:latin typeface="Arial Black" panose="020B0A04020102020204" pitchFamily="34" charset="0"/>
              </a:rPr>
              <a:t>.</a:t>
            </a:r>
            <a:r>
              <a:rPr lang="pt-BR" sz="3400" dirty="0">
                <a:solidFill>
                  <a:srgbClr val="FF0000"/>
                </a:solidFill>
                <a:latin typeface="Arial Black" panose="020B0A04020102020204" pitchFamily="34" charset="0"/>
              </a:rPr>
              <a:t> Art. 2º inciso XXI da Resolução </a:t>
            </a:r>
            <a:r>
              <a:rPr lang="pt-BR" sz="3400" dirty="0" smtClean="0">
                <a:solidFill>
                  <a:srgbClr val="FF0000"/>
                </a:solidFill>
                <a:latin typeface="Arial Black" panose="020B0A04020102020204" pitchFamily="34" charset="0"/>
              </a:rPr>
              <a:t>1009/2014</a:t>
            </a:r>
          </a:p>
          <a:p>
            <a:pPr>
              <a:defRPr/>
            </a:pPr>
            <a:endParaRPr lang="pt-BR" sz="3400" dirty="0">
              <a:solidFill>
                <a:srgbClr val="FF0000"/>
              </a:solidFill>
              <a:latin typeface="Arial Black" panose="020B0A04020102020204" pitchFamily="34" charset="0"/>
            </a:endParaRPr>
          </a:p>
          <a:p>
            <a:pPr>
              <a:defRPr/>
            </a:pPr>
            <a:r>
              <a:rPr lang="pt-BR" sz="3400" dirty="0" smtClean="0">
                <a:latin typeface="Arial Black" panose="020B0A04020102020204" pitchFamily="34" charset="0"/>
              </a:rPr>
              <a:t>Ausência </a:t>
            </a:r>
            <a:r>
              <a:rPr lang="pt-BR" sz="3400" dirty="0">
                <a:latin typeface="Arial Black" panose="020B0A04020102020204" pitchFamily="34" charset="0"/>
              </a:rPr>
              <a:t>de </a:t>
            </a:r>
            <a:r>
              <a:rPr lang="pt-BR" sz="3400" dirty="0" smtClean="0">
                <a:latin typeface="Arial Black" panose="020B0A04020102020204" pitchFamily="34" charset="0"/>
              </a:rPr>
              <a:t>adoção </a:t>
            </a:r>
            <a:r>
              <a:rPr lang="pt-BR" sz="3400" dirty="0">
                <a:latin typeface="Arial Black" panose="020B0A04020102020204" pitchFamily="34" charset="0"/>
              </a:rPr>
              <a:t>de medidas </a:t>
            </a:r>
            <a:r>
              <a:rPr lang="pt-BR" sz="3400" dirty="0" smtClean="0">
                <a:latin typeface="Arial Black" panose="020B0A04020102020204" pitchFamily="34" charset="0"/>
              </a:rPr>
              <a:t>atinentes à cobrança de Título Executivo emitido pelo Tribunal de Contas do Estado</a:t>
            </a:r>
            <a:r>
              <a:rPr lang="pt-BR" sz="3400" dirty="0" smtClean="0">
                <a:latin typeface="Arial Black" panose="020B0A04020102020204" pitchFamily="34" charset="0"/>
              </a:rPr>
              <a:t>;</a:t>
            </a:r>
            <a:r>
              <a:rPr lang="pt-BR" sz="3400" dirty="0" smtClean="0">
                <a:solidFill>
                  <a:srgbClr val="FF0000"/>
                </a:solidFill>
                <a:latin typeface="Arial Black" panose="020B0A04020102020204" pitchFamily="34" charset="0"/>
              </a:rPr>
              <a:t> </a:t>
            </a:r>
            <a:r>
              <a:rPr lang="pt-BR" sz="3400" dirty="0">
                <a:solidFill>
                  <a:srgbClr val="FF0000"/>
                </a:solidFill>
                <a:latin typeface="Arial Black" panose="020B0A04020102020204" pitchFamily="34" charset="0"/>
              </a:rPr>
              <a:t>Art. 2º inciso </a:t>
            </a:r>
            <a:r>
              <a:rPr lang="pt-BR" sz="3400" dirty="0" smtClean="0">
                <a:solidFill>
                  <a:srgbClr val="FF0000"/>
                </a:solidFill>
                <a:latin typeface="Arial Black" panose="020B0A04020102020204" pitchFamily="34" charset="0"/>
              </a:rPr>
              <a:t>XXIX </a:t>
            </a:r>
            <a:r>
              <a:rPr lang="pt-BR" sz="3400" dirty="0" smtClean="0">
                <a:solidFill>
                  <a:srgbClr val="FF0000"/>
                </a:solidFill>
                <a:latin typeface="Arial Black" panose="020B0A04020102020204" pitchFamily="34" charset="0"/>
              </a:rPr>
              <a:t>da </a:t>
            </a:r>
            <a:r>
              <a:rPr lang="pt-BR" sz="3400" dirty="0">
                <a:solidFill>
                  <a:srgbClr val="FF0000"/>
                </a:solidFill>
                <a:latin typeface="Arial Black" panose="020B0A04020102020204" pitchFamily="34" charset="0"/>
              </a:rPr>
              <a:t>Resolução </a:t>
            </a:r>
            <a:r>
              <a:rPr lang="pt-BR" sz="3400" dirty="0" smtClean="0">
                <a:solidFill>
                  <a:srgbClr val="FF0000"/>
                </a:solidFill>
                <a:latin typeface="Arial Black" panose="020B0A04020102020204" pitchFamily="34" charset="0"/>
              </a:rPr>
              <a:t>1009/2014</a:t>
            </a:r>
            <a:endParaRPr lang="pt-BR" sz="3400" dirty="0">
              <a:latin typeface="Arial Black" panose="020B0A04020102020204" pitchFamily="34" charset="0"/>
              <a:ea typeface="Times New Roman"/>
            </a:endParaRPr>
          </a:p>
        </p:txBody>
      </p:sp>
      <p:sp>
        <p:nvSpPr>
          <p:cNvPr id="4" name="Título 1"/>
          <p:cNvSpPr>
            <a:spLocks noGrp="1"/>
          </p:cNvSpPr>
          <p:nvPr>
            <p:ph type="title"/>
          </p:nvPr>
        </p:nvSpPr>
        <p:spPr>
          <a:xfrm>
            <a:off x="467544" y="116632"/>
            <a:ext cx="8229600" cy="850106"/>
          </a:xfrm>
        </p:spPr>
        <p:txBody>
          <a:bodyPr>
            <a:normAutofit/>
          </a:bodyPr>
          <a:lstStyle/>
          <a:p>
            <a:r>
              <a:rPr lang="pt-BR" b="1" dirty="0">
                <a:solidFill>
                  <a:srgbClr val="00B050"/>
                </a:solidFill>
                <a:latin typeface="Arial Black" panose="020B0A04020102020204" pitchFamily="34" charset="0"/>
              </a:rPr>
              <a:t>Situações </a:t>
            </a:r>
            <a:r>
              <a:rPr lang="pt-BR" b="1" dirty="0" smtClean="0">
                <a:solidFill>
                  <a:srgbClr val="00B050"/>
                </a:solidFill>
                <a:latin typeface="Arial Black" panose="020B0A04020102020204" pitchFamily="34" charset="0"/>
              </a:rPr>
              <a:t>Específicas</a:t>
            </a:r>
            <a:endParaRPr lang="pt-BR" dirty="0"/>
          </a:p>
        </p:txBody>
      </p:sp>
    </p:spTree>
    <p:extLst>
      <p:ext uri="{BB962C8B-B14F-4D97-AF65-F5344CB8AC3E}">
        <p14:creationId xmlns:p14="http://schemas.microsoft.com/office/powerpoint/2010/main" val="1550664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b="1" dirty="0">
                <a:solidFill>
                  <a:srgbClr val="00B050"/>
                </a:solidFill>
                <a:latin typeface="Arial Black" panose="020B0A04020102020204" pitchFamily="34" charset="0"/>
              </a:rPr>
              <a:t>Situações </a:t>
            </a:r>
            <a:r>
              <a:rPr lang="pt-BR" b="1" dirty="0" smtClean="0">
                <a:solidFill>
                  <a:srgbClr val="00B050"/>
                </a:solidFill>
                <a:latin typeface="Arial Black" panose="020B0A04020102020204" pitchFamily="34" charset="0"/>
              </a:rPr>
              <a:t>Específicas</a:t>
            </a:r>
            <a:endParaRPr lang="pt-BR" dirty="0"/>
          </a:p>
        </p:txBody>
      </p:sp>
      <p:sp>
        <p:nvSpPr>
          <p:cNvPr id="3" name="Espaço Reservado para Conteúdo 2"/>
          <p:cNvSpPr>
            <a:spLocks noGrp="1"/>
          </p:cNvSpPr>
          <p:nvPr>
            <p:ph idx="1"/>
          </p:nvPr>
        </p:nvSpPr>
        <p:spPr>
          <a:xfrm>
            <a:off x="457200" y="1412776"/>
            <a:ext cx="8229600" cy="4713387"/>
          </a:xfrm>
        </p:spPr>
        <p:txBody>
          <a:bodyPr>
            <a:normAutofit fontScale="85000" lnSpcReduction="20000"/>
          </a:bodyPr>
          <a:lstStyle/>
          <a:p>
            <a:r>
              <a:rPr lang="pt-BR" dirty="0">
                <a:latin typeface="Arial Black" panose="020B0A04020102020204" pitchFamily="34" charset="0"/>
              </a:rPr>
              <a:t>A</a:t>
            </a:r>
            <a:r>
              <a:rPr lang="pt-BR" dirty="0" smtClean="0">
                <a:latin typeface="Arial Black" panose="020B0A04020102020204" pitchFamily="34" charset="0"/>
              </a:rPr>
              <a:t>usência </a:t>
            </a:r>
            <a:r>
              <a:rPr lang="pt-BR" dirty="0">
                <a:latin typeface="Arial Black" panose="020B0A04020102020204" pitchFamily="34" charset="0"/>
              </a:rPr>
              <a:t>de adoção, por parte da administração tributária municipal, de medidas tendentes a </a:t>
            </a:r>
            <a:r>
              <a:rPr lang="pt-BR" u="sng" dirty="0">
                <a:latin typeface="Arial Black" panose="020B0A04020102020204" pitchFamily="34" charset="0"/>
              </a:rPr>
              <a:t>evitar</a:t>
            </a:r>
            <a:r>
              <a:rPr lang="pt-BR" dirty="0">
                <a:latin typeface="Arial Black" panose="020B0A04020102020204" pitchFamily="34" charset="0"/>
              </a:rPr>
              <a:t> a renúncia de receita, especialmente a decorrente de concessão de anistia, remissão, subsídio, crédito presumido e isenção em caráter não geral, bem como de alteração de alíquota ou de modificação de base de cálculo que impliquem redução discriminada de tributos ou contribuições, além de outros benefícios que correspondam a tratamento diferenciado</a:t>
            </a:r>
            <a:r>
              <a:rPr lang="pt-BR" dirty="0" smtClean="0">
                <a:latin typeface="Arial Black" panose="020B0A04020102020204" pitchFamily="34" charset="0"/>
              </a:rPr>
              <a:t>;</a:t>
            </a:r>
            <a:r>
              <a:rPr lang="pt-BR" dirty="0">
                <a:solidFill>
                  <a:srgbClr val="FF0000"/>
                </a:solidFill>
                <a:latin typeface="Arial Black" panose="020B0A04020102020204" pitchFamily="34" charset="0"/>
              </a:rPr>
              <a:t> Art. 2º inciso </a:t>
            </a:r>
            <a:r>
              <a:rPr lang="pt-BR" dirty="0" smtClean="0">
                <a:solidFill>
                  <a:srgbClr val="FF0000"/>
                </a:solidFill>
                <a:latin typeface="Arial Black" panose="020B0A04020102020204" pitchFamily="34" charset="0"/>
              </a:rPr>
              <a:t>XXIII </a:t>
            </a:r>
            <a:r>
              <a:rPr lang="pt-BR" dirty="0">
                <a:solidFill>
                  <a:srgbClr val="FF0000"/>
                </a:solidFill>
                <a:latin typeface="Arial Black" panose="020B0A04020102020204" pitchFamily="34" charset="0"/>
              </a:rPr>
              <a:t>da Resolução </a:t>
            </a:r>
            <a:r>
              <a:rPr lang="pt-BR" dirty="0" smtClean="0">
                <a:solidFill>
                  <a:srgbClr val="FF0000"/>
                </a:solidFill>
                <a:latin typeface="Arial Black" panose="020B0A04020102020204" pitchFamily="34" charset="0"/>
              </a:rPr>
              <a:t>1009/2014</a:t>
            </a:r>
            <a:endParaRPr lang="pt-BR" dirty="0">
              <a:solidFill>
                <a:srgbClr val="FF0000"/>
              </a:solidFill>
              <a:latin typeface="Arial Black" panose="020B0A04020102020204" pitchFamily="34" charset="0"/>
            </a:endParaRPr>
          </a:p>
        </p:txBody>
      </p:sp>
    </p:spTree>
    <p:extLst>
      <p:ext uri="{BB962C8B-B14F-4D97-AF65-F5344CB8AC3E}">
        <p14:creationId xmlns:p14="http://schemas.microsoft.com/office/powerpoint/2010/main" val="10921790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836712"/>
            <a:ext cx="8229600" cy="5289451"/>
          </a:xfrm>
        </p:spPr>
        <p:txBody>
          <a:bodyPr>
            <a:normAutofit lnSpcReduction="10000"/>
          </a:bodyPr>
          <a:lstStyle/>
          <a:p>
            <a:pPr marL="0" indent="0" algn="ctr">
              <a:buFontTx/>
              <a:buNone/>
              <a:defRPr/>
            </a:pPr>
            <a:r>
              <a:rPr lang="pt-BR" altLang="pt-BR" sz="3900" b="1" dirty="0">
                <a:latin typeface="Arial Black" panose="020B0A04020102020204" pitchFamily="34" charset="0"/>
              </a:rPr>
              <a:t>Tesouraria</a:t>
            </a:r>
          </a:p>
          <a:p>
            <a:pPr marL="0" indent="0" algn="ctr">
              <a:buFontTx/>
              <a:buNone/>
              <a:defRPr/>
            </a:pPr>
            <a:endParaRPr lang="pt-BR" altLang="pt-BR" sz="2200" b="1" dirty="0">
              <a:latin typeface="Arial Black" panose="020B0A04020102020204" pitchFamily="34" charset="0"/>
            </a:endParaRPr>
          </a:p>
          <a:p>
            <a:pPr>
              <a:defRPr/>
            </a:pPr>
            <a:r>
              <a:rPr lang="pt-BR" dirty="0">
                <a:latin typeface="Arial Black" panose="020B0A04020102020204" pitchFamily="34" charset="0"/>
              </a:rPr>
              <a:t>Não-aplicação financeira das disponibilidades existentes;</a:t>
            </a:r>
          </a:p>
          <a:p>
            <a:pPr>
              <a:defRPr/>
            </a:pPr>
            <a:r>
              <a:rPr lang="pt-BR" dirty="0">
                <a:latin typeface="Arial Black" panose="020B0A04020102020204" pitchFamily="34" charset="0"/>
              </a:rPr>
              <a:t>Manutenção de cheques ou </a:t>
            </a:r>
            <a:r>
              <a:rPr lang="pt-BR" dirty="0" smtClean="0">
                <a:latin typeface="Arial Black" panose="020B0A04020102020204" pitchFamily="34" charset="0"/>
              </a:rPr>
              <a:t>saldos elevados;</a:t>
            </a:r>
            <a:r>
              <a:rPr lang="pt-BR" dirty="0" smtClean="0"/>
              <a:t> </a:t>
            </a:r>
          </a:p>
          <a:p>
            <a:pPr>
              <a:defRPr/>
            </a:pPr>
            <a:r>
              <a:rPr lang="pt-BR" dirty="0" smtClean="0">
                <a:latin typeface="Arial Black" panose="020B0A04020102020204" pitchFamily="34" charset="0"/>
              </a:rPr>
              <a:t>Ausência </a:t>
            </a:r>
            <a:r>
              <a:rPr lang="pt-BR" dirty="0">
                <a:latin typeface="Arial Black" panose="020B0A04020102020204" pitchFamily="34" charset="0"/>
              </a:rPr>
              <a:t>ou fragilidade das conciliações bancárias</a:t>
            </a:r>
            <a:r>
              <a:rPr lang="pt-BR" dirty="0" smtClean="0">
                <a:latin typeface="Arial Black" panose="020B0A04020102020204" pitchFamily="34" charset="0"/>
              </a:rPr>
              <a:t>;</a:t>
            </a:r>
            <a:endParaRPr lang="pt-BR" dirty="0">
              <a:latin typeface="Arial Black" panose="020B0A04020102020204" pitchFamily="34" charset="0"/>
            </a:endParaRPr>
          </a:p>
          <a:p>
            <a:pPr>
              <a:defRPr/>
            </a:pPr>
            <a:endParaRPr lang="pt-BR" dirty="0">
              <a:latin typeface="Arial Black" panose="020B0A04020102020204" pitchFamily="34" charset="0"/>
              <a:ea typeface="Times New Roman"/>
            </a:endParaRPr>
          </a:p>
          <a:p>
            <a:pPr>
              <a:defRPr/>
            </a:pPr>
            <a:r>
              <a:rPr lang="pt-BR" b="1" dirty="0">
                <a:solidFill>
                  <a:srgbClr val="FF0000"/>
                </a:solidFill>
                <a:latin typeface="Arial Black" panose="020B0A04020102020204" pitchFamily="34" charset="0"/>
              </a:rPr>
              <a:t>Rendimentos financeiros (*)</a:t>
            </a:r>
            <a:endParaRPr lang="pt-BR" b="1" dirty="0">
              <a:solidFill>
                <a:srgbClr val="FF0000"/>
              </a:solidFill>
              <a:latin typeface="Arial Black" panose="020B0A04020102020204" pitchFamily="34" charset="0"/>
              <a:ea typeface="Times New Roman"/>
            </a:endParaRPr>
          </a:p>
          <a:p>
            <a:endParaRPr lang="pt-BR" dirty="0"/>
          </a:p>
        </p:txBody>
      </p:sp>
    </p:spTree>
    <p:extLst>
      <p:ext uri="{BB962C8B-B14F-4D97-AF65-F5344CB8AC3E}">
        <p14:creationId xmlns:p14="http://schemas.microsoft.com/office/powerpoint/2010/main" val="399528276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908720"/>
            <a:ext cx="8229600" cy="5217443"/>
          </a:xfrm>
        </p:spPr>
        <p:txBody>
          <a:bodyPr/>
          <a:lstStyle/>
          <a:p>
            <a:pPr marL="0" indent="0" algn="ctr">
              <a:buNone/>
            </a:pPr>
            <a:r>
              <a:rPr lang="pt-BR" altLang="pt-BR" b="1" dirty="0" smtClean="0">
                <a:latin typeface="Arial Black" panose="020B0A04020102020204" pitchFamily="34" charset="0"/>
              </a:rPr>
              <a:t>	</a:t>
            </a:r>
            <a:r>
              <a:rPr lang="pt-BR" altLang="pt-BR" sz="3900" b="1" dirty="0" smtClean="0">
                <a:latin typeface="Arial Black" panose="020B0A04020102020204" pitchFamily="34" charset="0"/>
              </a:rPr>
              <a:t>Administração </a:t>
            </a:r>
            <a:r>
              <a:rPr lang="pt-BR" altLang="pt-BR" sz="3900" b="1" dirty="0">
                <a:latin typeface="Arial Black" panose="020B0A04020102020204" pitchFamily="34" charset="0"/>
              </a:rPr>
              <a:t>de Materiais e </a:t>
            </a:r>
            <a:r>
              <a:rPr lang="pt-BR" altLang="pt-BR" sz="3900" b="1" dirty="0" smtClean="0">
                <a:latin typeface="Arial Black" panose="020B0A04020102020204" pitchFamily="34" charset="0"/>
              </a:rPr>
              <a:t>Patrimônio</a:t>
            </a:r>
          </a:p>
          <a:p>
            <a:pPr marL="0" indent="0" algn="ctr">
              <a:buNone/>
            </a:pPr>
            <a:endParaRPr lang="pt-BR" altLang="pt-BR" sz="3900" b="1" dirty="0">
              <a:latin typeface="Arial Black" panose="020B0A04020102020204" pitchFamily="34" charset="0"/>
            </a:endParaRPr>
          </a:p>
          <a:p>
            <a:r>
              <a:rPr lang="pt-BR" altLang="pt-BR" dirty="0">
                <a:latin typeface="Arial Black" panose="020B0A04020102020204" pitchFamily="34" charset="0"/>
              </a:rPr>
              <a:t>Controles deficientes sobre almoxarifado, gastos da frota, manutenção e conservação de prédios públicos. </a:t>
            </a:r>
            <a:r>
              <a:rPr lang="pt-BR" altLang="pt-BR" sz="2000" dirty="0" smtClean="0">
                <a:latin typeface="Arial Black" panose="020B0A04020102020204" pitchFamily="34" charset="0"/>
              </a:rPr>
              <a:t>(sistemas não utilizados)</a:t>
            </a:r>
            <a:endParaRPr lang="pt-BR" altLang="pt-BR" sz="2000" b="1" dirty="0">
              <a:latin typeface="Arial Black" panose="020B0A04020102020204" pitchFamily="34" charset="0"/>
            </a:endParaRPr>
          </a:p>
        </p:txBody>
      </p:sp>
    </p:spTree>
    <p:extLst>
      <p:ext uri="{BB962C8B-B14F-4D97-AF65-F5344CB8AC3E}">
        <p14:creationId xmlns:p14="http://schemas.microsoft.com/office/powerpoint/2010/main" val="24859190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692696"/>
            <a:ext cx="8229600" cy="5433467"/>
          </a:xfrm>
        </p:spPr>
        <p:txBody>
          <a:bodyPr>
            <a:normAutofit fontScale="70000" lnSpcReduction="20000"/>
          </a:bodyPr>
          <a:lstStyle/>
          <a:p>
            <a:pPr marL="0" indent="0" algn="ctr">
              <a:buFontTx/>
              <a:buNone/>
              <a:defRPr/>
            </a:pPr>
            <a:r>
              <a:rPr lang="pt-BR" altLang="pt-BR" sz="5600" b="1" dirty="0">
                <a:latin typeface="Arial Black" panose="020B0A04020102020204" pitchFamily="34" charset="0"/>
              </a:rPr>
              <a:t>Obras e Serviços de Engenharia</a:t>
            </a:r>
          </a:p>
          <a:p>
            <a:pPr marL="0" indent="0" algn="ctr">
              <a:buFontTx/>
              <a:buNone/>
              <a:defRPr/>
            </a:pPr>
            <a:endParaRPr lang="pt-BR" altLang="pt-BR" b="1" dirty="0">
              <a:latin typeface="Arial Black" panose="020B0A04020102020204" pitchFamily="34" charset="0"/>
            </a:endParaRPr>
          </a:p>
          <a:p>
            <a:pPr>
              <a:defRPr/>
            </a:pPr>
            <a:r>
              <a:rPr lang="pt-BR" sz="3600" dirty="0">
                <a:latin typeface="Arial Black" panose="020B0A04020102020204" pitchFamily="34" charset="0"/>
              </a:rPr>
              <a:t>Deficiência ou inexistência de projeto básico, especificações adequadas e estudos preliminares, planilha orçamentária;</a:t>
            </a:r>
            <a:endParaRPr lang="pt-BR" sz="3600" dirty="0">
              <a:latin typeface="Arial Black" panose="020B0A04020102020204" pitchFamily="34" charset="0"/>
              <a:ea typeface="Times New Roman"/>
            </a:endParaRPr>
          </a:p>
          <a:p>
            <a:pPr>
              <a:defRPr/>
            </a:pPr>
            <a:r>
              <a:rPr lang="pt-BR" sz="3600" dirty="0">
                <a:latin typeface="Arial Black" panose="020B0A04020102020204" pitchFamily="34" charset="0"/>
              </a:rPr>
              <a:t>Falta de previsão, no edital e contrato, das sanções por inadimplência, atrasos ou execução em desacordo com as especificações;  </a:t>
            </a:r>
          </a:p>
          <a:p>
            <a:pPr>
              <a:defRPr/>
            </a:pPr>
            <a:r>
              <a:rPr lang="pt-BR" sz="3600" dirty="0">
                <a:latin typeface="Arial Black" panose="020B0A04020102020204" pitchFamily="34" charset="0"/>
              </a:rPr>
              <a:t>Falta de fiscalização efetiva da obra e do atendimento às especificações;</a:t>
            </a:r>
          </a:p>
          <a:p>
            <a:pPr>
              <a:defRPr/>
            </a:pPr>
            <a:r>
              <a:rPr lang="pt-BR" sz="3600" b="1" dirty="0">
                <a:latin typeface="Arial Black" panose="020B0A04020102020204" pitchFamily="34" charset="0"/>
              </a:rPr>
              <a:t>Falta de aplicação das penalizações previstas, após regular processo;</a:t>
            </a:r>
            <a:endParaRPr lang="pt-BR" sz="3600" b="1" dirty="0">
              <a:latin typeface="Arial Black" panose="020B0A04020102020204" pitchFamily="34" charset="0"/>
              <a:ea typeface="Times New Roman"/>
            </a:endParaRPr>
          </a:p>
          <a:p>
            <a:endParaRPr lang="pt-BR" dirty="0"/>
          </a:p>
        </p:txBody>
      </p:sp>
    </p:spTree>
    <p:extLst>
      <p:ext uri="{BB962C8B-B14F-4D97-AF65-F5344CB8AC3E}">
        <p14:creationId xmlns:p14="http://schemas.microsoft.com/office/powerpoint/2010/main" val="24781394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altLang="pt-BR" b="1" dirty="0" smtClean="0">
                <a:solidFill>
                  <a:schemeClr val="tx1"/>
                </a:solidFill>
                <a:latin typeface="Arial Black" panose="020B0A04020102020204" pitchFamily="34" charset="0"/>
              </a:rPr>
              <a:t>Outras Matérias</a:t>
            </a:r>
            <a:endParaRPr lang="pt-BR" dirty="0">
              <a:solidFill>
                <a:schemeClr val="tx1"/>
              </a:solidFill>
            </a:endParaRPr>
          </a:p>
        </p:txBody>
      </p:sp>
      <p:sp>
        <p:nvSpPr>
          <p:cNvPr id="3" name="Espaço Reservado para Conteúdo 2"/>
          <p:cNvSpPr>
            <a:spLocks noGrp="1"/>
          </p:cNvSpPr>
          <p:nvPr>
            <p:ph idx="1"/>
          </p:nvPr>
        </p:nvSpPr>
        <p:spPr>
          <a:xfrm>
            <a:off x="179512" y="1600200"/>
            <a:ext cx="8784976" cy="4525963"/>
          </a:xfrm>
        </p:spPr>
        <p:txBody>
          <a:bodyPr>
            <a:normAutofit/>
          </a:bodyPr>
          <a:lstStyle/>
          <a:p>
            <a:r>
              <a:rPr lang="pt-BR" sz="2500" dirty="0" smtClean="0">
                <a:latin typeface="Arial Black" panose="020B0A04020102020204" pitchFamily="34" charset="0"/>
              </a:rPr>
              <a:t>Plano Nacional de Educação – art. 26-A da LDB</a:t>
            </a:r>
          </a:p>
          <a:p>
            <a:r>
              <a:rPr lang="pt-BR" sz="2500" dirty="0" smtClean="0">
                <a:latin typeface="Arial Black" panose="020B0A04020102020204" pitchFamily="34" charset="0"/>
              </a:rPr>
              <a:t>Inclusão no contexto dos </a:t>
            </a:r>
            <a:r>
              <a:rPr lang="pt-BR" sz="2500" u="sng" dirty="0" smtClean="0">
                <a:latin typeface="Arial Black" panose="020B0A04020102020204" pitchFamily="34" charset="0"/>
              </a:rPr>
              <a:t>estudos</a:t>
            </a:r>
            <a:r>
              <a:rPr lang="pt-BR" sz="2500" dirty="0" smtClean="0">
                <a:latin typeface="Arial Black" panose="020B0A04020102020204" pitchFamily="34" charset="0"/>
              </a:rPr>
              <a:t> e </a:t>
            </a:r>
            <a:r>
              <a:rPr lang="pt-BR" sz="2500" u="sng" dirty="0" smtClean="0">
                <a:latin typeface="Arial Black" panose="020B0A04020102020204" pitchFamily="34" charset="0"/>
              </a:rPr>
              <a:t>atividades</a:t>
            </a:r>
            <a:r>
              <a:rPr lang="pt-BR" sz="2500" dirty="0" smtClean="0">
                <a:latin typeface="Arial Black" panose="020B0A04020102020204" pitchFamily="34" charset="0"/>
              </a:rPr>
              <a:t> da história e cultura afro-brasileira, africana e indígena. </a:t>
            </a:r>
          </a:p>
          <a:p>
            <a:r>
              <a:rPr lang="pt-BR" sz="1800" dirty="0" smtClean="0">
                <a:solidFill>
                  <a:srgbClr val="C00000"/>
                </a:solidFill>
                <a:latin typeface="Arial Black" panose="020B0A04020102020204" pitchFamily="34" charset="0"/>
              </a:rPr>
              <a:t>(não basta a inclusão no currículo - SRSA verifica as atividades descritas nos diários de classe)</a:t>
            </a:r>
          </a:p>
          <a:p>
            <a:r>
              <a:rPr lang="pt-BR" sz="2500" dirty="0" smtClean="0">
                <a:latin typeface="Arial Black" panose="020B0A04020102020204" pitchFamily="34" charset="0"/>
              </a:rPr>
              <a:t>Políticas Públicas para Mulheres (Plano)</a:t>
            </a:r>
            <a:endParaRPr lang="pt-BR" sz="2500" dirty="0">
              <a:latin typeface="Arial Black" panose="020B0A04020102020204" pitchFamily="34" charset="0"/>
            </a:endParaRPr>
          </a:p>
          <a:p>
            <a:r>
              <a:rPr lang="pt-BR" sz="1800" dirty="0" smtClean="0">
                <a:solidFill>
                  <a:srgbClr val="C00000"/>
                </a:solidFill>
                <a:latin typeface="Arial Black" panose="020B0A04020102020204" pitchFamily="34" charset="0"/>
              </a:rPr>
              <a:t>- Fundo Municipal dos Direitos da Mulher;</a:t>
            </a:r>
          </a:p>
          <a:p>
            <a:r>
              <a:rPr lang="pt-BR" sz="1800" dirty="0" smtClean="0">
                <a:solidFill>
                  <a:srgbClr val="C00000"/>
                </a:solidFill>
                <a:latin typeface="Arial Black" panose="020B0A04020102020204" pitchFamily="34" charset="0"/>
              </a:rPr>
              <a:t>- Coordenadoria da Mulher;</a:t>
            </a:r>
          </a:p>
          <a:p>
            <a:r>
              <a:rPr lang="pt-BR" sz="1800" dirty="0" smtClean="0">
                <a:solidFill>
                  <a:srgbClr val="C00000"/>
                </a:solidFill>
                <a:latin typeface="Arial Black" panose="020B0A04020102020204" pitchFamily="34" charset="0"/>
              </a:rPr>
              <a:t>Conselho da Mulher;</a:t>
            </a:r>
          </a:p>
          <a:p>
            <a:r>
              <a:rPr lang="pt-BR" sz="1800" dirty="0" smtClean="0">
                <a:solidFill>
                  <a:srgbClr val="C00000"/>
                </a:solidFill>
                <a:latin typeface="Arial Black" panose="020B0A04020102020204" pitchFamily="34" charset="0"/>
              </a:rPr>
              <a:t>- Propor diretrizes, estratégias e ações referentes à política de integração e promoção da mulher.</a:t>
            </a:r>
            <a:endParaRPr lang="pt-BR" sz="1800" dirty="0">
              <a:solidFill>
                <a:srgbClr val="C00000"/>
              </a:solidFill>
              <a:latin typeface="Arial Black" panose="020B0A04020102020204" pitchFamily="34" charset="0"/>
            </a:endParaRPr>
          </a:p>
        </p:txBody>
      </p:sp>
    </p:spTree>
    <p:extLst>
      <p:ext uri="{BB962C8B-B14F-4D97-AF65-F5344CB8AC3E}">
        <p14:creationId xmlns:p14="http://schemas.microsoft.com/office/powerpoint/2010/main" val="26325674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Autofit/>
          </a:bodyPr>
          <a:lstStyle/>
          <a:p>
            <a:r>
              <a:rPr lang="pt-BR" altLang="pt-BR" sz="3900" b="1" dirty="0">
                <a:latin typeface="Arial Black" panose="020B0A04020102020204" pitchFamily="34" charset="0"/>
              </a:rPr>
              <a:t>Monitoramento e Ações Concomitantes</a:t>
            </a:r>
            <a:endParaRPr lang="pt-BR" sz="3900" b="1" dirty="0">
              <a:latin typeface="Arial Black" panose="020B0A04020102020204" pitchFamily="34" charset="0"/>
            </a:endParaRPr>
          </a:p>
        </p:txBody>
      </p:sp>
      <p:sp>
        <p:nvSpPr>
          <p:cNvPr id="3" name="Espaço Reservado para Conteúdo 2"/>
          <p:cNvSpPr>
            <a:spLocks noGrp="1"/>
          </p:cNvSpPr>
          <p:nvPr>
            <p:ph idx="1"/>
          </p:nvPr>
        </p:nvSpPr>
        <p:spPr>
          <a:xfrm>
            <a:off x="457200" y="1772816"/>
            <a:ext cx="8363272" cy="4536504"/>
          </a:xfrm>
        </p:spPr>
        <p:txBody>
          <a:bodyPr>
            <a:normAutofit fontScale="92500" lnSpcReduction="20000"/>
          </a:bodyPr>
          <a:lstStyle/>
          <a:p>
            <a:pPr algn="ctr">
              <a:defRPr/>
            </a:pPr>
            <a:r>
              <a:rPr lang="pt-BR" altLang="pt-BR" dirty="0">
                <a:latin typeface="Arial Black" panose="020B0A04020102020204" pitchFamily="34" charset="0"/>
              </a:rPr>
              <a:t>De </a:t>
            </a:r>
            <a:r>
              <a:rPr lang="pt-BR" altLang="pt-BR" dirty="0" err="1">
                <a:latin typeface="Arial Black" panose="020B0A04020102020204" pitchFamily="34" charset="0"/>
              </a:rPr>
              <a:t>jul</a:t>
            </a:r>
            <a:r>
              <a:rPr lang="pt-BR" altLang="pt-BR" dirty="0">
                <a:latin typeface="Arial Black" panose="020B0A04020102020204" pitchFamily="34" charset="0"/>
              </a:rPr>
              <a:t> 2015 - </a:t>
            </a:r>
            <a:r>
              <a:rPr lang="pt-BR" altLang="pt-BR" dirty="0" err="1" smtClean="0">
                <a:latin typeface="Arial Black" panose="020B0A04020102020204" pitchFamily="34" charset="0"/>
              </a:rPr>
              <a:t>abr</a:t>
            </a:r>
            <a:r>
              <a:rPr lang="pt-BR" altLang="pt-BR" dirty="0" smtClean="0">
                <a:latin typeface="Arial Black" panose="020B0A04020102020204" pitchFamily="34" charset="0"/>
              </a:rPr>
              <a:t> 2017</a:t>
            </a:r>
            <a:r>
              <a:rPr lang="pt-BR" altLang="pt-BR" dirty="0">
                <a:latin typeface="Arial Black" panose="020B0A04020102020204" pitchFamily="34" charset="0"/>
              </a:rPr>
              <a:t/>
            </a:r>
            <a:br>
              <a:rPr lang="pt-BR" altLang="pt-BR" dirty="0">
                <a:latin typeface="Arial Black" panose="020B0A04020102020204" pitchFamily="34" charset="0"/>
              </a:rPr>
            </a:br>
            <a:r>
              <a:rPr lang="pt-BR" altLang="pt-BR" dirty="0">
                <a:solidFill>
                  <a:srgbClr val="FF0000"/>
                </a:solidFill>
                <a:latin typeface="Arial Black" panose="020B0A04020102020204" pitchFamily="34" charset="0"/>
              </a:rPr>
              <a:t>3</a:t>
            </a:r>
            <a:r>
              <a:rPr lang="pt-BR" altLang="pt-BR" dirty="0" smtClean="0">
                <a:solidFill>
                  <a:srgbClr val="FF0000"/>
                </a:solidFill>
                <a:latin typeface="Arial Black" panose="020B0A04020102020204" pitchFamily="34" charset="0"/>
              </a:rPr>
              <a:t>2 </a:t>
            </a:r>
            <a:r>
              <a:rPr lang="pt-BR" altLang="pt-BR" dirty="0">
                <a:solidFill>
                  <a:srgbClr val="FF0000"/>
                </a:solidFill>
                <a:latin typeface="Arial Black" panose="020B0A04020102020204" pitchFamily="34" charset="0"/>
              </a:rPr>
              <a:t>– ações 18 – Municípios</a:t>
            </a:r>
          </a:p>
          <a:p>
            <a:pPr marL="0" indent="0" algn="ctr">
              <a:buFontTx/>
              <a:buNone/>
              <a:defRPr/>
            </a:pPr>
            <a:r>
              <a:rPr lang="pt-BR" altLang="pt-BR" dirty="0">
                <a:latin typeface="Arial Black" panose="020B0A04020102020204" pitchFamily="34" charset="0"/>
              </a:rPr>
              <a:t/>
            </a:r>
            <a:br>
              <a:rPr lang="pt-BR" altLang="pt-BR" dirty="0">
                <a:latin typeface="Arial Black" panose="020B0A04020102020204" pitchFamily="34" charset="0"/>
              </a:rPr>
            </a:br>
            <a:r>
              <a:rPr lang="pt-BR" altLang="pt-BR" dirty="0">
                <a:latin typeface="Arial Black" panose="020B0A04020102020204" pitchFamily="34" charset="0"/>
              </a:rPr>
              <a:t>- Concessão de Transporte Coletivo de Passageiros;</a:t>
            </a:r>
            <a:br>
              <a:rPr lang="pt-BR" altLang="pt-BR" dirty="0">
                <a:latin typeface="Arial Black" panose="020B0A04020102020204" pitchFamily="34" charset="0"/>
              </a:rPr>
            </a:br>
            <a:r>
              <a:rPr lang="pt-BR" altLang="pt-BR" dirty="0">
                <a:latin typeface="Arial Black" panose="020B0A04020102020204" pitchFamily="34" charset="0"/>
              </a:rPr>
              <a:t>- Coleta de Resíduos Sólidos Urbanos e Seletiva;</a:t>
            </a:r>
            <a:br>
              <a:rPr lang="pt-BR" altLang="pt-BR" dirty="0">
                <a:latin typeface="Arial Black" panose="020B0A04020102020204" pitchFamily="34" charset="0"/>
              </a:rPr>
            </a:br>
            <a:r>
              <a:rPr lang="pt-BR" altLang="pt-BR" dirty="0">
                <a:latin typeface="Arial Black" panose="020B0A04020102020204" pitchFamily="34" charset="0"/>
              </a:rPr>
              <a:t>- Concurso Público e Processo Seletivo;</a:t>
            </a:r>
            <a:br>
              <a:rPr lang="pt-BR" altLang="pt-BR" dirty="0">
                <a:latin typeface="Arial Black" panose="020B0A04020102020204" pitchFamily="34" charset="0"/>
              </a:rPr>
            </a:br>
            <a:r>
              <a:rPr lang="pt-BR" altLang="pt-BR" dirty="0">
                <a:latin typeface="Arial Black" panose="020B0A04020102020204" pitchFamily="34" charset="0"/>
              </a:rPr>
              <a:t>- Aquisição de Software ou Sistemas;</a:t>
            </a:r>
            <a:br>
              <a:rPr lang="pt-BR" altLang="pt-BR" dirty="0">
                <a:latin typeface="Arial Black" panose="020B0A04020102020204" pitchFamily="34" charset="0"/>
              </a:rPr>
            </a:br>
            <a:r>
              <a:rPr lang="pt-BR" altLang="pt-BR" dirty="0">
                <a:latin typeface="Arial Black" panose="020B0A04020102020204" pitchFamily="34" charset="0"/>
              </a:rPr>
              <a:t>- Aquisição de Veículos</a:t>
            </a:r>
            <a:endParaRPr lang="pt-BR" dirty="0">
              <a:latin typeface="Arial Black" panose="020B0A04020102020204" pitchFamily="34" charset="0"/>
            </a:endParaRPr>
          </a:p>
        </p:txBody>
      </p:sp>
    </p:spTree>
    <p:extLst>
      <p:ext uri="{BB962C8B-B14F-4D97-AF65-F5344CB8AC3E}">
        <p14:creationId xmlns:p14="http://schemas.microsoft.com/office/powerpoint/2010/main" val="87403852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116632"/>
            <a:ext cx="8229600" cy="648072"/>
          </a:xfrm>
        </p:spPr>
        <p:txBody>
          <a:bodyPr>
            <a:noAutofit/>
          </a:bodyPr>
          <a:lstStyle/>
          <a:p>
            <a:r>
              <a:rPr lang="pt-BR" sz="3900" dirty="0" smtClean="0">
                <a:latin typeface="Arial Black" panose="020B0A04020102020204" pitchFamily="34" charset="0"/>
              </a:rPr>
              <a:t>Ouvidoria</a:t>
            </a:r>
            <a:endParaRPr lang="pt-BR" sz="3900" dirty="0">
              <a:latin typeface="Arial Black" panose="020B0A04020102020204" pitchFamily="34" charset="0"/>
            </a:endParaRPr>
          </a:p>
        </p:txBody>
      </p:sp>
      <p:graphicFrame>
        <p:nvGraphicFramePr>
          <p:cNvPr id="4" name="Group 99"/>
          <p:cNvGraphicFramePr>
            <a:graphicFrameLocks noGrp="1"/>
          </p:cNvGraphicFramePr>
          <p:nvPr>
            <p:extLst>
              <p:ext uri="{D42A27DB-BD31-4B8C-83A1-F6EECF244321}">
                <p14:modId xmlns:p14="http://schemas.microsoft.com/office/powerpoint/2010/main" val="3621991626"/>
              </p:ext>
            </p:extLst>
          </p:nvPr>
        </p:nvGraphicFramePr>
        <p:xfrm>
          <a:off x="250825" y="836613"/>
          <a:ext cx="8569325" cy="5760720"/>
        </p:xfrm>
        <a:graphic>
          <a:graphicData uri="http://schemas.openxmlformats.org/drawingml/2006/table">
            <a:tbl>
              <a:tblPr/>
              <a:tblGrid>
                <a:gridCol w="1008807"/>
                <a:gridCol w="3816424"/>
                <a:gridCol w="1512168"/>
                <a:gridCol w="2231926"/>
              </a:tblGrid>
              <a:tr h="5472112">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1" i="0" u="none" strike="noStrike" cap="none" normalizeH="0" baseline="0" dirty="0" smtClean="0">
                          <a:ln>
                            <a:noFill/>
                          </a:ln>
                          <a:solidFill>
                            <a:schemeClr val="tx1"/>
                          </a:solidFill>
                          <a:effectLst/>
                          <a:latin typeface="Arial Black" panose="020B0A04020102020204" pitchFamily="34" charset="0"/>
                          <a:cs typeface="Times New Roman" pitchFamily="18" charset="0"/>
                        </a:rPr>
                        <a:t>Ano</a:t>
                      </a:r>
                      <a:endPar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2006</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2007</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2008</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2009</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2010</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2011</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2012</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2013</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rPr>
                        <a:t>2014</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rPr>
                        <a:t>2015</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rPr>
                        <a:t>2016</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rPr>
                        <a:t>2017</a:t>
                      </a:r>
                    </a:p>
                  </a:txBody>
                  <a:tcPr marL="91445" marR="9144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1" i="0" u="none" strike="noStrike" cap="none" normalizeH="0" baseline="0" dirty="0" smtClean="0">
                          <a:ln>
                            <a:noFill/>
                          </a:ln>
                          <a:solidFill>
                            <a:schemeClr val="tx1"/>
                          </a:solidFill>
                          <a:effectLst/>
                          <a:latin typeface="Arial Black" panose="020B0A04020102020204" pitchFamily="34" charset="0"/>
                          <a:cs typeface="Times New Roman" pitchFamily="18" charset="0"/>
                        </a:rPr>
                        <a:t>Denúncias Recebidas</a:t>
                      </a:r>
                      <a:endPar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1056</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1105</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933</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1243</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1349</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3709</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3850</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8014</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7236</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8018</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7686</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rgbClr val="FF0000"/>
                          </a:solidFill>
                          <a:effectLst/>
                          <a:latin typeface="Arial Black" panose="020B0A04020102020204" pitchFamily="34" charset="0"/>
                          <a:cs typeface="Times New Roman" pitchFamily="18" charset="0"/>
                        </a:rPr>
                        <a:t>7010 (</a:t>
                      </a:r>
                      <a:r>
                        <a:rPr kumimoji="0" lang="pt-BR" sz="2400" b="0" i="0" u="none" strike="noStrike" cap="none" normalizeH="0" baseline="0" dirty="0" err="1" smtClean="0">
                          <a:ln>
                            <a:noFill/>
                          </a:ln>
                          <a:solidFill>
                            <a:srgbClr val="FF0000"/>
                          </a:solidFill>
                          <a:effectLst/>
                          <a:latin typeface="Arial Black" panose="020B0A04020102020204" pitchFamily="34" charset="0"/>
                          <a:cs typeface="Times New Roman" pitchFamily="18" charset="0"/>
                        </a:rPr>
                        <a:t>jun</a:t>
                      </a:r>
                      <a:r>
                        <a:rPr kumimoji="0" lang="pt-BR" sz="2400" b="0" i="0" u="none" strike="noStrike" cap="none" normalizeH="0" baseline="0" dirty="0" smtClean="0">
                          <a:ln>
                            <a:noFill/>
                          </a:ln>
                          <a:solidFill>
                            <a:srgbClr val="FF0000"/>
                          </a:solidFill>
                          <a:effectLst/>
                          <a:latin typeface="Arial Black" panose="020B0A04020102020204" pitchFamily="34" charset="0"/>
                          <a:cs typeface="Times New Roman" pitchFamily="18" charset="0"/>
                        </a:rPr>
                        <a:t>)</a:t>
                      </a:r>
                      <a:endParaRPr kumimoji="0" lang="pt-BR" sz="2400" b="0" i="0" u="none" strike="noStrike" cap="none" normalizeH="0" baseline="0" dirty="0" smtClean="0">
                        <a:ln>
                          <a:noFill/>
                        </a:ln>
                        <a:solidFill>
                          <a:srgbClr val="FF0000"/>
                        </a:solidFill>
                        <a:effectLst/>
                        <a:latin typeface="Arial Black" panose="020B0A04020102020204" pitchFamily="34" charset="0"/>
                      </a:endParaRPr>
                    </a:p>
                  </a:txBody>
                  <a:tcPr marL="91445" marR="914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1" i="0" u="none" strike="noStrike" cap="none" normalizeH="0" baseline="0" dirty="0" smtClean="0">
                          <a:ln>
                            <a:noFill/>
                          </a:ln>
                          <a:solidFill>
                            <a:schemeClr val="tx1"/>
                          </a:solidFill>
                          <a:effectLst/>
                          <a:latin typeface="Arial Black" panose="020B0A04020102020204" pitchFamily="34" charset="0"/>
                          <a:cs typeface="Times New Roman" pitchFamily="18" charset="0"/>
                        </a:rPr>
                        <a:t>%</a:t>
                      </a:r>
                      <a:endPar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endParaRP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100</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4,64</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(16,47)</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33,23</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8,53</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174,94</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3,80</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208,15</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(9,71)</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10,81</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(4,14)</a:t>
                      </a:r>
                    </a:p>
                    <a:p>
                      <a:pPr marL="0" marR="0" lvl="0" indent="0" algn="ctr" defTabSz="914400" rtl="0" eaLnBrk="0" fontAlgn="base" latinLnBrk="0" hangingPunct="0">
                        <a:lnSpc>
                          <a:spcPct val="100000"/>
                        </a:lnSpc>
                        <a:spcBef>
                          <a:spcPct val="20000"/>
                        </a:spcBef>
                        <a:spcAft>
                          <a:spcPct val="0"/>
                        </a:spcAft>
                        <a:buClrTx/>
                        <a:buSzTx/>
                        <a:buFontTx/>
                        <a:buNone/>
                        <a:tabLst/>
                      </a:pPr>
                      <a:r>
                        <a:rPr kumimoji="0" lang="pt-BR" sz="2400" b="0" i="0" u="none" strike="noStrike" cap="none" normalizeH="0" baseline="0" dirty="0" smtClean="0">
                          <a:ln>
                            <a:noFill/>
                          </a:ln>
                          <a:solidFill>
                            <a:schemeClr val="tx1"/>
                          </a:solidFill>
                          <a:effectLst/>
                          <a:latin typeface="Arial Black" panose="020B0A04020102020204" pitchFamily="34" charset="0"/>
                          <a:cs typeface="Times New Roman" pitchFamily="18" charset="0"/>
                        </a:rPr>
                        <a:t>-</a:t>
                      </a:r>
                      <a:endParaRPr kumimoji="0" lang="pt-BR" sz="2400" b="0" i="0" u="none" strike="noStrike" cap="none" normalizeH="0" baseline="0" dirty="0" smtClean="0">
                        <a:ln>
                          <a:noFill/>
                        </a:ln>
                        <a:solidFill>
                          <a:schemeClr val="tx1"/>
                        </a:solidFill>
                        <a:effectLst/>
                        <a:latin typeface="Arial Black" panose="020B0A04020102020204" pitchFamily="34" charset="0"/>
                      </a:endParaRPr>
                    </a:p>
                  </a:txBody>
                  <a:tcPr marL="91445" marR="9144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ctr" eaLnBrk="0" fontAlgn="base" hangingPunct="0">
                        <a:spcAft>
                          <a:spcPts val="600"/>
                        </a:spcAft>
                      </a:pPr>
                      <a:r>
                        <a:rPr lang="pt-BR" sz="2400" b="1" kern="1200" dirty="0" smtClean="0">
                          <a:solidFill>
                            <a:schemeClr val="tx1"/>
                          </a:solidFill>
                          <a:effectLst/>
                          <a:latin typeface="Arial Black" panose="020B0A04020102020204" pitchFamily="34" charset="0"/>
                          <a:ea typeface="+mn-ea"/>
                          <a:cs typeface="+mn-cs"/>
                        </a:rPr>
                        <a:t>Apuradas</a:t>
                      </a:r>
                      <a:endParaRPr lang="pt-BR" sz="2400" kern="1200" dirty="0" smtClean="0">
                        <a:solidFill>
                          <a:schemeClr val="tx1"/>
                        </a:solidFill>
                        <a:effectLst/>
                        <a:latin typeface="Arial Black" panose="020B0A04020102020204" pitchFamily="34" charset="0"/>
                        <a:ea typeface="+mn-ea"/>
                        <a:cs typeface="+mn-cs"/>
                      </a:endParaRPr>
                    </a:p>
                    <a:p>
                      <a:pPr algn="ctr" eaLnBrk="0" fontAlgn="base" hangingPunct="0">
                        <a:spcAft>
                          <a:spcPts val="600"/>
                        </a:spcAft>
                      </a:pPr>
                      <a:r>
                        <a:rPr lang="pt-BR" sz="2400" kern="1200" dirty="0" smtClean="0">
                          <a:solidFill>
                            <a:schemeClr val="tx1"/>
                          </a:solidFill>
                          <a:effectLst/>
                          <a:latin typeface="Arial Black" panose="020B0A04020102020204" pitchFamily="34" charset="0"/>
                          <a:ea typeface="+mn-ea"/>
                          <a:cs typeface="+mn-cs"/>
                        </a:rPr>
                        <a:t>1055</a:t>
                      </a:r>
                    </a:p>
                    <a:p>
                      <a:pPr algn="ctr" eaLnBrk="0" fontAlgn="base" hangingPunct="0">
                        <a:spcAft>
                          <a:spcPts val="600"/>
                        </a:spcAft>
                      </a:pPr>
                      <a:r>
                        <a:rPr lang="pt-BR" sz="2400" kern="1200" dirty="0" smtClean="0">
                          <a:solidFill>
                            <a:schemeClr val="tx1"/>
                          </a:solidFill>
                          <a:effectLst/>
                          <a:latin typeface="Arial Black" panose="020B0A04020102020204" pitchFamily="34" charset="0"/>
                          <a:ea typeface="+mn-ea"/>
                          <a:cs typeface="+mn-cs"/>
                        </a:rPr>
                        <a:t>1099</a:t>
                      </a:r>
                    </a:p>
                    <a:p>
                      <a:pPr algn="ctr" eaLnBrk="0" fontAlgn="base" hangingPunct="0">
                        <a:spcAft>
                          <a:spcPts val="600"/>
                        </a:spcAft>
                      </a:pPr>
                      <a:r>
                        <a:rPr lang="pt-BR" sz="2400" kern="1200" dirty="0" smtClean="0">
                          <a:solidFill>
                            <a:schemeClr val="tx1"/>
                          </a:solidFill>
                          <a:effectLst/>
                          <a:latin typeface="Arial Black" panose="020B0A04020102020204" pitchFamily="34" charset="0"/>
                          <a:ea typeface="+mn-ea"/>
                          <a:cs typeface="+mn-cs"/>
                        </a:rPr>
                        <a:t>920</a:t>
                      </a:r>
                    </a:p>
                    <a:p>
                      <a:pPr algn="ctr" eaLnBrk="0" fontAlgn="base" hangingPunct="0">
                        <a:spcAft>
                          <a:spcPts val="600"/>
                        </a:spcAft>
                      </a:pPr>
                      <a:r>
                        <a:rPr lang="pt-BR" sz="2400" kern="1200" dirty="0" smtClean="0">
                          <a:solidFill>
                            <a:schemeClr val="tx1"/>
                          </a:solidFill>
                          <a:effectLst/>
                          <a:latin typeface="Arial Black" panose="020B0A04020102020204" pitchFamily="34" charset="0"/>
                          <a:ea typeface="+mn-ea"/>
                          <a:cs typeface="+mn-cs"/>
                        </a:rPr>
                        <a:t>1229</a:t>
                      </a:r>
                    </a:p>
                    <a:p>
                      <a:pPr algn="ctr" eaLnBrk="0" fontAlgn="base" hangingPunct="0">
                        <a:spcAft>
                          <a:spcPts val="600"/>
                        </a:spcAft>
                      </a:pPr>
                      <a:r>
                        <a:rPr lang="pt-BR" sz="2400" kern="1200" dirty="0" smtClean="0">
                          <a:solidFill>
                            <a:schemeClr val="tx1"/>
                          </a:solidFill>
                          <a:effectLst/>
                          <a:latin typeface="Arial Black" panose="020B0A04020102020204" pitchFamily="34" charset="0"/>
                          <a:ea typeface="+mn-ea"/>
                          <a:cs typeface="+mn-cs"/>
                        </a:rPr>
                        <a:t>1301</a:t>
                      </a:r>
                    </a:p>
                    <a:p>
                      <a:pPr algn="ctr" eaLnBrk="0" fontAlgn="base" hangingPunct="0">
                        <a:spcAft>
                          <a:spcPts val="600"/>
                        </a:spcAft>
                      </a:pPr>
                      <a:r>
                        <a:rPr lang="pt-BR" sz="2400" kern="1200" dirty="0" smtClean="0">
                          <a:solidFill>
                            <a:schemeClr val="tx1"/>
                          </a:solidFill>
                          <a:effectLst/>
                          <a:latin typeface="Arial Black" panose="020B0A04020102020204" pitchFamily="34" charset="0"/>
                          <a:ea typeface="+mn-ea"/>
                          <a:cs typeface="+mn-cs"/>
                        </a:rPr>
                        <a:t>3518</a:t>
                      </a:r>
                    </a:p>
                    <a:p>
                      <a:pPr algn="ctr" eaLnBrk="0" fontAlgn="base" hangingPunct="0">
                        <a:spcAft>
                          <a:spcPts val="600"/>
                        </a:spcAft>
                      </a:pPr>
                      <a:r>
                        <a:rPr lang="pt-BR" sz="2400" kern="1200" dirty="0" smtClean="0">
                          <a:solidFill>
                            <a:schemeClr val="tx1"/>
                          </a:solidFill>
                          <a:effectLst/>
                          <a:latin typeface="Arial Black" panose="020B0A04020102020204" pitchFamily="34" charset="0"/>
                          <a:ea typeface="+mn-ea"/>
                          <a:cs typeface="+mn-cs"/>
                        </a:rPr>
                        <a:t>1219</a:t>
                      </a:r>
                    </a:p>
                    <a:p>
                      <a:pPr algn="ctr" eaLnBrk="0" fontAlgn="base" hangingPunct="0">
                        <a:spcAft>
                          <a:spcPts val="600"/>
                        </a:spcAft>
                      </a:pPr>
                      <a:r>
                        <a:rPr lang="pt-BR" sz="2400" kern="1200" dirty="0" smtClean="0">
                          <a:solidFill>
                            <a:schemeClr val="tx1"/>
                          </a:solidFill>
                          <a:effectLst/>
                          <a:latin typeface="Arial Black" panose="020B0A04020102020204" pitchFamily="34" charset="0"/>
                          <a:ea typeface="+mn-ea"/>
                          <a:cs typeface="+mn-cs"/>
                        </a:rPr>
                        <a:t>3712</a:t>
                      </a:r>
                    </a:p>
                    <a:p>
                      <a:pPr algn="ctr" eaLnBrk="0" fontAlgn="base" hangingPunct="0">
                        <a:spcAft>
                          <a:spcPts val="600"/>
                        </a:spcAft>
                      </a:pPr>
                      <a:r>
                        <a:rPr lang="pt-BR" sz="2400" kern="1200" dirty="0" smtClean="0">
                          <a:solidFill>
                            <a:schemeClr val="tx1"/>
                          </a:solidFill>
                          <a:effectLst/>
                          <a:latin typeface="Arial Black" panose="020B0A04020102020204" pitchFamily="34" charset="0"/>
                          <a:ea typeface="+mn-ea"/>
                          <a:cs typeface="+mn-cs"/>
                        </a:rPr>
                        <a:t>5315</a:t>
                      </a:r>
                    </a:p>
                    <a:p>
                      <a:pPr algn="ctr" eaLnBrk="0" fontAlgn="base" hangingPunct="0">
                        <a:spcAft>
                          <a:spcPts val="600"/>
                        </a:spcAft>
                      </a:pPr>
                      <a:r>
                        <a:rPr lang="pt-BR" sz="2400" kern="1200" dirty="0" smtClean="0">
                          <a:solidFill>
                            <a:schemeClr val="tx1"/>
                          </a:solidFill>
                          <a:effectLst/>
                          <a:latin typeface="Arial Black" panose="020B0A04020102020204" pitchFamily="34" charset="0"/>
                          <a:ea typeface="+mn-ea"/>
                          <a:cs typeface="+mn-cs"/>
                        </a:rPr>
                        <a:t>7496</a:t>
                      </a:r>
                    </a:p>
                    <a:p>
                      <a:pPr algn="ctr" eaLnBrk="0" fontAlgn="base" hangingPunct="0">
                        <a:spcAft>
                          <a:spcPts val="600"/>
                        </a:spcAft>
                      </a:pPr>
                      <a:r>
                        <a:rPr lang="pt-BR" sz="2400" kern="1200" dirty="0" smtClean="0">
                          <a:solidFill>
                            <a:schemeClr val="tx1"/>
                          </a:solidFill>
                          <a:effectLst/>
                          <a:latin typeface="Arial Black" panose="020B0A04020102020204" pitchFamily="34" charset="0"/>
                          <a:ea typeface="+mn-ea"/>
                          <a:cs typeface="+mn-cs"/>
                        </a:rPr>
                        <a:t>5819</a:t>
                      </a:r>
                    </a:p>
                    <a:p>
                      <a:pPr algn="ctr" eaLnBrk="0" fontAlgn="base" hangingPunct="0">
                        <a:spcAft>
                          <a:spcPts val="600"/>
                        </a:spcAft>
                      </a:pPr>
                      <a:r>
                        <a:rPr lang="pt-BR" sz="2400" kern="1200" dirty="0" smtClean="0">
                          <a:solidFill>
                            <a:srgbClr val="FF0000"/>
                          </a:solidFill>
                          <a:effectLst/>
                          <a:latin typeface="Arial Black" panose="020B0A04020102020204" pitchFamily="34" charset="0"/>
                          <a:ea typeface="+mn-ea"/>
                          <a:cs typeface="+mn-cs"/>
                        </a:rPr>
                        <a:t>5690</a:t>
                      </a:r>
                    </a:p>
                  </a:txBody>
                  <a:tcPr marL="91445" marR="9144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6488875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ela 4"/>
          <p:cNvGraphicFramePr>
            <a:graphicFrameLocks noGrp="1"/>
          </p:cNvGraphicFramePr>
          <p:nvPr>
            <p:extLst>
              <p:ext uri="{D42A27DB-BD31-4B8C-83A1-F6EECF244321}">
                <p14:modId xmlns:p14="http://schemas.microsoft.com/office/powerpoint/2010/main" val="1141717689"/>
              </p:ext>
            </p:extLst>
          </p:nvPr>
        </p:nvGraphicFramePr>
        <p:xfrm>
          <a:off x="0" y="-3"/>
          <a:ext cx="9144000" cy="6838950"/>
        </p:xfrm>
        <a:graphic>
          <a:graphicData uri="http://schemas.openxmlformats.org/drawingml/2006/table">
            <a:tbl>
              <a:tblPr firstRow="1" firstCol="1" bandRow="1">
                <a:tableStyleId>{5C22544A-7EE6-4342-B048-85BDC9FD1C3A}</a:tableStyleId>
              </a:tblPr>
              <a:tblGrid>
                <a:gridCol w="7668344"/>
                <a:gridCol w="792088"/>
                <a:gridCol w="683568"/>
              </a:tblGrid>
              <a:tr h="337983">
                <a:tc>
                  <a:txBody>
                    <a:bodyPr/>
                    <a:lstStyle/>
                    <a:p>
                      <a:pPr algn="ctr">
                        <a:spcAft>
                          <a:spcPts val="0"/>
                        </a:spcAft>
                      </a:pPr>
                      <a:r>
                        <a:rPr lang="pt-BR" sz="2500" dirty="0">
                          <a:solidFill>
                            <a:schemeClr val="tx1"/>
                          </a:solidFill>
                          <a:effectLst/>
                        </a:rPr>
                        <a:t>Situação</a:t>
                      </a:r>
                      <a:endParaRPr lang="pt-BR" sz="2500" dirty="0">
                        <a:solidFill>
                          <a:schemeClr val="tx1"/>
                        </a:solidFill>
                        <a:effectLst/>
                        <a:latin typeface="Times New Roman"/>
                        <a:ea typeface="Times New Roman"/>
                      </a:endParaRPr>
                    </a:p>
                  </a:txBody>
                  <a:tcPr marL="47625" marR="47625" marT="28575" marB="28575" anchor="ctr"/>
                </a:tc>
                <a:tc>
                  <a:txBody>
                    <a:bodyPr/>
                    <a:lstStyle/>
                    <a:p>
                      <a:pPr algn="ctr">
                        <a:spcAft>
                          <a:spcPts val="0"/>
                        </a:spcAft>
                      </a:pPr>
                      <a:r>
                        <a:rPr lang="pt-BR" sz="2500" dirty="0">
                          <a:solidFill>
                            <a:schemeClr val="tx1"/>
                          </a:solidFill>
                          <a:effectLst/>
                        </a:rPr>
                        <a:t>Total</a:t>
                      </a:r>
                      <a:endParaRPr lang="pt-BR" sz="2500" dirty="0">
                        <a:solidFill>
                          <a:schemeClr val="tx1"/>
                        </a:solidFill>
                        <a:effectLst/>
                        <a:latin typeface="Times New Roman"/>
                        <a:ea typeface="Times New Roman"/>
                      </a:endParaRPr>
                    </a:p>
                  </a:txBody>
                  <a:tcPr marL="47625" marR="47625" marT="28575" marB="28575" anchor="ctr"/>
                </a:tc>
                <a:tc>
                  <a:txBody>
                    <a:bodyPr/>
                    <a:lstStyle/>
                    <a:p>
                      <a:pPr algn="ctr">
                        <a:spcAft>
                          <a:spcPts val="0"/>
                        </a:spcAft>
                      </a:pPr>
                      <a:r>
                        <a:rPr lang="pt-BR" sz="2500" dirty="0">
                          <a:solidFill>
                            <a:schemeClr val="tx1"/>
                          </a:solidFill>
                          <a:effectLst/>
                        </a:rPr>
                        <a:t>%</a:t>
                      </a:r>
                      <a:endParaRPr lang="pt-BR" sz="2500" dirty="0">
                        <a:solidFill>
                          <a:schemeClr val="tx1"/>
                        </a:solidFill>
                        <a:effectLst/>
                        <a:latin typeface="Times New Roman"/>
                        <a:ea typeface="Times New Roman"/>
                      </a:endParaRPr>
                    </a:p>
                  </a:txBody>
                  <a:tcPr marL="47625" marR="47625" marT="28575" marB="28575" anchor="ctr"/>
                </a:tc>
              </a:tr>
              <a:tr h="337983">
                <a:tc>
                  <a:txBody>
                    <a:bodyPr/>
                    <a:lstStyle/>
                    <a:p>
                      <a:pPr algn="l">
                        <a:spcAft>
                          <a:spcPts val="0"/>
                        </a:spcAft>
                      </a:pPr>
                      <a:r>
                        <a:rPr lang="pt-BR" sz="2000" dirty="0">
                          <a:effectLst/>
                        </a:rPr>
                        <a:t>Arquivada - Faltam Informações Complementares</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dirty="0">
                          <a:effectLst/>
                        </a:rPr>
                        <a:t>1499</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a:effectLst/>
                        </a:rPr>
                        <a:t>21,38</a:t>
                      </a:r>
                      <a:endParaRPr lang="pt-BR" sz="2000">
                        <a:effectLst/>
                        <a:latin typeface="Times New Roman"/>
                        <a:ea typeface="Times New Roman"/>
                      </a:endParaRPr>
                    </a:p>
                  </a:txBody>
                  <a:tcPr marL="47625" marR="47625" marT="28575" marB="28575" anchor="ctr"/>
                </a:tc>
              </a:tr>
              <a:tr h="337983">
                <a:tc>
                  <a:txBody>
                    <a:bodyPr/>
                    <a:lstStyle/>
                    <a:p>
                      <a:pPr algn="l">
                        <a:spcAft>
                          <a:spcPts val="0"/>
                        </a:spcAft>
                      </a:pPr>
                      <a:r>
                        <a:rPr lang="pt-BR" sz="2000" dirty="0">
                          <a:effectLst/>
                        </a:rPr>
                        <a:t>Arquivada Ouvidoria</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dirty="0">
                          <a:effectLst/>
                        </a:rPr>
                        <a:t>1244</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a:effectLst/>
                        </a:rPr>
                        <a:t>17,74</a:t>
                      </a:r>
                      <a:endParaRPr lang="pt-BR" sz="2000">
                        <a:effectLst/>
                        <a:latin typeface="Times New Roman"/>
                        <a:ea typeface="Times New Roman"/>
                      </a:endParaRPr>
                    </a:p>
                  </a:txBody>
                  <a:tcPr marL="47625" marR="47625" marT="28575" marB="28575" anchor="ctr"/>
                </a:tc>
              </a:tr>
              <a:tr h="337983">
                <a:tc>
                  <a:txBody>
                    <a:bodyPr/>
                    <a:lstStyle/>
                    <a:p>
                      <a:pPr algn="l">
                        <a:spcAft>
                          <a:spcPts val="0"/>
                        </a:spcAft>
                      </a:pPr>
                      <a:r>
                        <a:rPr lang="pt-BR" sz="2000" dirty="0">
                          <a:effectLst/>
                        </a:rPr>
                        <a:t>Arquivada - Respondida pela UCCI</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dirty="0">
                          <a:effectLst/>
                        </a:rPr>
                        <a:t>639</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a:effectLst/>
                        </a:rPr>
                        <a:t>9,11</a:t>
                      </a:r>
                      <a:endParaRPr lang="pt-BR" sz="2000">
                        <a:effectLst/>
                        <a:latin typeface="Times New Roman"/>
                        <a:ea typeface="Times New Roman"/>
                      </a:endParaRPr>
                    </a:p>
                  </a:txBody>
                  <a:tcPr marL="47625" marR="47625" marT="28575" marB="28575" anchor="ctr"/>
                </a:tc>
              </a:tr>
              <a:tr h="337983">
                <a:tc>
                  <a:txBody>
                    <a:bodyPr/>
                    <a:lstStyle/>
                    <a:p>
                      <a:pPr algn="l">
                        <a:spcAft>
                          <a:spcPts val="0"/>
                        </a:spcAft>
                      </a:pPr>
                      <a:r>
                        <a:rPr lang="pt-BR" sz="2000" dirty="0">
                          <a:effectLst/>
                        </a:rPr>
                        <a:t>Arquivada - DOC Não Aproveitado</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dirty="0">
                          <a:effectLst/>
                        </a:rPr>
                        <a:t>605</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a:effectLst/>
                        </a:rPr>
                        <a:t>8,63</a:t>
                      </a:r>
                      <a:endParaRPr lang="pt-BR" sz="2000">
                        <a:effectLst/>
                        <a:latin typeface="Times New Roman"/>
                        <a:ea typeface="Times New Roman"/>
                      </a:endParaRPr>
                    </a:p>
                  </a:txBody>
                  <a:tcPr marL="47625" marR="47625" marT="28575" marB="28575" anchor="ctr"/>
                </a:tc>
              </a:tr>
              <a:tr h="337983">
                <a:tc>
                  <a:txBody>
                    <a:bodyPr/>
                    <a:lstStyle/>
                    <a:p>
                      <a:pPr algn="l">
                        <a:spcAft>
                          <a:spcPts val="0"/>
                        </a:spcAft>
                      </a:pPr>
                      <a:r>
                        <a:rPr lang="pt-BR" sz="2000" dirty="0">
                          <a:effectLst/>
                        </a:rPr>
                        <a:t>Arquivada - Não é competência do TCE</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dirty="0">
                          <a:effectLst/>
                        </a:rPr>
                        <a:t>400</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a:effectLst/>
                        </a:rPr>
                        <a:t>5,70</a:t>
                      </a:r>
                      <a:endParaRPr lang="pt-BR" sz="2000">
                        <a:effectLst/>
                        <a:latin typeface="Times New Roman"/>
                        <a:ea typeface="Times New Roman"/>
                      </a:endParaRPr>
                    </a:p>
                  </a:txBody>
                  <a:tcPr marL="47625" marR="47625" marT="28575" marB="28575" anchor="ctr"/>
                </a:tc>
              </a:tr>
              <a:tr h="337983">
                <a:tc>
                  <a:txBody>
                    <a:bodyPr/>
                    <a:lstStyle/>
                    <a:p>
                      <a:pPr algn="l">
                        <a:spcAft>
                          <a:spcPts val="0"/>
                        </a:spcAft>
                      </a:pPr>
                      <a:r>
                        <a:rPr lang="pt-BR" sz="2000" dirty="0">
                          <a:effectLst/>
                        </a:rPr>
                        <a:t>Arquivada - Matéria Já Cadastrada</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dirty="0">
                          <a:effectLst/>
                        </a:rPr>
                        <a:t>368</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a:effectLst/>
                        </a:rPr>
                        <a:t>5,24</a:t>
                      </a:r>
                      <a:endParaRPr lang="pt-BR" sz="2000">
                        <a:effectLst/>
                        <a:latin typeface="Times New Roman"/>
                        <a:ea typeface="Times New Roman"/>
                      </a:endParaRPr>
                    </a:p>
                  </a:txBody>
                  <a:tcPr marL="47625" marR="47625" marT="28575" marB="28575" anchor="ctr"/>
                </a:tc>
              </a:tr>
              <a:tr h="337983">
                <a:tc>
                  <a:txBody>
                    <a:bodyPr/>
                    <a:lstStyle/>
                    <a:p>
                      <a:pPr algn="l">
                        <a:spcAft>
                          <a:spcPts val="0"/>
                        </a:spcAft>
                      </a:pPr>
                      <a:r>
                        <a:rPr lang="pt-BR" sz="2000" dirty="0">
                          <a:effectLst/>
                        </a:rPr>
                        <a:t>Arquivada - Não Confirmada pela UCCI</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dirty="0">
                          <a:effectLst/>
                        </a:rPr>
                        <a:t>298</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a:effectLst/>
                        </a:rPr>
                        <a:t>4,25</a:t>
                      </a:r>
                      <a:endParaRPr lang="pt-BR" sz="2000">
                        <a:effectLst/>
                        <a:latin typeface="Times New Roman"/>
                        <a:ea typeface="Times New Roman"/>
                      </a:endParaRPr>
                    </a:p>
                  </a:txBody>
                  <a:tcPr marL="47625" marR="47625" marT="28575" marB="28575" anchor="ctr"/>
                </a:tc>
              </a:tr>
              <a:tr h="583787">
                <a:tc>
                  <a:txBody>
                    <a:bodyPr/>
                    <a:lstStyle/>
                    <a:p>
                      <a:pPr algn="l">
                        <a:spcAft>
                          <a:spcPts val="0"/>
                        </a:spcAft>
                      </a:pPr>
                      <a:r>
                        <a:rPr lang="pt-BR" sz="2000" dirty="0">
                          <a:effectLst/>
                        </a:rPr>
                        <a:t>Aguardando manifestação do COI (resposta ao remetente; uso excl. da Ouvidoria)</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a:effectLst/>
                        </a:rPr>
                        <a:t>198</a:t>
                      </a:r>
                      <a:endParaRPr lang="pt-BR" sz="2000">
                        <a:effectLst/>
                        <a:latin typeface="Times New Roman"/>
                        <a:ea typeface="Times New Roman"/>
                      </a:endParaRPr>
                    </a:p>
                  </a:txBody>
                  <a:tcPr marL="47625" marR="47625" marT="28575" marB="28575" anchor="ctr"/>
                </a:tc>
                <a:tc>
                  <a:txBody>
                    <a:bodyPr/>
                    <a:lstStyle/>
                    <a:p>
                      <a:pPr algn="l">
                        <a:spcAft>
                          <a:spcPts val="0"/>
                        </a:spcAft>
                      </a:pPr>
                      <a:r>
                        <a:rPr lang="pt-BR" sz="2000" dirty="0">
                          <a:effectLst/>
                        </a:rPr>
                        <a:t>2,82</a:t>
                      </a:r>
                      <a:endParaRPr lang="pt-BR" sz="2000" dirty="0">
                        <a:effectLst/>
                        <a:latin typeface="Times New Roman"/>
                        <a:ea typeface="Times New Roman"/>
                      </a:endParaRPr>
                    </a:p>
                  </a:txBody>
                  <a:tcPr marL="47625" marR="47625" marT="28575" marB="28575" anchor="ctr"/>
                </a:tc>
              </a:tr>
              <a:tr h="337983">
                <a:tc>
                  <a:txBody>
                    <a:bodyPr/>
                    <a:lstStyle/>
                    <a:p>
                      <a:pPr algn="l">
                        <a:spcAft>
                          <a:spcPts val="0"/>
                        </a:spcAft>
                      </a:pPr>
                      <a:r>
                        <a:rPr lang="pt-BR" sz="2000" dirty="0">
                          <a:effectLst/>
                        </a:rPr>
                        <a:t>Arquivada - Consulta</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a:effectLst/>
                        </a:rPr>
                        <a:t>184</a:t>
                      </a:r>
                      <a:endParaRPr lang="pt-BR" sz="2000">
                        <a:effectLst/>
                        <a:latin typeface="Times New Roman"/>
                        <a:ea typeface="Times New Roman"/>
                      </a:endParaRPr>
                    </a:p>
                  </a:txBody>
                  <a:tcPr marL="47625" marR="47625" marT="28575" marB="28575" anchor="ctr"/>
                </a:tc>
                <a:tc>
                  <a:txBody>
                    <a:bodyPr/>
                    <a:lstStyle/>
                    <a:p>
                      <a:pPr algn="l">
                        <a:spcAft>
                          <a:spcPts val="0"/>
                        </a:spcAft>
                      </a:pPr>
                      <a:r>
                        <a:rPr lang="pt-BR" sz="2000" dirty="0">
                          <a:effectLst/>
                        </a:rPr>
                        <a:t>2,62</a:t>
                      </a:r>
                      <a:endParaRPr lang="pt-BR" sz="2000" dirty="0">
                        <a:effectLst/>
                        <a:latin typeface="Times New Roman"/>
                        <a:ea typeface="Times New Roman"/>
                      </a:endParaRPr>
                    </a:p>
                  </a:txBody>
                  <a:tcPr marL="47625" marR="47625" marT="28575" marB="28575" anchor="ctr"/>
                </a:tc>
              </a:tr>
              <a:tr h="337983">
                <a:tc>
                  <a:txBody>
                    <a:bodyPr/>
                    <a:lstStyle/>
                    <a:p>
                      <a:pPr algn="l">
                        <a:spcAft>
                          <a:spcPts val="0"/>
                        </a:spcAft>
                      </a:pPr>
                      <a:r>
                        <a:rPr lang="pt-BR" sz="2000" dirty="0">
                          <a:effectLst/>
                        </a:rPr>
                        <a:t>Demanda Aguarda Informações Complementares</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a:effectLst/>
                        </a:rPr>
                        <a:t>175</a:t>
                      </a:r>
                      <a:endParaRPr lang="pt-BR" sz="2000">
                        <a:effectLst/>
                        <a:latin typeface="Times New Roman"/>
                        <a:ea typeface="Times New Roman"/>
                      </a:endParaRPr>
                    </a:p>
                  </a:txBody>
                  <a:tcPr marL="47625" marR="47625" marT="28575" marB="28575" anchor="ctr"/>
                </a:tc>
                <a:tc>
                  <a:txBody>
                    <a:bodyPr/>
                    <a:lstStyle/>
                    <a:p>
                      <a:pPr algn="l">
                        <a:spcAft>
                          <a:spcPts val="0"/>
                        </a:spcAft>
                      </a:pPr>
                      <a:r>
                        <a:rPr lang="pt-BR" sz="2000" dirty="0">
                          <a:effectLst/>
                        </a:rPr>
                        <a:t>2,49</a:t>
                      </a:r>
                      <a:endParaRPr lang="pt-BR" sz="2000" dirty="0">
                        <a:effectLst/>
                        <a:latin typeface="Times New Roman"/>
                        <a:ea typeface="Times New Roman"/>
                      </a:endParaRPr>
                    </a:p>
                  </a:txBody>
                  <a:tcPr marL="47625" marR="47625" marT="28575" marB="28575" anchor="ctr"/>
                </a:tc>
              </a:tr>
              <a:tr h="337983">
                <a:tc>
                  <a:txBody>
                    <a:bodyPr/>
                    <a:lstStyle/>
                    <a:p>
                      <a:pPr algn="l">
                        <a:spcAft>
                          <a:spcPts val="0"/>
                        </a:spcAft>
                      </a:pPr>
                      <a:r>
                        <a:rPr lang="pt-BR" sz="2000" dirty="0">
                          <a:effectLst/>
                        </a:rPr>
                        <a:t>Arquivada - Confirmada pela UCCI</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a:effectLst/>
                        </a:rPr>
                        <a:t>165</a:t>
                      </a:r>
                      <a:endParaRPr lang="pt-BR" sz="2000">
                        <a:effectLst/>
                        <a:latin typeface="Times New Roman"/>
                        <a:ea typeface="Times New Roman"/>
                      </a:endParaRPr>
                    </a:p>
                  </a:txBody>
                  <a:tcPr marL="47625" marR="47625" marT="28575" marB="28575" anchor="ctr"/>
                </a:tc>
                <a:tc>
                  <a:txBody>
                    <a:bodyPr/>
                    <a:lstStyle/>
                    <a:p>
                      <a:pPr algn="l">
                        <a:spcAft>
                          <a:spcPts val="0"/>
                        </a:spcAft>
                      </a:pPr>
                      <a:r>
                        <a:rPr lang="pt-BR" sz="2000" dirty="0">
                          <a:effectLst/>
                        </a:rPr>
                        <a:t>2,35</a:t>
                      </a:r>
                      <a:endParaRPr lang="pt-BR" sz="2000" dirty="0">
                        <a:effectLst/>
                        <a:latin typeface="Times New Roman"/>
                        <a:ea typeface="Times New Roman"/>
                      </a:endParaRPr>
                    </a:p>
                  </a:txBody>
                  <a:tcPr marL="47625" marR="47625" marT="28575" marB="28575" anchor="ctr"/>
                </a:tc>
              </a:tr>
              <a:tr h="337983">
                <a:tc>
                  <a:txBody>
                    <a:bodyPr/>
                    <a:lstStyle/>
                    <a:p>
                      <a:pPr algn="l">
                        <a:spcAft>
                          <a:spcPts val="0"/>
                        </a:spcAft>
                      </a:pPr>
                      <a:r>
                        <a:rPr lang="pt-BR" sz="2000" dirty="0">
                          <a:effectLst/>
                        </a:rPr>
                        <a:t>Incluído em Item a auditar</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dirty="0">
                          <a:effectLst/>
                        </a:rPr>
                        <a:t>89</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dirty="0">
                          <a:effectLst/>
                        </a:rPr>
                        <a:t>1,26</a:t>
                      </a:r>
                      <a:endParaRPr lang="pt-BR" sz="2000" dirty="0">
                        <a:effectLst/>
                        <a:latin typeface="Times New Roman"/>
                        <a:ea typeface="Times New Roman"/>
                      </a:endParaRPr>
                    </a:p>
                  </a:txBody>
                  <a:tcPr marL="47625" marR="47625" marT="28575" marB="28575" anchor="ctr"/>
                </a:tc>
              </a:tr>
              <a:tr h="583787">
                <a:tc>
                  <a:txBody>
                    <a:bodyPr/>
                    <a:lstStyle/>
                    <a:p>
                      <a:pPr algn="l">
                        <a:spcAft>
                          <a:spcPts val="0"/>
                        </a:spcAft>
                      </a:pPr>
                      <a:r>
                        <a:rPr lang="pt-BR" sz="2000">
                          <a:effectLst/>
                        </a:rPr>
                        <a:t>Aguardando manifestação do Controle Interno (resposta à SAICE-Gab ou à regional)</a:t>
                      </a:r>
                      <a:endParaRPr lang="pt-BR" sz="2000">
                        <a:effectLst/>
                        <a:latin typeface="Times New Roman"/>
                        <a:ea typeface="Times New Roman"/>
                      </a:endParaRPr>
                    </a:p>
                  </a:txBody>
                  <a:tcPr marL="47625" marR="47625" marT="28575" marB="28575" anchor="ctr"/>
                </a:tc>
                <a:tc>
                  <a:txBody>
                    <a:bodyPr/>
                    <a:lstStyle/>
                    <a:p>
                      <a:pPr algn="l">
                        <a:spcAft>
                          <a:spcPts val="0"/>
                        </a:spcAft>
                      </a:pPr>
                      <a:r>
                        <a:rPr lang="pt-BR" sz="2000" dirty="0">
                          <a:effectLst/>
                        </a:rPr>
                        <a:t>53</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dirty="0">
                          <a:effectLst/>
                        </a:rPr>
                        <a:t>0,75</a:t>
                      </a:r>
                      <a:endParaRPr lang="pt-BR" sz="2000" dirty="0">
                        <a:effectLst/>
                        <a:latin typeface="Times New Roman"/>
                        <a:ea typeface="Times New Roman"/>
                      </a:endParaRPr>
                    </a:p>
                  </a:txBody>
                  <a:tcPr marL="47625" marR="47625" marT="28575" marB="28575" anchor="ctr"/>
                </a:tc>
              </a:tr>
              <a:tr h="337983">
                <a:tc>
                  <a:txBody>
                    <a:bodyPr/>
                    <a:lstStyle/>
                    <a:p>
                      <a:pPr algn="l">
                        <a:spcAft>
                          <a:spcPts val="0"/>
                        </a:spcAft>
                      </a:pPr>
                      <a:r>
                        <a:rPr lang="pt-BR" sz="2000">
                          <a:effectLst/>
                        </a:rPr>
                        <a:t>Arquivada - Apontada em Relatório de Auditoria</a:t>
                      </a:r>
                      <a:endParaRPr lang="pt-BR" sz="2000">
                        <a:effectLst/>
                        <a:latin typeface="Times New Roman"/>
                        <a:ea typeface="Times New Roman"/>
                      </a:endParaRPr>
                    </a:p>
                  </a:txBody>
                  <a:tcPr marL="47625" marR="47625" marT="28575" marB="28575" anchor="ctr"/>
                </a:tc>
                <a:tc>
                  <a:txBody>
                    <a:bodyPr/>
                    <a:lstStyle/>
                    <a:p>
                      <a:pPr algn="l">
                        <a:spcAft>
                          <a:spcPts val="0"/>
                        </a:spcAft>
                      </a:pPr>
                      <a:r>
                        <a:rPr lang="pt-BR" sz="2000">
                          <a:effectLst/>
                        </a:rPr>
                        <a:t>48</a:t>
                      </a:r>
                      <a:endParaRPr lang="pt-BR" sz="2000">
                        <a:effectLst/>
                        <a:latin typeface="Times New Roman"/>
                        <a:ea typeface="Times New Roman"/>
                      </a:endParaRPr>
                    </a:p>
                  </a:txBody>
                  <a:tcPr marL="47625" marR="47625" marT="28575" marB="28575" anchor="ctr"/>
                </a:tc>
                <a:tc>
                  <a:txBody>
                    <a:bodyPr/>
                    <a:lstStyle/>
                    <a:p>
                      <a:pPr algn="l">
                        <a:spcAft>
                          <a:spcPts val="0"/>
                        </a:spcAft>
                      </a:pPr>
                      <a:r>
                        <a:rPr lang="pt-BR" sz="2000" dirty="0">
                          <a:effectLst/>
                        </a:rPr>
                        <a:t>0,68</a:t>
                      </a:r>
                      <a:endParaRPr lang="pt-BR" sz="2000" dirty="0">
                        <a:effectLst/>
                        <a:latin typeface="Times New Roman"/>
                        <a:ea typeface="Times New Roman"/>
                      </a:endParaRPr>
                    </a:p>
                  </a:txBody>
                  <a:tcPr marL="47625" marR="47625" marT="28575" marB="28575" anchor="ctr"/>
                </a:tc>
              </a:tr>
              <a:tr h="337983">
                <a:tc>
                  <a:txBody>
                    <a:bodyPr/>
                    <a:lstStyle/>
                    <a:p>
                      <a:pPr algn="l">
                        <a:spcAft>
                          <a:spcPts val="0"/>
                        </a:spcAft>
                      </a:pPr>
                      <a:r>
                        <a:rPr lang="pt-BR" sz="2000">
                          <a:effectLst/>
                        </a:rPr>
                        <a:t>Arquivada</a:t>
                      </a:r>
                      <a:endParaRPr lang="pt-BR" sz="2000">
                        <a:effectLst/>
                        <a:latin typeface="Times New Roman"/>
                        <a:ea typeface="Times New Roman"/>
                      </a:endParaRPr>
                    </a:p>
                  </a:txBody>
                  <a:tcPr marL="47625" marR="47625" marT="28575" marB="28575" anchor="ctr"/>
                </a:tc>
                <a:tc>
                  <a:txBody>
                    <a:bodyPr/>
                    <a:lstStyle/>
                    <a:p>
                      <a:pPr algn="l">
                        <a:spcAft>
                          <a:spcPts val="0"/>
                        </a:spcAft>
                      </a:pPr>
                      <a:r>
                        <a:rPr lang="pt-BR" sz="2000">
                          <a:effectLst/>
                        </a:rPr>
                        <a:t>4</a:t>
                      </a:r>
                      <a:endParaRPr lang="pt-BR" sz="2000">
                        <a:effectLst/>
                        <a:latin typeface="Times New Roman"/>
                        <a:ea typeface="Times New Roman"/>
                      </a:endParaRPr>
                    </a:p>
                  </a:txBody>
                  <a:tcPr marL="47625" marR="47625" marT="28575" marB="28575" anchor="ctr"/>
                </a:tc>
                <a:tc>
                  <a:txBody>
                    <a:bodyPr/>
                    <a:lstStyle/>
                    <a:p>
                      <a:pPr algn="l">
                        <a:spcAft>
                          <a:spcPts val="0"/>
                        </a:spcAft>
                      </a:pPr>
                      <a:r>
                        <a:rPr lang="pt-BR" sz="2000" dirty="0">
                          <a:effectLst/>
                        </a:rPr>
                        <a:t>0,05</a:t>
                      </a:r>
                      <a:endParaRPr lang="pt-BR" sz="2000" dirty="0">
                        <a:effectLst/>
                        <a:latin typeface="Times New Roman"/>
                        <a:ea typeface="Times New Roman"/>
                      </a:endParaRPr>
                    </a:p>
                  </a:txBody>
                  <a:tcPr marL="47625" marR="47625" marT="28575" marB="28575" anchor="ctr"/>
                </a:tc>
              </a:tr>
              <a:tr h="337983">
                <a:tc>
                  <a:txBody>
                    <a:bodyPr/>
                    <a:lstStyle/>
                    <a:p>
                      <a:pPr algn="l">
                        <a:spcAft>
                          <a:spcPts val="0"/>
                        </a:spcAft>
                      </a:pPr>
                      <a:r>
                        <a:rPr lang="pt-BR" sz="2000" dirty="0">
                          <a:effectLst/>
                        </a:rPr>
                        <a:t>Outras situações</a:t>
                      </a:r>
                      <a:endParaRPr lang="pt-BR" sz="2000" dirty="0">
                        <a:effectLst/>
                        <a:latin typeface="Times New Roman"/>
                        <a:ea typeface="Times New Roman"/>
                      </a:endParaRPr>
                    </a:p>
                  </a:txBody>
                  <a:tcPr marL="47625" marR="47625" marT="28575" marB="28575" anchor="ctr"/>
                </a:tc>
                <a:tc>
                  <a:txBody>
                    <a:bodyPr/>
                    <a:lstStyle/>
                    <a:p>
                      <a:pPr algn="l">
                        <a:spcAft>
                          <a:spcPts val="0"/>
                        </a:spcAft>
                      </a:pPr>
                      <a:r>
                        <a:rPr lang="pt-BR" sz="2000">
                          <a:effectLst/>
                        </a:rPr>
                        <a:t>1041</a:t>
                      </a:r>
                      <a:endParaRPr lang="pt-BR" sz="2000">
                        <a:effectLst/>
                        <a:latin typeface="Times New Roman"/>
                        <a:ea typeface="Times New Roman"/>
                      </a:endParaRPr>
                    </a:p>
                  </a:txBody>
                  <a:tcPr marL="47625" marR="47625" marT="28575" marB="28575" anchor="ctr"/>
                </a:tc>
                <a:tc>
                  <a:txBody>
                    <a:bodyPr/>
                    <a:lstStyle/>
                    <a:p>
                      <a:pPr algn="l">
                        <a:spcAft>
                          <a:spcPts val="0"/>
                        </a:spcAft>
                      </a:pPr>
                      <a:r>
                        <a:rPr lang="pt-BR" sz="2000" dirty="0">
                          <a:effectLst/>
                        </a:rPr>
                        <a:t>14,85</a:t>
                      </a:r>
                      <a:endParaRPr lang="pt-BR" sz="2000" dirty="0">
                        <a:effectLst/>
                        <a:latin typeface="Times New Roman"/>
                        <a:ea typeface="Times New Roman"/>
                      </a:endParaRPr>
                    </a:p>
                  </a:txBody>
                  <a:tcPr marL="47625" marR="47625" marT="28575" marB="28575" anchor="ctr"/>
                </a:tc>
              </a:tr>
            </a:tbl>
          </a:graphicData>
        </a:graphic>
      </p:graphicFrame>
    </p:spTree>
    <p:extLst>
      <p:ext uri="{BB962C8B-B14F-4D97-AF65-F5344CB8AC3E}">
        <p14:creationId xmlns:p14="http://schemas.microsoft.com/office/powerpoint/2010/main" val="3255813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a:xfrm>
            <a:off x="611188" y="2276475"/>
            <a:ext cx="7772400" cy="1584325"/>
          </a:xfrm>
        </p:spPr>
        <p:txBody>
          <a:bodyPr/>
          <a:lstStyle/>
          <a:p>
            <a:pPr>
              <a:defRPr/>
            </a:pPr>
            <a:r>
              <a:rPr lang="pt-BR" altLang="pt-BR" sz="4000" b="1" dirty="0" smtClean="0">
                <a:effectLst>
                  <a:outerShdw blurRad="38100" dist="38100" dir="2700000" algn="tl">
                    <a:srgbClr val="000000">
                      <a:alpha val="43137"/>
                    </a:srgbClr>
                  </a:outerShdw>
                </a:effectLst>
              </a:rPr>
              <a:t>Considerações sobre a Gestão Pública Contemporânea</a:t>
            </a:r>
          </a:p>
        </p:txBody>
      </p:sp>
    </p:spTree>
    <p:extLst>
      <p:ext uri="{BB962C8B-B14F-4D97-AF65-F5344CB8AC3E}">
        <p14:creationId xmlns:p14="http://schemas.microsoft.com/office/powerpoint/2010/main" val="40890254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altLang="pt-BR" sz="3900" b="1" dirty="0">
                <a:effectLst>
                  <a:outerShdw blurRad="38100" dist="38100" dir="2700000" algn="tl">
                    <a:srgbClr val="000000">
                      <a:alpha val="43137"/>
                    </a:srgbClr>
                  </a:outerShdw>
                </a:effectLst>
                <a:latin typeface="Arial Black" panose="020B0A04020102020204" pitchFamily="34" charset="0"/>
              </a:rPr>
              <a:t>Visão Sistêmica</a:t>
            </a:r>
            <a:endParaRPr lang="pt-BR" sz="3900" dirty="0">
              <a:latin typeface="Arial Black" panose="020B0A04020102020204" pitchFamily="34" charset="0"/>
            </a:endParaRPr>
          </a:p>
        </p:txBody>
      </p:sp>
      <p:sp>
        <p:nvSpPr>
          <p:cNvPr id="4" name="Espaço Reservado para Conteúdo 2"/>
          <p:cNvSpPr txBox="1">
            <a:spLocks noGrp="1"/>
          </p:cNvSpPr>
          <p:nvPr>
            <p:ph idx="1"/>
          </p:nvPr>
        </p:nvSpPr>
        <p:spPr bwMode="auto">
          <a:xfrm>
            <a:off x="457200" y="1484784"/>
            <a:ext cx="8229600" cy="4641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5000" lnSpcReduction="20000"/>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a:buFontTx/>
              <a:buNone/>
              <a:defRPr/>
            </a:pPr>
            <a:r>
              <a:rPr lang="pt-BR" sz="3600" kern="0" dirty="0" smtClean="0">
                <a:solidFill>
                  <a:srgbClr val="FF0000"/>
                </a:solidFill>
                <a:latin typeface="Arial Black" panose="020B0A04020102020204" pitchFamily="34" charset="0"/>
              </a:rPr>
              <a:t>Educação</a:t>
            </a:r>
          </a:p>
          <a:p>
            <a:pPr marL="0" indent="0">
              <a:buNone/>
              <a:defRPr/>
            </a:pPr>
            <a:r>
              <a:rPr lang="pt-BR" kern="0" dirty="0" smtClean="0">
                <a:latin typeface="Arial Black" panose="020B0A04020102020204" pitchFamily="34" charset="0"/>
              </a:rPr>
              <a:t>- Fundação </a:t>
            </a:r>
            <a:r>
              <a:rPr lang="pt-BR" kern="0" dirty="0" err="1" smtClean="0">
                <a:latin typeface="Arial Black" panose="020B0A04020102020204" pitchFamily="34" charset="0"/>
              </a:rPr>
              <a:t>Lemann</a:t>
            </a:r>
            <a:r>
              <a:rPr lang="pt-BR" kern="0" dirty="0" smtClean="0">
                <a:latin typeface="Arial Black" panose="020B0A04020102020204" pitchFamily="34" charset="0"/>
              </a:rPr>
              <a:t>: Pesquisa com profissionais da rede pública de todo o país (1.000 profissionais) </a:t>
            </a:r>
            <a:r>
              <a:rPr lang="pt-BR" sz="2600" kern="0" dirty="0" smtClean="0">
                <a:solidFill>
                  <a:srgbClr val="00B050"/>
                </a:solidFill>
                <a:latin typeface="Arial Black" panose="020B0A04020102020204" pitchFamily="34" charset="0"/>
              </a:rPr>
              <a:t>Fantástico de 01/03/2015</a:t>
            </a:r>
          </a:p>
          <a:p>
            <a:pPr marL="0" indent="0">
              <a:buNone/>
              <a:defRPr/>
            </a:pPr>
            <a:r>
              <a:rPr lang="pt-BR" kern="0" dirty="0" smtClean="0">
                <a:latin typeface="Arial Black" panose="020B0A04020102020204" pitchFamily="34" charset="0"/>
              </a:rPr>
              <a:t>- “O debate sobre professor está tão distorcido, a gente só fala do salário, das más condições de trabalho... Mas, o que motiva esse professor a ser professor? Ele quer garantir que seus alunos aprendam”, avalia </a:t>
            </a:r>
            <a:r>
              <a:rPr lang="pt-BR" kern="0" dirty="0" err="1" smtClean="0">
                <a:latin typeface="Arial Black" panose="020B0A04020102020204" pitchFamily="34" charset="0"/>
              </a:rPr>
              <a:t>Mizne</a:t>
            </a:r>
            <a:r>
              <a:rPr lang="pt-BR" kern="0" dirty="0" smtClean="0">
                <a:latin typeface="Arial Black" panose="020B0A04020102020204" pitchFamily="34" charset="0"/>
              </a:rPr>
              <a:t>. (Diretora de Escola em São Paulo)</a:t>
            </a:r>
          </a:p>
        </p:txBody>
      </p:sp>
    </p:spTree>
    <p:extLst>
      <p:ext uri="{BB962C8B-B14F-4D97-AF65-F5344CB8AC3E}">
        <p14:creationId xmlns:p14="http://schemas.microsoft.com/office/powerpoint/2010/main" val="40894247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1"/>
          <p:cNvSpPr>
            <a:spLocks noGrp="1"/>
          </p:cNvSpPr>
          <p:nvPr>
            <p:ph type="title"/>
          </p:nvPr>
        </p:nvSpPr>
        <p:spPr/>
        <p:txBody>
          <a:bodyPr>
            <a:normAutofit/>
          </a:bodyPr>
          <a:lstStyle/>
          <a:p>
            <a:pPr>
              <a:defRPr/>
            </a:pPr>
            <a:r>
              <a:rPr lang="pt-BR" altLang="pt-BR" sz="3900" b="1" dirty="0" smtClean="0">
                <a:effectLst>
                  <a:outerShdw blurRad="38100" dist="38100" dir="2700000" algn="tl">
                    <a:srgbClr val="000000">
                      <a:alpha val="43137"/>
                    </a:srgbClr>
                  </a:outerShdw>
                </a:effectLst>
                <a:latin typeface="Arial Black" panose="020B0A04020102020204" pitchFamily="34" charset="0"/>
              </a:rPr>
              <a:t>Problemas Apresentados</a:t>
            </a:r>
          </a:p>
        </p:txBody>
      </p:sp>
      <p:sp>
        <p:nvSpPr>
          <p:cNvPr id="5" name="Espaço Reservado para Conteúdo 2"/>
          <p:cNvSpPr txBox="1">
            <a:spLocks/>
          </p:cNvSpPr>
          <p:nvPr/>
        </p:nvSpPr>
        <p:spPr bwMode="auto">
          <a:xfrm>
            <a:off x="395288" y="1772816"/>
            <a:ext cx="8424862" cy="4323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defRPr/>
            </a:pPr>
            <a:r>
              <a:rPr lang="pt-BR" altLang="pt-BR" sz="2400" kern="0" dirty="0" smtClean="0">
                <a:latin typeface="Arial Black" panose="020B0A04020102020204" pitchFamily="34" charset="0"/>
              </a:rPr>
              <a:t>1- </a:t>
            </a:r>
            <a:r>
              <a:rPr lang="pt-BR" altLang="pt-BR" sz="2400" b="1" kern="0" dirty="0" smtClean="0">
                <a:latin typeface="Arial Black" panose="020B0A04020102020204" pitchFamily="34" charset="0"/>
              </a:rPr>
              <a:t>A falta de acompanhamento psicológico para os estudantes </a:t>
            </a:r>
            <a:r>
              <a:rPr lang="pt-BR" altLang="pt-BR" sz="2400" kern="0" dirty="0" smtClean="0">
                <a:latin typeface="Arial Black" panose="020B0A04020102020204" pitchFamily="34" charset="0"/>
              </a:rPr>
              <a:t>é apontada como o problema que precisa ser resolvido de forma mais urgente. </a:t>
            </a:r>
          </a:p>
          <a:p>
            <a:pPr>
              <a:defRPr/>
            </a:pPr>
            <a:r>
              <a:rPr lang="pt-BR" altLang="pt-BR" sz="2400" kern="0" dirty="0" smtClean="0">
                <a:latin typeface="Arial Black" panose="020B0A04020102020204" pitchFamily="34" charset="0"/>
              </a:rPr>
              <a:t>Um dos maiores desafios dos professores é compreender e lidar com a realidade que os alunos enfrentam do lado de fora da escola.   Os conflitos e os dramas das comunidades em que eles vivem cruzam os portões e chegam às salas de aula.</a:t>
            </a:r>
          </a:p>
        </p:txBody>
      </p:sp>
    </p:spTree>
    <p:extLst>
      <p:ext uri="{BB962C8B-B14F-4D97-AF65-F5344CB8AC3E}">
        <p14:creationId xmlns:p14="http://schemas.microsoft.com/office/powerpoint/2010/main" val="42646603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Conteúdo 2"/>
          <p:cNvSpPr txBox="1">
            <a:spLocks noGrp="1"/>
          </p:cNvSpPr>
          <p:nvPr>
            <p:ph idx="1"/>
          </p:nvPr>
        </p:nvSpPr>
        <p:spPr bwMode="auto">
          <a:xfrm>
            <a:off x="457200" y="692696"/>
            <a:ext cx="8363272" cy="5433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buNone/>
              <a:defRPr/>
            </a:pPr>
            <a:r>
              <a:rPr lang="pt-BR" sz="2700" kern="0" dirty="0" smtClean="0">
                <a:latin typeface="Arial Black" panose="020B0A04020102020204" pitchFamily="34" charset="0"/>
              </a:rPr>
              <a:t>- Simone “Você tem que largar um pouco o conteúdo para você trabalhar outras questões. Questões afetivas, questões de família, a questão da violência....”</a:t>
            </a:r>
          </a:p>
          <a:p>
            <a:pPr marL="0" indent="0">
              <a:buNone/>
              <a:defRPr/>
            </a:pPr>
            <a:r>
              <a:rPr lang="pt-BR" sz="2700" kern="0" dirty="0" smtClean="0">
                <a:latin typeface="Arial Black" panose="020B0A04020102020204" pitchFamily="34" charset="0"/>
              </a:rPr>
              <a:t>2 - A indisciplina “Uma das maiores dificuldades que a gente encontra hoje na sala de aula é a indisciplina. De diferentes maneiras que ela pode se manifestar. Para o meio que o aluno vive, não considerando só o ambiente da escola, mas fora dela, aquilo é comum. A gente leva tempo, acaba atrapalhando a aula”. </a:t>
            </a:r>
            <a:r>
              <a:rPr lang="pt-BR" sz="2700" kern="0" dirty="0" err="1" smtClean="0">
                <a:latin typeface="Arial Black" panose="020B0A04020102020204" pitchFamily="34" charset="0"/>
              </a:rPr>
              <a:t>Rosania</a:t>
            </a:r>
            <a:r>
              <a:rPr lang="pt-BR" sz="2700" kern="0" dirty="0" smtClean="0">
                <a:latin typeface="Arial Black" panose="020B0A04020102020204" pitchFamily="34" charset="0"/>
              </a:rPr>
              <a:t>.</a:t>
            </a:r>
          </a:p>
          <a:p>
            <a:pPr marL="0" indent="0">
              <a:buFontTx/>
              <a:buNone/>
              <a:defRPr/>
            </a:pPr>
            <a:endParaRPr lang="pt-BR" kern="0" dirty="0"/>
          </a:p>
        </p:txBody>
      </p:sp>
    </p:spTree>
    <p:extLst>
      <p:ext uri="{BB962C8B-B14F-4D97-AF65-F5344CB8AC3E}">
        <p14:creationId xmlns:p14="http://schemas.microsoft.com/office/powerpoint/2010/main" val="40889286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620688"/>
            <a:ext cx="8229600" cy="5505475"/>
          </a:xfrm>
        </p:spPr>
        <p:txBody>
          <a:bodyPr>
            <a:normAutofit/>
          </a:bodyPr>
          <a:lstStyle/>
          <a:p>
            <a:pPr>
              <a:defRPr/>
            </a:pPr>
            <a:r>
              <a:rPr lang="pt-BR" altLang="pt-BR" sz="2700" kern="0" dirty="0">
                <a:latin typeface="Arial Black" panose="020B0A04020102020204" pitchFamily="34" charset="0"/>
              </a:rPr>
              <a:t>“Quando a gente faz a formação de professores no Brasil, a gente não forma ele para sala de aula. A gente não prepara esse professor para lidar com a indisciplina....”, avalia Denis </a:t>
            </a:r>
            <a:r>
              <a:rPr lang="pt-BR" altLang="pt-BR" sz="2700" kern="0" dirty="0" err="1">
                <a:latin typeface="Arial Black" panose="020B0A04020102020204" pitchFamily="34" charset="0"/>
              </a:rPr>
              <a:t>Mizne</a:t>
            </a:r>
            <a:r>
              <a:rPr lang="pt-BR" altLang="pt-BR" sz="2700" kern="0" dirty="0">
                <a:latin typeface="Arial Black" panose="020B0A04020102020204" pitchFamily="34" charset="0"/>
              </a:rPr>
              <a:t>, diretor-executivo da Fundação </a:t>
            </a:r>
            <a:r>
              <a:rPr lang="pt-BR" altLang="pt-BR" sz="2700" kern="0" dirty="0" err="1">
                <a:latin typeface="Arial Black" panose="020B0A04020102020204" pitchFamily="34" charset="0"/>
              </a:rPr>
              <a:t>Lemann</a:t>
            </a:r>
            <a:r>
              <a:rPr lang="pt-BR" altLang="pt-BR" sz="2700" kern="0" dirty="0">
                <a:latin typeface="Arial Black" panose="020B0A04020102020204" pitchFamily="34" charset="0"/>
              </a:rPr>
              <a:t>.</a:t>
            </a:r>
          </a:p>
          <a:p>
            <a:pPr>
              <a:defRPr/>
            </a:pPr>
            <a:r>
              <a:rPr lang="pt-BR" altLang="pt-BR" sz="2700" b="1" kern="0" dirty="0">
                <a:latin typeface="Arial Black" panose="020B0A04020102020204" pitchFamily="34" charset="0"/>
              </a:rPr>
              <a:t>3 - Atraso dos alunos para aprender o conteúdo.</a:t>
            </a:r>
            <a:r>
              <a:rPr lang="pt-BR" altLang="pt-BR" sz="2700" kern="0" dirty="0">
                <a:latin typeface="Arial Black" panose="020B0A04020102020204" pitchFamily="34" charset="0"/>
              </a:rPr>
              <a:t> </a:t>
            </a:r>
          </a:p>
          <a:p>
            <a:pPr>
              <a:defRPr/>
            </a:pPr>
            <a:r>
              <a:rPr lang="pt-BR" altLang="pt-BR" sz="2700" b="1" kern="0" dirty="0">
                <a:latin typeface="Arial Black" panose="020B0A04020102020204" pitchFamily="34" charset="0"/>
              </a:rPr>
              <a:t>4 - Aprovação de estudantes que ainda não estão preparados para o próximo ciclo. </a:t>
            </a:r>
          </a:p>
          <a:p>
            <a:pPr>
              <a:defRPr/>
            </a:pPr>
            <a:r>
              <a:rPr lang="pt-BR" altLang="pt-BR" sz="2700" b="1" kern="0" dirty="0">
                <a:latin typeface="Arial Black" panose="020B0A04020102020204" pitchFamily="34" charset="0"/>
              </a:rPr>
              <a:t>5 - Os baixos salários.</a:t>
            </a:r>
          </a:p>
          <a:p>
            <a:endParaRPr lang="pt-BR" dirty="0"/>
          </a:p>
        </p:txBody>
      </p:sp>
    </p:spTree>
    <p:extLst>
      <p:ext uri="{BB962C8B-B14F-4D97-AF65-F5344CB8AC3E}">
        <p14:creationId xmlns:p14="http://schemas.microsoft.com/office/powerpoint/2010/main" val="3099248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altLang="pt-BR" sz="3900" dirty="0">
                <a:latin typeface="Arial Black" panose="020B0A04020102020204" pitchFamily="34" charset="0"/>
              </a:rPr>
              <a:t>Outras Informações</a:t>
            </a:r>
            <a:endParaRPr lang="pt-BR" sz="3900" dirty="0">
              <a:latin typeface="Arial Black" panose="020B0A04020102020204" pitchFamily="34" charset="0"/>
            </a:endParaRPr>
          </a:p>
        </p:txBody>
      </p:sp>
      <p:sp>
        <p:nvSpPr>
          <p:cNvPr id="4" name="Espaço Reservado para Conteúdo 2"/>
          <p:cNvSpPr txBox="1">
            <a:spLocks noGrp="1"/>
          </p:cNvSpPr>
          <p:nvPr>
            <p:ph idx="1"/>
          </p:nvPr>
        </p:nvSpPr>
        <p:spPr bwMode="auto">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marL="0" indent="0" algn="ctr">
              <a:buNone/>
              <a:defRPr/>
            </a:pPr>
            <a:r>
              <a:rPr lang="pt-BR" b="1" kern="0" dirty="0" smtClean="0">
                <a:solidFill>
                  <a:srgbClr val="FF0000"/>
                </a:solidFill>
                <a:effectLst>
                  <a:outerShdw blurRad="38100" dist="38100" dir="2700000" algn="tl">
                    <a:srgbClr val="000000">
                      <a:alpha val="43137"/>
                    </a:srgbClr>
                  </a:outerShdw>
                </a:effectLst>
                <a:latin typeface="Arial Black" panose="020B0A04020102020204" pitchFamily="34" charset="0"/>
              </a:rPr>
              <a:t>Na pesquisa, 72% dos professores afirmaram que a contribuição para o aprendizado dos alunos é o que mais traz satisfação. </a:t>
            </a:r>
          </a:p>
          <a:p>
            <a:pPr marL="0" indent="0" algn="ctr">
              <a:buNone/>
              <a:defRPr/>
            </a:pPr>
            <a:r>
              <a:rPr lang="pt-BR" b="1" kern="0" dirty="0" smtClean="0">
                <a:solidFill>
                  <a:srgbClr val="FF0000"/>
                </a:solidFill>
                <a:effectLst>
                  <a:outerShdw blurRad="38100" dist="38100" dir="2700000" algn="tl">
                    <a:srgbClr val="000000">
                      <a:alpha val="43137"/>
                    </a:srgbClr>
                  </a:outerShdw>
                </a:effectLst>
                <a:latin typeface="Arial Black" panose="020B0A04020102020204" pitchFamily="34" charset="0"/>
              </a:rPr>
              <a:t>65% se disseram satisfeitos com a responsabilidade social do trabalho que fazem.</a:t>
            </a:r>
          </a:p>
        </p:txBody>
      </p:sp>
    </p:spTree>
    <p:extLst>
      <p:ext uri="{BB962C8B-B14F-4D97-AF65-F5344CB8AC3E}">
        <p14:creationId xmlns:p14="http://schemas.microsoft.com/office/powerpoint/2010/main" val="17910216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altLang="pt-BR" sz="3900" dirty="0" smtClean="0">
                <a:latin typeface="Arial Black" panose="020B0A04020102020204" pitchFamily="34" charset="0"/>
              </a:rPr>
              <a:t>Quais são </a:t>
            </a:r>
            <a:r>
              <a:rPr lang="pt-BR" altLang="pt-BR" sz="3900" dirty="0">
                <a:latin typeface="Arial Black" panose="020B0A04020102020204" pitchFamily="34" charset="0"/>
              </a:rPr>
              <a:t>os problemas?</a:t>
            </a:r>
            <a:endParaRPr lang="pt-BR" sz="3900" dirty="0">
              <a:latin typeface="Arial Black" panose="020B0A04020102020204" pitchFamily="34" charset="0"/>
            </a:endParaRPr>
          </a:p>
        </p:txBody>
      </p:sp>
      <p:sp>
        <p:nvSpPr>
          <p:cNvPr id="3" name="Espaço Reservado para Conteúdo 2"/>
          <p:cNvSpPr>
            <a:spLocks noGrp="1"/>
          </p:cNvSpPr>
          <p:nvPr>
            <p:ph idx="1"/>
          </p:nvPr>
        </p:nvSpPr>
        <p:spPr>
          <a:xfrm>
            <a:off x="457200" y="1988840"/>
            <a:ext cx="8229600" cy="4137323"/>
          </a:xfrm>
        </p:spPr>
        <p:txBody>
          <a:bodyPr/>
          <a:lstStyle/>
          <a:p>
            <a:pPr algn="ctr">
              <a:defRPr/>
            </a:pPr>
            <a:r>
              <a:rPr lang="pt-BR" altLang="pt-BR" sz="2500" b="1" kern="0" dirty="0">
                <a:latin typeface="Arial Black" panose="020B0A04020102020204" pitchFamily="34" charset="0"/>
              </a:rPr>
              <a:t>Política</a:t>
            </a:r>
          </a:p>
          <a:p>
            <a:pPr algn="ctr">
              <a:defRPr/>
            </a:pPr>
            <a:r>
              <a:rPr lang="pt-BR" altLang="pt-BR" sz="2500" b="1" kern="0" dirty="0">
                <a:latin typeface="Arial Black" panose="020B0A04020102020204" pitchFamily="34" charset="0"/>
              </a:rPr>
              <a:t>Corrupção</a:t>
            </a:r>
          </a:p>
          <a:p>
            <a:pPr algn="ctr">
              <a:defRPr/>
            </a:pPr>
            <a:r>
              <a:rPr lang="pt-BR" altLang="pt-BR" sz="2500" b="1" kern="0" dirty="0">
                <a:latin typeface="Arial Black" panose="020B0A04020102020204" pitchFamily="34" charset="0"/>
              </a:rPr>
              <a:t>Controle Social</a:t>
            </a:r>
          </a:p>
          <a:p>
            <a:pPr algn="ctr">
              <a:defRPr/>
            </a:pPr>
            <a:r>
              <a:rPr lang="pt-BR" altLang="pt-BR" sz="2500" b="1" kern="0" dirty="0">
                <a:solidFill>
                  <a:srgbClr val="FF0000"/>
                </a:solidFill>
                <a:latin typeface="Arial Black" panose="020B0A04020102020204" pitchFamily="34" charset="0"/>
              </a:rPr>
              <a:t>Planejamento</a:t>
            </a:r>
          </a:p>
          <a:p>
            <a:pPr algn="ctr">
              <a:defRPr/>
            </a:pPr>
            <a:r>
              <a:rPr lang="pt-BR" altLang="pt-BR" sz="2500" b="1" kern="0" dirty="0">
                <a:solidFill>
                  <a:srgbClr val="FF0000"/>
                </a:solidFill>
                <a:latin typeface="Arial Black" panose="020B0A04020102020204" pitchFamily="34" charset="0"/>
              </a:rPr>
              <a:t>Gestão e </a:t>
            </a:r>
          </a:p>
          <a:p>
            <a:pPr algn="ctr">
              <a:defRPr/>
            </a:pPr>
            <a:r>
              <a:rPr lang="pt-BR" altLang="pt-BR" sz="2500" b="1" kern="0" dirty="0">
                <a:solidFill>
                  <a:srgbClr val="FF0000"/>
                </a:solidFill>
                <a:latin typeface="Arial Black" panose="020B0A04020102020204" pitchFamily="34" charset="0"/>
              </a:rPr>
              <a:t>Controle</a:t>
            </a:r>
            <a:endParaRPr lang="pt-BR" altLang="pt-BR" sz="2500" kern="0" dirty="0">
              <a:solidFill>
                <a:srgbClr val="FF0000"/>
              </a:solidFill>
              <a:latin typeface="Arial Black" panose="020B0A04020102020204" pitchFamily="34" charset="0"/>
            </a:endParaRPr>
          </a:p>
          <a:p>
            <a:pPr marL="0" indent="0">
              <a:buNone/>
            </a:pPr>
            <a:endParaRPr lang="pt-BR" dirty="0"/>
          </a:p>
        </p:txBody>
      </p:sp>
    </p:spTree>
    <p:extLst>
      <p:ext uri="{BB962C8B-B14F-4D97-AF65-F5344CB8AC3E}">
        <p14:creationId xmlns:p14="http://schemas.microsoft.com/office/powerpoint/2010/main" val="323357719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altLang="pt-BR" sz="3900" b="1" dirty="0">
                <a:latin typeface="Arial Black" panose="020B0A04020102020204" pitchFamily="34" charset="0"/>
              </a:rPr>
              <a:t>Aspectos Necessários</a:t>
            </a:r>
            <a:endParaRPr lang="pt-BR" sz="3900" dirty="0">
              <a:latin typeface="Arial Black" panose="020B0A04020102020204" pitchFamily="34" charset="0"/>
            </a:endParaRPr>
          </a:p>
        </p:txBody>
      </p:sp>
      <p:sp>
        <p:nvSpPr>
          <p:cNvPr id="3" name="Espaço Reservado para Conteúdo 2"/>
          <p:cNvSpPr>
            <a:spLocks noGrp="1"/>
          </p:cNvSpPr>
          <p:nvPr>
            <p:ph idx="1"/>
          </p:nvPr>
        </p:nvSpPr>
        <p:spPr/>
        <p:txBody>
          <a:bodyPr>
            <a:normAutofit/>
          </a:bodyPr>
          <a:lstStyle/>
          <a:p>
            <a:pPr>
              <a:defRPr/>
            </a:pPr>
            <a:r>
              <a:rPr lang="pt-BR" altLang="pt-BR" sz="3600" b="1" kern="0" dirty="0">
                <a:latin typeface="Arial Black" panose="020B0A04020102020204" pitchFamily="34" charset="0"/>
              </a:rPr>
              <a:t>Planejamento</a:t>
            </a:r>
            <a:r>
              <a:rPr lang="pt-BR" altLang="pt-BR" sz="3600" kern="0" dirty="0">
                <a:latin typeface="Arial Black" panose="020B0A04020102020204" pitchFamily="34" charset="0"/>
              </a:rPr>
              <a:t>:</a:t>
            </a:r>
          </a:p>
          <a:p>
            <a:pPr>
              <a:buFontTx/>
              <a:buChar char="-"/>
              <a:defRPr/>
            </a:pPr>
            <a:r>
              <a:rPr lang="pt-BR" altLang="pt-BR" sz="2500" kern="0" dirty="0">
                <a:latin typeface="Arial Black" panose="020B0A04020102020204" pitchFamily="34" charset="0"/>
              </a:rPr>
              <a:t>Estabelecer prioridades;</a:t>
            </a:r>
          </a:p>
          <a:p>
            <a:pPr>
              <a:buFontTx/>
              <a:buChar char="-"/>
              <a:defRPr/>
            </a:pPr>
            <a:r>
              <a:rPr lang="pt-BR" altLang="pt-BR" sz="2500" kern="0" dirty="0">
                <a:latin typeface="Arial Black" panose="020B0A04020102020204" pitchFamily="34" charset="0"/>
              </a:rPr>
              <a:t>Planejamento de longo prazo;</a:t>
            </a:r>
          </a:p>
          <a:p>
            <a:pPr>
              <a:buFontTx/>
              <a:buChar char="-"/>
              <a:defRPr/>
            </a:pPr>
            <a:r>
              <a:rPr lang="pt-BR" altLang="pt-BR" sz="2500" kern="0" dirty="0">
                <a:latin typeface="Arial Black" panose="020B0A04020102020204" pitchFamily="34" charset="0"/>
              </a:rPr>
              <a:t>Estruturas sobrepostas;</a:t>
            </a:r>
          </a:p>
          <a:p>
            <a:pPr>
              <a:buFontTx/>
              <a:buChar char="-"/>
              <a:defRPr/>
            </a:pPr>
            <a:r>
              <a:rPr lang="pt-BR" altLang="pt-BR" sz="2500" kern="0" dirty="0">
                <a:latin typeface="Arial Black" panose="020B0A04020102020204" pitchFamily="34" charset="0"/>
              </a:rPr>
              <a:t>Escola de Educação Infantil em Santo Ângelo;</a:t>
            </a:r>
          </a:p>
          <a:p>
            <a:pPr>
              <a:buFontTx/>
              <a:buChar char="-"/>
              <a:defRPr/>
            </a:pPr>
            <a:r>
              <a:rPr lang="pt-BR" altLang="pt-BR" sz="2500" kern="0" dirty="0">
                <a:latin typeface="Arial Black" panose="020B0A04020102020204" pitchFamily="34" charset="0"/>
              </a:rPr>
              <a:t>SAMU (Criação</a:t>
            </a:r>
            <a:r>
              <a:rPr lang="pt-BR" altLang="pt-BR" sz="2500" kern="0" dirty="0" smtClean="0">
                <a:latin typeface="Arial Black" panose="020B0A04020102020204" pitchFamily="34" charset="0"/>
              </a:rPr>
              <a:t>)</a:t>
            </a:r>
            <a:endParaRPr lang="pt-BR" altLang="pt-BR" sz="2500" kern="0" dirty="0">
              <a:latin typeface="Arial Black" panose="020B0A04020102020204" pitchFamily="34" charset="0"/>
            </a:endParaRPr>
          </a:p>
        </p:txBody>
      </p:sp>
    </p:spTree>
    <p:extLst>
      <p:ext uri="{BB962C8B-B14F-4D97-AF65-F5344CB8AC3E}">
        <p14:creationId xmlns:p14="http://schemas.microsoft.com/office/powerpoint/2010/main" val="23796976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altLang="pt-BR" sz="3900" b="1" dirty="0">
                <a:effectLst>
                  <a:outerShdw blurRad="38100" dist="38100" dir="2700000" algn="tl">
                    <a:srgbClr val="000000">
                      <a:alpha val="43137"/>
                    </a:srgbClr>
                  </a:outerShdw>
                </a:effectLst>
                <a:latin typeface="Arial Black" panose="020B0A04020102020204" pitchFamily="34" charset="0"/>
              </a:rPr>
              <a:t>Exemplos de Desperdícios</a:t>
            </a:r>
            <a:endParaRPr lang="pt-BR" sz="3900" dirty="0">
              <a:latin typeface="Arial Black" panose="020B0A04020102020204" pitchFamily="34" charset="0"/>
            </a:endParaRPr>
          </a:p>
        </p:txBody>
      </p:sp>
      <p:sp>
        <p:nvSpPr>
          <p:cNvPr id="3" name="Espaço Reservado para Conteúdo 2"/>
          <p:cNvSpPr>
            <a:spLocks noGrp="1"/>
          </p:cNvSpPr>
          <p:nvPr>
            <p:ph idx="1"/>
          </p:nvPr>
        </p:nvSpPr>
        <p:spPr>
          <a:xfrm>
            <a:off x="457200" y="2492896"/>
            <a:ext cx="8229600" cy="3633267"/>
          </a:xfrm>
        </p:spPr>
        <p:txBody>
          <a:bodyPr/>
          <a:lstStyle/>
          <a:p>
            <a:pPr>
              <a:defRPr/>
            </a:pPr>
            <a:r>
              <a:rPr lang="pt-BR" altLang="pt-BR" sz="2500" kern="0" dirty="0">
                <a:latin typeface="Arial Black" panose="020B0A04020102020204" pitchFamily="34" charset="0"/>
              </a:rPr>
              <a:t>Viaduto em BH ruiu (08/2014)</a:t>
            </a:r>
          </a:p>
          <a:p>
            <a:pPr>
              <a:defRPr/>
            </a:pPr>
            <a:r>
              <a:rPr lang="pt-BR" altLang="pt-BR" sz="2500" kern="0" dirty="0">
                <a:latin typeface="Arial Black" panose="020B0A04020102020204" pitchFamily="34" charset="0"/>
              </a:rPr>
              <a:t>Viaduto em Cuiabá: (02/2015)</a:t>
            </a:r>
          </a:p>
          <a:p>
            <a:pPr>
              <a:buFontTx/>
              <a:buChar char="-"/>
              <a:defRPr/>
            </a:pPr>
            <a:r>
              <a:rPr lang="pt-BR" altLang="pt-BR" sz="2500" kern="0" dirty="0">
                <a:latin typeface="Arial Black" panose="020B0A04020102020204" pitchFamily="34" charset="0"/>
              </a:rPr>
              <a:t>Estrutura comprometida;</a:t>
            </a:r>
          </a:p>
          <a:p>
            <a:pPr>
              <a:buFontTx/>
              <a:buChar char="-"/>
              <a:defRPr/>
            </a:pPr>
            <a:r>
              <a:rPr lang="pt-BR" altLang="pt-BR" sz="2500" kern="0" dirty="0">
                <a:latin typeface="Arial Black" panose="020B0A04020102020204" pitchFamily="34" charset="0"/>
              </a:rPr>
              <a:t>Curva em que não passam dois ônibus ao mesmo tempo (em sentidos opostos)</a:t>
            </a:r>
          </a:p>
          <a:p>
            <a:endParaRPr lang="pt-BR" dirty="0"/>
          </a:p>
        </p:txBody>
      </p:sp>
    </p:spTree>
    <p:extLst>
      <p:ext uri="{BB962C8B-B14F-4D97-AF65-F5344CB8AC3E}">
        <p14:creationId xmlns:p14="http://schemas.microsoft.com/office/powerpoint/2010/main" val="10014074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altLang="pt-BR" sz="3900" b="1" dirty="0">
                <a:effectLst>
                  <a:outerShdw blurRad="38100" dist="38100" dir="2700000" algn="tl">
                    <a:srgbClr val="000000">
                      <a:alpha val="43137"/>
                    </a:srgbClr>
                  </a:outerShdw>
                </a:effectLst>
                <a:latin typeface="Arial Black" panose="020B0A04020102020204" pitchFamily="34" charset="0"/>
              </a:rPr>
              <a:t>Exemplos de Desperdícios</a:t>
            </a:r>
            <a:endParaRPr lang="pt-BR" sz="3900" dirty="0">
              <a:latin typeface="Arial Black" panose="020B0A04020102020204" pitchFamily="34" charset="0"/>
            </a:endParaRPr>
          </a:p>
        </p:txBody>
      </p:sp>
      <p:sp>
        <p:nvSpPr>
          <p:cNvPr id="3" name="Espaço Reservado para Conteúdo 2"/>
          <p:cNvSpPr>
            <a:spLocks noGrp="1"/>
          </p:cNvSpPr>
          <p:nvPr>
            <p:ph idx="1"/>
          </p:nvPr>
        </p:nvSpPr>
        <p:spPr>
          <a:xfrm>
            <a:off x="457200" y="1600200"/>
            <a:ext cx="8229600" cy="4853136"/>
          </a:xfrm>
        </p:spPr>
        <p:txBody>
          <a:bodyPr>
            <a:normAutofit fontScale="85000" lnSpcReduction="10000"/>
          </a:bodyPr>
          <a:lstStyle/>
          <a:p>
            <a:pPr>
              <a:defRPr/>
            </a:pPr>
            <a:r>
              <a:rPr lang="pt-BR" altLang="pt-BR" b="1" kern="0" dirty="0">
                <a:latin typeface="Arial Black" panose="020B0A04020102020204" pitchFamily="34" charset="0"/>
              </a:rPr>
              <a:t>Jornal Bom Dia Brasil de 09/02/2015</a:t>
            </a:r>
            <a:endParaRPr lang="pt-BR" altLang="pt-BR" kern="0" dirty="0">
              <a:latin typeface="Arial Black" panose="020B0A04020102020204" pitchFamily="34" charset="0"/>
            </a:endParaRPr>
          </a:p>
          <a:p>
            <a:pPr>
              <a:defRPr/>
            </a:pPr>
            <a:r>
              <a:rPr lang="pt-BR" altLang="pt-BR" b="1" kern="0" dirty="0">
                <a:latin typeface="Arial Black" panose="020B0A04020102020204" pitchFamily="34" charset="0"/>
              </a:rPr>
              <a:t>Aparecida de Goiânia</a:t>
            </a:r>
            <a:endParaRPr lang="pt-BR" altLang="pt-BR" kern="0" dirty="0">
              <a:latin typeface="Arial Black" panose="020B0A04020102020204" pitchFamily="34" charset="0"/>
            </a:endParaRPr>
          </a:p>
          <a:p>
            <a:pPr>
              <a:defRPr/>
            </a:pPr>
            <a:r>
              <a:rPr lang="pt-BR" altLang="pt-BR" b="1" kern="0" dirty="0">
                <a:latin typeface="Arial Black" panose="020B0A04020102020204" pitchFamily="34" charset="0"/>
              </a:rPr>
              <a:t>Hospital que está em construção há 17 anos</a:t>
            </a:r>
            <a:endParaRPr lang="pt-BR" altLang="pt-BR" kern="0" dirty="0">
              <a:latin typeface="Arial Black" panose="020B0A04020102020204" pitchFamily="34" charset="0"/>
            </a:endParaRPr>
          </a:p>
          <a:p>
            <a:pPr>
              <a:defRPr/>
            </a:pPr>
            <a:r>
              <a:rPr lang="pt-BR" altLang="pt-BR" b="1" kern="0" dirty="0">
                <a:latin typeface="Arial Black" panose="020B0A04020102020204" pitchFamily="34" charset="0"/>
              </a:rPr>
              <a:t>Previsão da Obra       R$ 7.000.000,00</a:t>
            </a:r>
            <a:endParaRPr lang="pt-BR" altLang="pt-BR" kern="0" dirty="0">
              <a:latin typeface="Arial Black" panose="020B0A04020102020204" pitchFamily="34" charset="0"/>
            </a:endParaRPr>
          </a:p>
          <a:p>
            <a:pPr>
              <a:defRPr/>
            </a:pPr>
            <a:r>
              <a:rPr lang="pt-BR" altLang="pt-BR" b="1" kern="0" dirty="0">
                <a:latin typeface="Arial Black" panose="020B0A04020102020204" pitchFamily="34" charset="0"/>
              </a:rPr>
              <a:t>Gastos                          R$ 4.000.000,00</a:t>
            </a:r>
            <a:endParaRPr lang="pt-BR" altLang="pt-BR" kern="0" dirty="0">
              <a:latin typeface="Arial Black" panose="020B0A04020102020204" pitchFamily="34" charset="0"/>
            </a:endParaRPr>
          </a:p>
          <a:p>
            <a:pPr>
              <a:defRPr/>
            </a:pPr>
            <a:r>
              <a:rPr lang="pt-BR" altLang="pt-BR" b="1" kern="0" dirty="0">
                <a:latin typeface="Arial Black" panose="020B0A04020102020204" pitchFamily="34" charset="0"/>
              </a:rPr>
              <a:t>Solicitaram ao MS + R$ 10.000.000,00 </a:t>
            </a:r>
            <a:endParaRPr lang="pt-BR" altLang="pt-BR" kern="0" dirty="0">
              <a:latin typeface="Arial Black" panose="020B0A04020102020204" pitchFamily="34" charset="0"/>
            </a:endParaRPr>
          </a:p>
          <a:p>
            <a:pPr>
              <a:defRPr/>
            </a:pPr>
            <a:r>
              <a:rPr lang="pt-BR" altLang="pt-BR" sz="2400" b="1" kern="0" dirty="0">
                <a:latin typeface="Arial Black" panose="020B0A04020102020204" pitchFamily="34" charset="0"/>
              </a:rPr>
              <a:t>Problemas: </a:t>
            </a:r>
            <a:endParaRPr lang="pt-BR" altLang="pt-BR" sz="2400" kern="0" dirty="0">
              <a:latin typeface="Arial Black" panose="020B0A04020102020204" pitchFamily="34" charset="0"/>
            </a:endParaRPr>
          </a:p>
          <a:p>
            <a:pPr>
              <a:defRPr/>
            </a:pPr>
            <a:r>
              <a:rPr lang="pt-BR" altLang="pt-BR" sz="2400" b="1" kern="0" dirty="0">
                <a:latin typeface="Arial Black" panose="020B0A04020102020204" pitchFamily="34" charset="0"/>
              </a:rPr>
              <a:t>- UTI ao lado da lavanderia;</a:t>
            </a:r>
            <a:endParaRPr lang="pt-BR" altLang="pt-BR" sz="2400" kern="0" dirty="0">
              <a:latin typeface="Arial Black" panose="020B0A04020102020204" pitchFamily="34" charset="0"/>
            </a:endParaRPr>
          </a:p>
          <a:p>
            <a:pPr>
              <a:defRPr/>
            </a:pPr>
            <a:r>
              <a:rPr lang="pt-BR" altLang="pt-BR" sz="2400" b="1" kern="0" dirty="0">
                <a:latin typeface="Arial Black" panose="020B0A04020102020204" pitchFamily="34" charset="0"/>
              </a:rPr>
              <a:t>- Portas que não permitem a passagem de macas;</a:t>
            </a:r>
            <a:endParaRPr lang="pt-BR" altLang="pt-BR" sz="2400" kern="0" dirty="0">
              <a:latin typeface="Arial Black" panose="020B0A04020102020204" pitchFamily="34" charset="0"/>
            </a:endParaRPr>
          </a:p>
          <a:p>
            <a:pPr>
              <a:defRPr/>
            </a:pPr>
            <a:r>
              <a:rPr lang="pt-BR" altLang="pt-BR" sz="2400" b="1" kern="0" dirty="0">
                <a:solidFill>
                  <a:srgbClr val="C00000"/>
                </a:solidFill>
                <a:latin typeface="Arial Black" panose="020B0A04020102020204" pitchFamily="34" charset="0"/>
              </a:rPr>
              <a:t>Para resolver os problemas deveriam demolir 25% do que foi construído</a:t>
            </a:r>
            <a:endParaRPr lang="pt-BR" altLang="pt-BR" sz="2400" kern="0" dirty="0">
              <a:solidFill>
                <a:srgbClr val="C00000"/>
              </a:solidFill>
              <a:latin typeface="Arial Black" panose="020B0A04020102020204" pitchFamily="34" charset="0"/>
            </a:endParaRPr>
          </a:p>
          <a:p>
            <a:endParaRPr lang="pt-BR" dirty="0"/>
          </a:p>
        </p:txBody>
      </p:sp>
    </p:spTree>
    <p:extLst>
      <p:ext uri="{BB962C8B-B14F-4D97-AF65-F5344CB8AC3E}">
        <p14:creationId xmlns:p14="http://schemas.microsoft.com/office/powerpoint/2010/main" val="9716725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normAutofit/>
          </a:bodyPr>
          <a:lstStyle/>
          <a:p>
            <a:r>
              <a:rPr lang="pt-BR" altLang="pt-BR" sz="3900" b="1" dirty="0">
                <a:effectLst>
                  <a:outerShdw blurRad="38100" dist="38100" dir="2700000" algn="tl">
                    <a:srgbClr val="000000">
                      <a:alpha val="43137"/>
                    </a:srgbClr>
                  </a:outerShdw>
                </a:effectLst>
                <a:latin typeface="Arial Black" panose="020B0A04020102020204" pitchFamily="34" charset="0"/>
              </a:rPr>
              <a:t>Exemplos de Desperdícios</a:t>
            </a:r>
            <a:endParaRPr lang="pt-BR" sz="3900" dirty="0">
              <a:latin typeface="Arial Black" panose="020B0A04020102020204" pitchFamily="34" charset="0"/>
            </a:endParaRPr>
          </a:p>
        </p:txBody>
      </p:sp>
      <p:sp>
        <p:nvSpPr>
          <p:cNvPr id="3" name="Espaço Reservado para Conteúdo 2"/>
          <p:cNvSpPr>
            <a:spLocks noGrp="1"/>
          </p:cNvSpPr>
          <p:nvPr>
            <p:ph idx="1"/>
          </p:nvPr>
        </p:nvSpPr>
        <p:spPr/>
        <p:txBody>
          <a:bodyPr>
            <a:normAutofit/>
          </a:bodyPr>
          <a:lstStyle/>
          <a:p>
            <a:pPr marL="0" indent="0">
              <a:buFontTx/>
              <a:buNone/>
              <a:defRPr/>
            </a:pPr>
            <a:r>
              <a:rPr lang="pt-BR" kern="0" dirty="0" smtClean="0">
                <a:latin typeface="Arial Black" panose="020B0A04020102020204" pitchFamily="34" charset="0"/>
              </a:rPr>
              <a:t>- Construção </a:t>
            </a:r>
            <a:r>
              <a:rPr lang="pt-BR" kern="0" dirty="0">
                <a:latin typeface="Arial Black" panose="020B0A04020102020204" pitchFamily="34" charset="0"/>
              </a:rPr>
              <a:t>de casas em Coronel Barros;</a:t>
            </a:r>
          </a:p>
          <a:p>
            <a:pPr>
              <a:buFontTx/>
              <a:buChar char="-"/>
              <a:defRPr/>
            </a:pPr>
            <a:r>
              <a:rPr lang="pt-BR" kern="0" smtClean="0">
                <a:latin typeface="Arial Black" panose="020B0A04020102020204" pitchFamily="34" charset="0"/>
              </a:rPr>
              <a:t>Usina de Álcool em Rolador</a:t>
            </a:r>
          </a:p>
          <a:p>
            <a:pPr marL="0" indent="0">
              <a:buFontTx/>
              <a:buNone/>
              <a:defRPr/>
            </a:pPr>
            <a:r>
              <a:rPr lang="pt-BR" kern="0" smtClean="0">
                <a:latin typeface="Arial Black" panose="020B0A04020102020204" pitchFamily="34" charset="0"/>
              </a:rPr>
              <a:t>- Escola Agrícola no interior de Entre-Ijuís;</a:t>
            </a:r>
          </a:p>
          <a:p>
            <a:pPr>
              <a:buFontTx/>
              <a:buChar char="-"/>
              <a:defRPr/>
            </a:pPr>
            <a:r>
              <a:rPr lang="pt-BR" kern="0" smtClean="0">
                <a:latin typeface="Arial Black" panose="020B0A04020102020204" pitchFamily="34" charset="0"/>
              </a:rPr>
              <a:t>SAMU</a:t>
            </a:r>
            <a:r>
              <a:rPr lang="pt-BR" kern="0" dirty="0">
                <a:latin typeface="Arial Black" panose="020B0A04020102020204" pitchFamily="34" charset="0"/>
              </a:rPr>
              <a:t>; Início ambulâncias paradas (manutenção e macas</a:t>
            </a:r>
            <a:r>
              <a:rPr lang="pt-BR" kern="0" dirty="0" smtClean="0">
                <a:latin typeface="Arial Black" panose="020B0A04020102020204" pitchFamily="34" charset="0"/>
              </a:rPr>
              <a:t>);</a:t>
            </a:r>
            <a:endParaRPr lang="pt-BR" kern="0" dirty="0">
              <a:latin typeface="Arial Black" panose="020B0A04020102020204" pitchFamily="34" charset="0"/>
            </a:endParaRPr>
          </a:p>
        </p:txBody>
      </p:sp>
    </p:spTree>
    <p:extLst>
      <p:ext uri="{BB962C8B-B14F-4D97-AF65-F5344CB8AC3E}">
        <p14:creationId xmlns:p14="http://schemas.microsoft.com/office/powerpoint/2010/main" val="23533696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descr="http://zh.rbsdirect.com.br/imagesrc/23052682.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548680"/>
            <a:ext cx="6408712" cy="5832648"/>
          </a:xfrm>
          <a:prstGeom prst="rect">
            <a:avLst/>
          </a:prstGeom>
          <a:noFill/>
          <a:ln>
            <a:noFill/>
          </a:ln>
        </p:spPr>
      </p:pic>
      <p:sp>
        <p:nvSpPr>
          <p:cNvPr id="5" name="Título 1"/>
          <p:cNvSpPr>
            <a:spLocks noGrp="1"/>
          </p:cNvSpPr>
          <p:nvPr>
            <p:ph type="title"/>
          </p:nvPr>
        </p:nvSpPr>
        <p:spPr>
          <a:xfrm>
            <a:off x="457200" y="116632"/>
            <a:ext cx="8229600" cy="576064"/>
          </a:xfrm>
        </p:spPr>
        <p:txBody>
          <a:bodyPr>
            <a:normAutofit fontScale="90000"/>
          </a:bodyPr>
          <a:lstStyle/>
          <a:p>
            <a:r>
              <a:rPr lang="pt-BR" sz="2000" dirty="0">
                <a:latin typeface="Arial Black" panose="020B0A04020102020204" pitchFamily="34" charset="0"/>
              </a:rPr>
              <a:t>Por: Débora Ely e Vanessa </a:t>
            </a:r>
            <a:r>
              <a:rPr lang="pt-BR" sz="2000" dirty="0" err="1" smtClean="0">
                <a:latin typeface="Arial Black" panose="020B0A04020102020204" pitchFamily="34" charset="0"/>
              </a:rPr>
              <a:t>Kannenberg</a:t>
            </a:r>
            <a:r>
              <a:rPr lang="pt-BR" sz="2000" dirty="0" smtClean="0">
                <a:latin typeface="Arial Black" panose="020B0A04020102020204" pitchFamily="34" charset="0"/>
              </a:rPr>
              <a:t> ZH 19/02/2017 </a:t>
            </a:r>
            <a:r>
              <a:rPr lang="pt-BR" sz="2000" dirty="0"/>
              <a:t/>
            </a:r>
            <a:br>
              <a:rPr lang="pt-BR" sz="2000" dirty="0"/>
            </a:br>
            <a:endParaRPr lang="pt-BR" sz="2000" dirty="0">
              <a:latin typeface="Arial Black" panose="020B0A04020102020204" pitchFamily="34" charset="0"/>
            </a:endParaRPr>
          </a:p>
        </p:txBody>
      </p:sp>
    </p:spTree>
    <p:extLst>
      <p:ext uri="{BB962C8B-B14F-4D97-AF65-F5344CB8AC3E}">
        <p14:creationId xmlns:p14="http://schemas.microsoft.com/office/powerpoint/2010/main" val="23845805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73857" y="188640"/>
            <a:ext cx="8229600" cy="922114"/>
          </a:xfrm>
        </p:spPr>
        <p:txBody>
          <a:bodyPr>
            <a:normAutofit/>
          </a:bodyPr>
          <a:lstStyle/>
          <a:p>
            <a:r>
              <a:rPr lang="pt-BR" altLang="pt-BR" sz="3900" b="1" dirty="0">
                <a:effectLst>
                  <a:outerShdw blurRad="38100" dist="38100" dir="2700000" algn="tl">
                    <a:srgbClr val="000000">
                      <a:alpha val="43137"/>
                    </a:srgbClr>
                  </a:outerShdw>
                </a:effectLst>
                <a:latin typeface="Arial Black" panose="020B0A04020102020204" pitchFamily="34" charset="0"/>
              </a:rPr>
              <a:t>Exemplos de Desperdícios</a:t>
            </a:r>
            <a:endParaRPr lang="pt-BR" sz="3900" dirty="0"/>
          </a:p>
        </p:txBody>
      </p:sp>
      <p:sp>
        <p:nvSpPr>
          <p:cNvPr id="3" name="Espaço Reservado para Conteúdo 2"/>
          <p:cNvSpPr>
            <a:spLocks noGrp="1"/>
          </p:cNvSpPr>
          <p:nvPr>
            <p:ph idx="1"/>
          </p:nvPr>
        </p:nvSpPr>
        <p:spPr>
          <a:xfrm>
            <a:off x="457200" y="1700808"/>
            <a:ext cx="8229600" cy="4752528"/>
          </a:xfrm>
        </p:spPr>
        <p:txBody>
          <a:bodyPr>
            <a:normAutofit fontScale="55000" lnSpcReduction="20000"/>
          </a:bodyPr>
          <a:lstStyle/>
          <a:p>
            <a:pPr algn="ctr">
              <a:defRPr/>
            </a:pPr>
            <a:r>
              <a:rPr lang="pt-BR" sz="4500" b="1" dirty="0">
                <a:solidFill>
                  <a:srgbClr val="00B050"/>
                </a:solidFill>
                <a:effectLst>
                  <a:outerShdw blurRad="38100" dist="38100" dir="2700000" algn="tl">
                    <a:srgbClr val="000000">
                      <a:alpha val="43137"/>
                    </a:srgbClr>
                  </a:outerShdw>
                </a:effectLst>
                <a:latin typeface="Arial Black" panose="020B0A04020102020204" pitchFamily="34" charset="0"/>
              </a:rPr>
              <a:t>Só no Brasil</a:t>
            </a:r>
          </a:p>
          <a:p>
            <a:pPr>
              <a:defRPr/>
            </a:pPr>
            <a:r>
              <a:rPr lang="pt-BR" sz="4000" b="1" dirty="0">
                <a:latin typeface="Arial Black" panose="020B0A04020102020204" pitchFamily="34" charset="0"/>
              </a:rPr>
              <a:t>85% </a:t>
            </a:r>
            <a:r>
              <a:rPr lang="pt-BR" sz="4000" dirty="0">
                <a:latin typeface="Arial Black" panose="020B0A04020102020204" pitchFamily="34" charset="0"/>
              </a:rPr>
              <a:t>dos 181 projetos de lei aprovados pelos 20 Vereadores de Palmas – TO, entre 2013 e 2016 são irrelevantes para a população;</a:t>
            </a:r>
          </a:p>
          <a:p>
            <a:pPr>
              <a:defRPr/>
            </a:pPr>
            <a:r>
              <a:rPr lang="pt-BR" sz="4000" b="1" dirty="0">
                <a:latin typeface="Arial Black" panose="020B0A04020102020204" pitchFamily="34" charset="0"/>
              </a:rPr>
              <a:t>Relação custo/</a:t>
            </a:r>
            <a:r>
              <a:rPr lang="pt-BR" sz="4000" b="1" dirty="0" err="1">
                <a:latin typeface="Arial Black" panose="020B0A04020102020204" pitchFamily="34" charset="0"/>
              </a:rPr>
              <a:t>hab</a:t>
            </a:r>
            <a:r>
              <a:rPr lang="pt-BR" sz="4000" b="1" dirty="0">
                <a:latin typeface="Arial Black" panose="020B0A04020102020204" pitchFamily="34" charset="0"/>
              </a:rPr>
              <a:t> </a:t>
            </a:r>
            <a:r>
              <a:rPr lang="pt-BR" sz="4000" dirty="0">
                <a:latin typeface="Arial Black" panose="020B0A04020102020204" pitchFamily="34" charset="0"/>
              </a:rPr>
              <a:t>– Palmas (280.000 </a:t>
            </a:r>
            <a:r>
              <a:rPr lang="pt-BR" sz="4000" dirty="0" err="1">
                <a:latin typeface="Arial Black" panose="020B0A04020102020204" pitchFamily="34" charset="0"/>
              </a:rPr>
              <a:t>hab</a:t>
            </a:r>
            <a:r>
              <a:rPr lang="pt-BR" sz="4000" dirty="0">
                <a:latin typeface="Arial Black" panose="020B0A04020102020204" pitchFamily="34" charset="0"/>
              </a:rPr>
              <a:t> – R$ 116,00)</a:t>
            </a:r>
          </a:p>
          <a:p>
            <a:pPr>
              <a:defRPr/>
            </a:pPr>
            <a:r>
              <a:rPr lang="pt-BR" sz="4000" dirty="0">
                <a:latin typeface="Arial Black" panose="020B0A04020102020204" pitchFamily="34" charset="0"/>
              </a:rPr>
              <a:t>Rio Branco AC (363.000 </a:t>
            </a:r>
            <a:r>
              <a:rPr lang="pt-BR" sz="4000" dirty="0" err="1">
                <a:latin typeface="Arial Black" panose="020B0A04020102020204" pitchFamily="34" charset="0"/>
              </a:rPr>
              <a:t>hab</a:t>
            </a:r>
            <a:r>
              <a:rPr lang="pt-BR" sz="4000" dirty="0">
                <a:latin typeface="Arial Black" panose="020B0A04020102020204" pitchFamily="34" charset="0"/>
              </a:rPr>
              <a:t> – R$ 63,00)</a:t>
            </a:r>
          </a:p>
          <a:p>
            <a:pPr>
              <a:defRPr/>
            </a:pPr>
            <a:r>
              <a:rPr lang="pt-BR" sz="4000" b="1" dirty="0">
                <a:latin typeface="Arial Black" panose="020B0A04020102020204" pitchFamily="34" charset="0"/>
              </a:rPr>
              <a:t>Matérias: </a:t>
            </a:r>
            <a:r>
              <a:rPr lang="pt-BR" sz="4000" dirty="0">
                <a:latin typeface="Arial Black" panose="020B0A04020102020204" pitchFamily="34" charset="0"/>
              </a:rPr>
              <a:t>“mudanças de nomes de ruas e concessões de títulos de utilidade pública a entidades obscuras, como uma igreja chamada </a:t>
            </a:r>
            <a:r>
              <a:rPr lang="pt-BR" sz="4000" b="1" dirty="0">
                <a:latin typeface="Arial Black" panose="020B0A04020102020204" pitchFamily="34" charset="0"/>
              </a:rPr>
              <a:t>Ministério Servo da Orelha Furada</a:t>
            </a:r>
            <a:r>
              <a:rPr lang="pt-BR" sz="4000" dirty="0">
                <a:latin typeface="Arial Black" panose="020B0A04020102020204" pitchFamily="34" charset="0"/>
              </a:rPr>
              <a:t>. Com a honraria, os agraciados podem pleitear à prefeitura a doação de terrenos públicos</a:t>
            </a:r>
            <a:r>
              <a:rPr lang="pt-BR" sz="4000" dirty="0" smtClean="0">
                <a:latin typeface="Arial Black" panose="020B0A04020102020204" pitchFamily="34" charset="0"/>
              </a:rPr>
              <a:t>.”</a:t>
            </a:r>
            <a:endParaRPr lang="pt-BR" sz="4000" dirty="0">
              <a:latin typeface="Arial Black" panose="020B0A04020102020204" pitchFamily="34" charset="0"/>
            </a:endParaRPr>
          </a:p>
        </p:txBody>
      </p:sp>
      <p:sp>
        <p:nvSpPr>
          <p:cNvPr id="4" name="Título 1"/>
          <p:cNvSpPr txBox="1">
            <a:spLocks/>
          </p:cNvSpPr>
          <p:nvPr/>
        </p:nvSpPr>
        <p:spPr bwMode="auto">
          <a:xfrm>
            <a:off x="372329" y="908720"/>
            <a:ext cx="8424862"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spcBef>
                <a:spcPct val="0"/>
              </a:spcBef>
              <a:buFontTx/>
              <a:buNone/>
            </a:pPr>
            <a:r>
              <a:rPr lang="pt-BR" altLang="pt-BR" sz="1800" dirty="0">
                <a:effectLst>
                  <a:outerShdw blurRad="38100" dist="38100" dir="2700000" algn="tl">
                    <a:srgbClr val="000000">
                      <a:alpha val="43137"/>
                    </a:srgbClr>
                  </a:outerShdw>
                </a:effectLst>
              </a:rPr>
              <a:t>Revista Exame Ano 51 nº 2 de 1º/02/2017 – Leo Branco – Dados do Observatório Social</a:t>
            </a:r>
          </a:p>
        </p:txBody>
      </p:sp>
    </p:spTree>
    <p:extLst>
      <p:ext uri="{BB962C8B-B14F-4D97-AF65-F5344CB8AC3E}">
        <p14:creationId xmlns:p14="http://schemas.microsoft.com/office/powerpoint/2010/main" val="309432775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3"/>
          <p:cNvSpPr>
            <a:spLocks noGrp="1" noChangeArrowheads="1"/>
          </p:cNvSpPr>
          <p:nvPr>
            <p:ph idx="1"/>
          </p:nvPr>
        </p:nvSpPr>
        <p:spPr bwMode="auto">
          <a:xfrm>
            <a:off x="395536" y="260648"/>
            <a:ext cx="8229600" cy="6087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1" hangingPunct="1"/>
            <a:r>
              <a:rPr lang="pt-BR" altLang="pt-BR" sz="2800" dirty="0" smtClean="0">
                <a:latin typeface="Arial Black" panose="020B0A04020102020204" pitchFamily="34" charset="0"/>
              </a:rPr>
              <a:t>Nos </a:t>
            </a:r>
            <a:r>
              <a:rPr lang="pt-BR" altLang="pt-BR" sz="2800" dirty="0">
                <a:latin typeface="Arial Black" panose="020B0A04020102020204" pitchFamily="34" charset="0"/>
              </a:rPr>
              <a:t>cálculos do Observatório Social as matérias irrelevantes teriam consumido </a:t>
            </a:r>
            <a:r>
              <a:rPr lang="pt-BR" altLang="pt-BR" sz="2800" b="1" dirty="0">
                <a:latin typeface="Arial Black" panose="020B0A04020102020204" pitchFamily="34" charset="0"/>
              </a:rPr>
              <a:t>R$ 87.000.000,00 </a:t>
            </a:r>
            <a:r>
              <a:rPr lang="pt-BR" altLang="pt-BR" sz="2800" dirty="0">
                <a:latin typeface="Arial Black" panose="020B0A04020102020204" pitchFamily="34" charset="0"/>
              </a:rPr>
              <a:t>dos cofres públicos</a:t>
            </a:r>
            <a:r>
              <a:rPr lang="pt-BR" altLang="pt-BR" sz="2800" dirty="0" smtClean="0">
                <a:latin typeface="Arial Black" panose="020B0A04020102020204" pitchFamily="34" charset="0"/>
              </a:rPr>
              <a:t>.</a:t>
            </a:r>
            <a:endParaRPr lang="pt-BR" altLang="pt-BR" sz="2800" dirty="0">
              <a:latin typeface="Arial Black" panose="020B0A04020102020204" pitchFamily="34" charset="0"/>
            </a:endParaRPr>
          </a:p>
          <a:p>
            <a:pPr eaLnBrk="1" hangingPunct="1"/>
            <a:r>
              <a:rPr lang="pt-BR" altLang="pt-BR" sz="2800" dirty="0">
                <a:latin typeface="Arial Black" panose="020B0A04020102020204" pitchFamily="34" charset="0"/>
              </a:rPr>
              <a:t>O MP está pedindo a suspensão de </a:t>
            </a:r>
            <a:r>
              <a:rPr lang="pt-BR" altLang="pt-BR" sz="2800" b="1" dirty="0">
                <a:latin typeface="Arial Black" panose="020B0A04020102020204" pitchFamily="34" charset="0"/>
              </a:rPr>
              <a:t>seis leis </a:t>
            </a:r>
            <a:r>
              <a:rPr lang="pt-BR" altLang="pt-BR" sz="2800" dirty="0">
                <a:latin typeface="Arial Black" panose="020B0A04020102020204" pitchFamily="34" charset="0"/>
              </a:rPr>
              <a:t>aprovadas</a:t>
            </a:r>
            <a:r>
              <a:rPr lang="pt-BR" altLang="pt-BR" sz="2800" dirty="0" smtClean="0">
                <a:latin typeface="Arial Black" panose="020B0A04020102020204" pitchFamily="34" charset="0"/>
              </a:rPr>
              <a:t>.</a:t>
            </a:r>
            <a:endParaRPr lang="pt-BR" altLang="pt-BR" sz="2800" dirty="0">
              <a:latin typeface="Arial Black" panose="020B0A04020102020204" pitchFamily="34" charset="0"/>
            </a:endParaRPr>
          </a:p>
          <a:p>
            <a:pPr eaLnBrk="1" hangingPunct="1"/>
            <a:r>
              <a:rPr lang="pt-BR" altLang="pt-BR" sz="2800" dirty="0">
                <a:solidFill>
                  <a:srgbClr val="00B050"/>
                </a:solidFill>
                <a:latin typeface="Arial Black" panose="020B0A04020102020204" pitchFamily="34" charset="0"/>
              </a:rPr>
              <a:t>“Em nota, a assessoria da Câmara de Vereadores diz que os questionamentos da Promotoria são legítimos e que poderá reverter a aprovação dos projetos</a:t>
            </a:r>
            <a:r>
              <a:rPr lang="pt-BR" altLang="pt-BR" sz="2800" dirty="0" smtClean="0">
                <a:solidFill>
                  <a:srgbClr val="00B050"/>
                </a:solidFill>
                <a:latin typeface="Arial Black" panose="020B0A04020102020204" pitchFamily="34" charset="0"/>
              </a:rPr>
              <a:t>”</a:t>
            </a:r>
            <a:endParaRPr lang="pt-BR" altLang="pt-BR" sz="2800" dirty="0">
              <a:solidFill>
                <a:srgbClr val="00B050"/>
              </a:solidFill>
              <a:latin typeface="Arial Black" panose="020B0A04020102020204" pitchFamily="34" charset="0"/>
            </a:endParaRPr>
          </a:p>
          <a:p>
            <a:pPr eaLnBrk="1" hangingPunct="1"/>
            <a:r>
              <a:rPr lang="pt-BR" altLang="pt-BR" sz="2200" dirty="0">
                <a:latin typeface="Arial Black" panose="020B0A04020102020204" pitchFamily="34" charset="0"/>
              </a:rPr>
              <a:t>O autor termina a matéria com a seguinte frase: </a:t>
            </a:r>
            <a:r>
              <a:rPr lang="pt-BR" altLang="pt-BR" sz="2200" b="1" dirty="0">
                <a:solidFill>
                  <a:srgbClr val="FF0000"/>
                </a:solidFill>
                <a:latin typeface="Arial Black" panose="020B0A04020102020204" pitchFamily="34" charset="0"/>
              </a:rPr>
              <a:t>“O que não dá para reverter é o dinheiro público que foi desperdiçado.”</a:t>
            </a:r>
          </a:p>
        </p:txBody>
      </p:sp>
    </p:spTree>
    <p:extLst>
      <p:ext uri="{BB962C8B-B14F-4D97-AF65-F5344CB8AC3E}">
        <p14:creationId xmlns:p14="http://schemas.microsoft.com/office/powerpoint/2010/main" val="79036299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57200" y="274638"/>
            <a:ext cx="8229600" cy="634082"/>
          </a:xfrm>
        </p:spPr>
        <p:txBody>
          <a:bodyPr>
            <a:noAutofit/>
          </a:bodyPr>
          <a:lstStyle/>
          <a:p>
            <a:r>
              <a:rPr lang="pt-BR" b="1" dirty="0" err="1"/>
              <a:t>Mochilão</a:t>
            </a:r>
            <a:r>
              <a:rPr lang="pt-BR" b="1" dirty="0"/>
              <a:t> com dinheiro </a:t>
            </a:r>
            <a:r>
              <a:rPr lang="pt-BR" b="1" dirty="0" smtClean="0"/>
              <a:t>público</a:t>
            </a:r>
            <a:endParaRPr lang="pt-BR" dirty="0"/>
          </a:p>
        </p:txBody>
      </p:sp>
      <p:sp>
        <p:nvSpPr>
          <p:cNvPr id="3" name="Espaço Reservado para Conteúdo 2"/>
          <p:cNvSpPr>
            <a:spLocks noGrp="1"/>
          </p:cNvSpPr>
          <p:nvPr>
            <p:ph idx="1"/>
          </p:nvPr>
        </p:nvSpPr>
        <p:spPr/>
        <p:txBody>
          <a:bodyPr>
            <a:normAutofit fontScale="62500" lnSpcReduction="20000"/>
          </a:bodyPr>
          <a:lstStyle/>
          <a:p>
            <a:r>
              <a:rPr lang="pt-BR" sz="4500" b="1" dirty="0" smtClean="0"/>
              <a:t>Programa Ciência sem Fronteiras</a:t>
            </a:r>
          </a:p>
          <a:p>
            <a:endParaRPr lang="pt-BR" dirty="0" smtClean="0"/>
          </a:p>
          <a:p>
            <a:r>
              <a:rPr lang="pt-BR" sz="3600" dirty="0" smtClean="0"/>
              <a:t>Criado</a:t>
            </a:r>
            <a:r>
              <a:rPr lang="pt-BR" sz="3600" dirty="0"/>
              <a:t>, em 2011, </a:t>
            </a:r>
            <a:r>
              <a:rPr lang="pt-BR" sz="3600" dirty="0" smtClean="0"/>
              <a:t>com o </a:t>
            </a:r>
            <a:r>
              <a:rPr lang="pt-BR" sz="3600" dirty="0"/>
              <a:t>objetivo </a:t>
            </a:r>
            <a:r>
              <a:rPr lang="pt-BR" sz="3600" dirty="0" smtClean="0"/>
              <a:t>de </a:t>
            </a:r>
            <a:r>
              <a:rPr lang="pt-BR" sz="3600" dirty="0"/>
              <a:t>copiar a experiência bem-sucedida de outros países no envio de estudantes ao </a:t>
            </a:r>
            <a:r>
              <a:rPr lang="pt-BR" sz="3600" dirty="0" smtClean="0"/>
              <a:t>exterior, </a:t>
            </a:r>
            <a:r>
              <a:rPr lang="pt-BR" sz="3600" dirty="0"/>
              <a:t>num esforço para que tivessem contato com novas áreas de pesquisa e pudessem trazer uma bagagem acadêmica mais rica. </a:t>
            </a:r>
            <a:endParaRPr lang="pt-BR" sz="3600" dirty="0" smtClean="0"/>
          </a:p>
          <a:p>
            <a:r>
              <a:rPr lang="pt-BR" sz="3600" dirty="0" smtClean="0"/>
              <a:t>Na </a:t>
            </a:r>
            <a:r>
              <a:rPr lang="pt-BR" sz="3600" dirty="0"/>
              <a:t>Coreia do Sul, os estudantes que foram para universidades americanas entre as décadas de 60 e 80 ajudaram a construir um ensino superior de ponta em seu </a:t>
            </a:r>
            <a:r>
              <a:rPr lang="pt-BR" sz="3600" dirty="0" smtClean="0"/>
              <a:t>país. </a:t>
            </a:r>
          </a:p>
          <a:p>
            <a:r>
              <a:rPr lang="pt-BR" sz="3600" dirty="0" smtClean="0"/>
              <a:t>Os </a:t>
            </a:r>
            <a:r>
              <a:rPr lang="pt-BR" sz="3600" dirty="0"/>
              <a:t>taiwaneses que viram de perto as inovações no Vale do Silício voltaram para casa e criaram uma das maiores indústrias de eletrônicos e softwares do mundo. </a:t>
            </a:r>
            <a:endParaRPr lang="pt-BR" sz="3600" dirty="0" smtClean="0"/>
          </a:p>
          <a:p>
            <a:r>
              <a:rPr lang="pt-BR" sz="3600" dirty="0" smtClean="0"/>
              <a:t>O </a:t>
            </a:r>
            <a:r>
              <a:rPr lang="pt-BR" sz="3600" dirty="0"/>
              <a:t>programa pretendia mandar mais de 100 000 jovens para fazer mestrado, doutorado, pós-doutorado ou </a:t>
            </a:r>
            <a:r>
              <a:rPr lang="pt-BR" sz="3600" b="1" dirty="0"/>
              <a:t>graduação no exterior</a:t>
            </a:r>
            <a:r>
              <a:rPr lang="pt-BR" sz="3600" dirty="0"/>
              <a:t>.</a:t>
            </a:r>
          </a:p>
          <a:p>
            <a:endParaRPr lang="pt-BR" dirty="0"/>
          </a:p>
        </p:txBody>
      </p:sp>
      <p:sp>
        <p:nvSpPr>
          <p:cNvPr id="4" name="Título 1"/>
          <p:cNvSpPr txBox="1">
            <a:spLocks/>
          </p:cNvSpPr>
          <p:nvPr/>
        </p:nvSpPr>
        <p:spPr bwMode="auto">
          <a:xfrm>
            <a:off x="372329" y="908720"/>
            <a:ext cx="8424862"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0"/>
              </a:spcBef>
              <a:buFontTx/>
              <a:buNone/>
            </a:pPr>
            <a:r>
              <a:rPr lang="pt-BR" altLang="pt-BR" sz="1800" dirty="0">
                <a:effectLst>
                  <a:outerShdw blurRad="38100" dist="38100" dir="2700000" algn="tl">
                    <a:srgbClr val="000000">
                      <a:alpha val="43137"/>
                    </a:srgbClr>
                  </a:outerShdw>
                </a:effectLst>
              </a:rPr>
              <a:t>Revista </a:t>
            </a:r>
            <a:r>
              <a:rPr lang="pt-BR" altLang="pt-BR" sz="1800" dirty="0" smtClean="0">
                <a:effectLst>
                  <a:outerShdw blurRad="38100" dist="38100" dir="2700000" algn="tl">
                    <a:srgbClr val="000000">
                      <a:alpha val="43137"/>
                    </a:srgbClr>
                  </a:outerShdw>
                </a:effectLst>
              </a:rPr>
              <a:t>Veja 12/04/2017 </a:t>
            </a:r>
            <a:r>
              <a:rPr lang="pt-BR" altLang="pt-BR" sz="1800" dirty="0">
                <a:effectLst>
                  <a:outerShdw blurRad="38100" dist="38100" dir="2700000" algn="tl">
                    <a:srgbClr val="000000">
                      <a:alpha val="43137"/>
                    </a:srgbClr>
                  </a:outerShdw>
                </a:effectLst>
              </a:rPr>
              <a:t>– </a:t>
            </a:r>
            <a:r>
              <a:rPr lang="pt-BR" altLang="pt-BR" sz="1800" dirty="0" smtClean="0">
                <a:effectLst>
                  <a:outerShdw blurRad="38100" dist="38100" dir="2700000" algn="tl">
                    <a:srgbClr val="000000">
                      <a:alpha val="43137"/>
                    </a:srgbClr>
                  </a:outerShdw>
                </a:effectLst>
              </a:rPr>
              <a:t>Bianca Alvarenga</a:t>
            </a:r>
            <a:endParaRPr lang="pt-BR" altLang="pt-BR" sz="18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443353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548680"/>
            <a:ext cx="8229600" cy="5577483"/>
          </a:xfrm>
        </p:spPr>
        <p:txBody>
          <a:bodyPr>
            <a:normAutofit fontScale="92500" lnSpcReduction="20000"/>
          </a:bodyPr>
          <a:lstStyle/>
          <a:p>
            <a:r>
              <a:rPr lang="pt-BR" dirty="0"/>
              <a:t>O</a:t>
            </a:r>
            <a:r>
              <a:rPr lang="pt-BR" dirty="0" smtClean="0"/>
              <a:t> </a:t>
            </a:r>
            <a:r>
              <a:rPr lang="pt-BR" dirty="0"/>
              <a:t>Ciência sem Fronteiras custou muito aos cofres públicos, quase 9 bilhões de reais desde 2011, e o retorno para o país ficou muito aquém do imaginado, lamentavelmente. </a:t>
            </a:r>
            <a:endParaRPr lang="pt-BR" dirty="0" smtClean="0"/>
          </a:p>
          <a:p>
            <a:r>
              <a:rPr lang="pt-BR" dirty="0" smtClean="0"/>
              <a:t>Quase </a:t>
            </a:r>
            <a:r>
              <a:rPr lang="pt-BR" dirty="0"/>
              <a:t>80% das 93000 bolsas foram concedidas à chamada "graduação-sanduíche" </a:t>
            </a:r>
          </a:p>
          <a:p>
            <a:r>
              <a:rPr lang="pt-BR" dirty="0" smtClean="0"/>
              <a:t>A </a:t>
            </a:r>
            <a:r>
              <a:rPr lang="pt-BR" dirty="0"/>
              <a:t>graduação-sanduíche é, na maior parte dos casos, apenas um intercâmbio passageiro, um </a:t>
            </a:r>
            <a:r>
              <a:rPr lang="pt-BR" dirty="0" err="1"/>
              <a:t>mochilão</a:t>
            </a:r>
            <a:r>
              <a:rPr lang="pt-BR" dirty="0"/>
              <a:t> bancado por verba pública. Ou seja: faltou ciência ao Ciência sem </a:t>
            </a:r>
            <a:r>
              <a:rPr lang="pt-BR" dirty="0" smtClean="0"/>
              <a:t>Fronteiras;</a:t>
            </a:r>
          </a:p>
          <a:p>
            <a:r>
              <a:rPr lang="pt-BR" dirty="0" smtClean="0"/>
              <a:t>Em 2014, 110 </a:t>
            </a:r>
            <a:r>
              <a:rPr lang="pt-BR" dirty="0"/>
              <a:t>bolsistas tiveram de voltar, no meio do curso, porque não conseguiam acompanhar as aulas. Faltou conhecimento mínimo da língua do país onde tinham ido estudar.</a:t>
            </a:r>
          </a:p>
          <a:p>
            <a:endParaRPr lang="pt-BR" dirty="0"/>
          </a:p>
        </p:txBody>
      </p:sp>
    </p:spTree>
    <p:extLst>
      <p:ext uri="{BB962C8B-B14F-4D97-AF65-F5344CB8AC3E}">
        <p14:creationId xmlns:p14="http://schemas.microsoft.com/office/powerpoint/2010/main" val="34421216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179512" y="548680"/>
            <a:ext cx="8856984" cy="5688632"/>
          </a:xfrm>
        </p:spPr>
        <p:txBody>
          <a:bodyPr>
            <a:normAutofit fontScale="85000" lnSpcReduction="20000"/>
          </a:bodyPr>
          <a:lstStyle/>
          <a:p>
            <a:r>
              <a:rPr lang="pt-BR" dirty="0"/>
              <a:t>Cada estudante chegou a custar mais de 100 000 reais por </a:t>
            </a:r>
            <a:r>
              <a:rPr lang="pt-BR" dirty="0" smtClean="0"/>
              <a:t>ano.</a:t>
            </a:r>
          </a:p>
          <a:p>
            <a:r>
              <a:rPr lang="pt-BR" dirty="0" smtClean="0"/>
              <a:t> </a:t>
            </a:r>
            <a:r>
              <a:rPr lang="pt-BR" b="1" dirty="0"/>
              <a:t>D</a:t>
            </a:r>
            <a:r>
              <a:rPr lang="pt-BR" b="1" dirty="0" smtClean="0"/>
              <a:t>inheiro suficiente para</a:t>
            </a:r>
            <a:r>
              <a:rPr lang="pt-BR" dirty="0" smtClean="0"/>
              <a:t>:</a:t>
            </a:r>
          </a:p>
          <a:p>
            <a:pPr>
              <a:buFontTx/>
              <a:buChar char="-"/>
            </a:pPr>
            <a:r>
              <a:rPr lang="pt-BR" dirty="0" smtClean="0"/>
              <a:t>manter </a:t>
            </a:r>
            <a:r>
              <a:rPr lang="pt-BR" dirty="0"/>
              <a:t>dezoito crianças no ensino </a:t>
            </a:r>
            <a:r>
              <a:rPr lang="pt-BR" dirty="0" smtClean="0"/>
              <a:t>básico;</a:t>
            </a:r>
          </a:p>
          <a:p>
            <a:pPr>
              <a:buFontTx/>
              <a:buChar char="-"/>
            </a:pPr>
            <a:r>
              <a:rPr lang="pt-BR" dirty="0" smtClean="0"/>
              <a:t> </a:t>
            </a:r>
            <a:r>
              <a:rPr lang="pt-BR" dirty="0"/>
              <a:t>O orçamento do programa era igual ao orçamento federal com a merenda </a:t>
            </a:r>
            <a:r>
              <a:rPr lang="pt-BR" dirty="0" smtClean="0"/>
              <a:t>escolar (a </a:t>
            </a:r>
            <a:r>
              <a:rPr lang="pt-BR" dirty="0"/>
              <a:t>diferença é que o Ciência sem Fronteiras mantinha anualmente 35 000 estudantes no exterior, enquanto a merenda chega a quase 40 milhões de </a:t>
            </a:r>
            <a:r>
              <a:rPr lang="pt-BR" dirty="0" smtClean="0"/>
              <a:t>alunos) </a:t>
            </a:r>
            <a:r>
              <a:rPr lang="pt-BR" dirty="0"/>
              <a:t>da rede educacional. </a:t>
            </a:r>
            <a:endParaRPr lang="pt-BR" dirty="0" smtClean="0"/>
          </a:p>
          <a:p>
            <a:pPr>
              <a:buFontTx/>
              <a:buChar char="-"/>
            </a:pPr>
            <a:r>
              <a:rPr lang="pt-BR" dirty="0" smtClean="0"/>
              <a:t>Ministro </a:t>
            </a:r>
            <a:r>
              <a:rPr lang="pt-BR" dirty="0"/>
              <a:t>da Educação, José Mendonça </a:t>
            </a:r>
            <a:r>
              <a:rPr lang="pt-BR" dirty="0" smtClean="0"/>
              <a:t>Filho  indicou que é </a:t>
            </a:r>
            <a:r>
              <a:rPr lang="pt-BR" dirty="0"/>
              <a:t>difícil precisar o impacto do Ciência sem Fronteiras porque não houve a preocupação de acompanhar o desempenho dos estudantes, muito menos a dedicação às aulas no exterior, tampouco os resultados quando eles retornavam ao Brasil.</a:t>
            </a:r>
          </a:p>
        </p:txBody>
      </p:sp>
    </p:spTree>
    <p:extLst>
      <p:ext uri="{BB962C8B-B14F-4D97-AF65-F5344CB8AC3E}">
        <p14:creationId xmlns:p14="http://schemas.microsoft.com/office/powerpoint/2010/main" val="38125741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251520" y="764704"/>
            <a:ext cx="8712968" cy="5616624"/>
          </a:xfrm>
        </p:spPr>
        <p:txBody>
          <a:bodyPr>
            <a:noAutofit/>
          </a:bodyPr>
          <a:lstStyle/>
          <a:p>
            <a:r>
              <a:rPr lang="pt-BR" sz="2800" dirty="0"/>
              <a:t>Entre aqueles que foram até o fim do programa, menos da metade das matérias cursadas foi validada nas universidades </a:t>
            </a:r>
            <a:r>
              <a:rPr lang="pt-BR" sz="2800" dirty="0" smtClean="0"/>
              <a:t>brasileiras;</a:t>
            </a:r>
          </a:p>
          <a:p>
            <a:r>
              <a:rPr lang="pt-BR" sz="2800" dirty="0"/>
              <a:t>M</a:t>
            </a:r>
            <a:r>
              <a:rPr lang="pt-BR" sz="2800" dirty="0" smtClean="0"/>
              <a:t>enos </a:t>
            </a:r>
            <a:r>
              <a:rPr lang="pt-BR" sz="2800" dirty="0"/>
              <a:t>de 4% dos bolsistas </a:t>
            </a:r>
            <a:r>
              <a:rPr lang="pt-BR" sz="2800" dirty="0" smtClean="0"/>
              <a:t>conseguiram </a:t>
            </a:r>
            <a:r>
              <a:rPr lang="pt-BR" sz="2800" dirty="0"/>
              <a:t>se formar em tempo regular. Na média, 15% dos alunos cumprem o curso no período previsto. A principal razão foi exatamente o descasamento entre os currículos das universidades brasileiras e </a:t>
            </a:r>
            <a:r>
              <a:rPr lang="pt-BR" sz="2800" dirty="0" smtClean="0"/>
              <a:t>estrangeiras; </a:t>
            </a:r>
          </a:p>
          <a:p>
            <a:r>
              <a:rPr lang="pt-BR" sz="2800" dirty="0"/>
              <a:t>C</a:t>
            </a:r>
            <a:r>
              <a:rPr lang="pt-BR" sz="2800" dirty="0" smtClean="0"/>
              <a:t>omo </a:t>
            </a:r>
            <a:r>
              <a:rPr lang="pt-BR" sz="2800" dirty="0"/>
              <a:t>a seleção de bolsistas era feita pelas próprias universidades e sem nenhuma fiscalização, as áreas dos cursos não eram seguidas à risca. </a:t>
            </a:r>
            <a:endParaRPr lang="pt-BR" sz="2800" dirty="0" smtClean="0"/>
          </a:p>
        </p:txBody>
      </p:sp>
    </p:spTree>
    <p:extLst>
      <p:ext uri="{BB962C8B-B14F-4D97-AF65-F5344CB8AC3E}">
        <p14:creationId xmlns:p14="http://schemas.microsoft.com/office/powerpoint/2010/main" val="18910103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908720"/>
            <a:ext cx="8229600" cy="5217443"/>
          </a:xfrm>
        </p:spPr>
        <p:txBody>
          <a:bodyPr>
            <a:normAutofit/>
          </a:bodyPr>
          <a:lstStyle/>
          <a:p>
            <a:r>
              <a:rPr lang="pt-BR" dirty="0"/>
              <a:t>Boa parte dos estudantes foi fazer o intercâmbio em universidades muitas vezes piores do que as brasileiras, pelo menos se for usado como referência o ranking internacional Times </a:t>
            </a:r>
            <a:r>
              <a:rPr lang="pt-BR" dirty="0" err="1"/>
              <a:t>Higher</a:t>
            </a:r>
            <a:r>
              <a:rPr lang="pt-BR" dirty="0"/>
              <a:t> </a:t>
            </a:r>
            <a:r>
              <a:rPr lang="pt-BR" dirty="0" err="1"/>
              <a:t>Education</a:t>
            </a:r>
            <a:r>
              <a:rPr lang="pt-BR" dirty="0"/>
              <a:t>. </a:t>
            </a:r>
          </a:p>
          <a:p>
            <a:r>
              <a:rPr lang="pt-BR" dirty="0"/>
              <a:t>A Universidade de Tecnologia de Budapeste, na Hungria, aparece apenas na posição 625 da lista, bem atrás da USP, que ocupa o posto 280. Ainda assim, recebeu 790 brasileiros.</a:t>
            </a:r>
          </a:p>
        </p:txBody>
      </p:sp>
    </p:spTree>
    <p:extLst>
      <p:ext uri="{BB962C8B-B14F-4D97-AF65-F5344CB8AC3E}">
        <p14:creationId xmlns:p14="http://schemas.microsoft.com/office/powerpoint/2010/main" val="15782733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57200" y="548680"/>
            <a:ext cx="8229600" cy="5577483"/>
          </a:xfrm>
        </p:spPr>
        <p:txBody>
          <a:bodyPr>
            <a:normAutofit fontScale="85000" lnSpcReduction="10000"/>
          </a:bodyPr>
          <a:lstStyle/>
          <a:p>
            <a:r>
              <a:rPr lang="pt-BR" dirty="0"/>
              <a:t>O Ciência sem Fronteiras chegou a ser festejado como grande oportunidade para que estudantes da classe </a:t>
            </a:r>
            <a:r>
              <a:rPr lang="pt-BR" dirty="0" smtClean="0"/>
              <a:t>C. </a:t>
            </a:r>
            <a:r>
              <a:rPr lang="pt-BR" dirty="0"/>
              <a:t>Não foi o que ocorreu. A maior parte dos bolsistas vinha de boas universidades públicas e de cursos de difícil aprovação, territórios da classe média alta.</a:t>
            </a:r>
          </a:p>
          <a:p>
            <a:r>
              <a:rPr lang="pt-BR" dirty="0" smtClean="0"/>
              <a:t>64</a:t>
            </a:r>
            <a:r>
              <a:rPr lang="pt-BR" dirty="0"/>
              <a:t>% dos estudantes do programa tinham uma renda familiar condizente com a classe B e maior que a da média dos universitários que fizeram o Exame Nacional do Desempenho dos Estudantes (</a:t>
            </a:r>
            <a:r>
              <a:rPr lang="pt-BR" dirty="0" err="1"/>
              <a:t>Enade</a:t>
            </a:r>
            <a:r>
              <a:rPr lang="pt-BR" dirty="0"/>
              <a:t>) de 2013. "</a:t>
            </a:r>
            <a:r>
              <a:rPr lang="pt-BR" dirty="0">
                <a:solidFill>
                  <a:srgbClr val="FF0000"/>
                </a:solidFill>
              </a:rPr>
              <a:t>É um problema de prioridade</a:t>
            </a:r>
            <a:r>
              <a:rPr lang="pt-BR" dirty="0"/>
              <a:t>. Para custear as bolsas na graduação, foram usados recursos essenciais do orçamento dos programas de </a:t>
            </a:r>
            <a:r>
              <a:rPr lang="pt-BR" dirty="0" err="1"/>
              <a:t>pósgraduação</a:t>
            </a:r>
            <a:r>
              <a:rPr lang="pt-BR" dirty="0"/>
              <a:t>, mestrado e doutorado no exterior", lamenta o sociólogo Simon </a:t>
            </a:r>
            <a:r>
              <a:rPr lang="pt-BR" dirty="0" err="1"/>
              <a:t>Schwartzman</a:t>
            </a:r>
            <a:r>
              <a:rPr lang="pt-BR" dirty="0"/>
              <a:t>.</a:t>
            </a:r>
          </a:p>
        </p:txBody>
      </p:sp>
    </p:spTree>
    <p:extLst>
      <p:ext uri="{BB962C8B-B14F-4D97-AF65-F5344CB8AC3E}">
        <p14:creationId xmlns:p14="http://schemas.microsoft.com/office/powerpoint/2010/main" val="22083083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92919" y="116632"/>
            <a:ext cx="8229600" cy="864443"/>
          </a:xfrm>
        </p:spPr>
        <p:txBody>
          <a:bodyPr>
            <a:normAutofit/>
          </a:bodyPr>
          <a:lstStyle/>
          <a:p>
            <a:r>
              <a:rPr lang="pt-BR" sz="3900" dirty="0" smtClean="0">
                <a:latin typeface="Arial Black" panose="020B0A04020102020204" pitchFamily="34" charset="0"/>
              </a:rPr>
              <a:t>Ações Necessárias</a:t>
            </a:r>
            <a:endParaRPr lang="pt-BR" sz="3900" dirty="0">
              <a:latin typeface="Arial Black" panose="020B0A04020102020204" pitchFamily="34" charset="0"/>
            </a:endParaRPr>
          </a:p>
        </p:txBody>
      </p:sp>
      <p:sp>
        <p:nvSpPr>
          <p:cNvPr id="5" name="Espaço Reservado para Conteúdo 2"/>
          <p:cNvSpPr txBox="1">
            <a:spLocks/>
          </p:cNvSpPr>
          <p:nvPr/>
        </p:nvSpPr>
        <p:spPr bwMode="auto">
          <a:xfrm>
            <a:off x="179388" y="1196752"/>
            <a:ext cx="8856662" cy="5184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ctr">
              <a:defRPr/>
            </a:pPr>
            <a:r>
              <a:rPr lang="pt-BR" altLang="pt-BR" sz="2500" b="1" kern="0" dirty="0" smtClean="0">
                <a:latin typeface="Arial Black" panose="020B0A04020102020204" pitchFamily="34" charset="0"/>
              </a:rPr>
              <a:t>Incentivar a evolução do Controle Social</a:t>
            </a:r>
          </a:p>
          <a:p>
            <a:pPr algn="ctr">
              <a:defRPr/>
            </a:pPr>
            <a:r>
              <a:rPr lang="pt-BR" altLang="pt-BR" sz="2500" b="1" kern="0" dirty="0" smtClean="0">
                <a:latin typeface="Arial Black" panose="020B0A04020102020204" pitchFamily="34" charset="0"/>
              </a:rPr>
              <a:t>Controle pela Mídia</a:t>
            </a:r>
          </a:p>
          <a:p>
            <a:pPr algn="ctr">
              <a:defRPr/>
            </a:pPr>
            <a:r>
              <a:rPr lang="pt-BR" altLang="pt-BR" sz="2500" b="1" kern="0" dirty="0" smtClean="0">
                <a:solidFill>
                  <a:srgbClr val="FF0000"/>
                </a:solidFill>
                <a:latin typeface="Arial Black" panose="020B0A04020102020204" pitchFamily="34" charset="0"/>
              </a:rPr>
              <a:t>Atuação do Legislativo</a:t>
            </a:r>
          </a:p>
          <a:p>
            <a:pPr algn="ctr">
              <a:buFontTx/>
              <a:buChar char="-"/>
              <a:defRPr/>
            </a:pPr>
            <a:r>
              <a:rPr lang="pt-BR" altLang="pt-BR" sz="2500" kern="0" dirty="0" smtClean="0">
                <a:latin typeface="Arial Black" panose="020B0A04020102020204" pitchFamily="34" charset="0"/>
              </a:rPr>
              <a:t>Observatórios Sociais/Contas Abertas/Instituto de Fiscalização e Controle;</a:t>
            </a:r>
          </a:p>
          <a:p>
            <a:pPr algn="ctr">
              <a:defRPr/>
            </a:pPr>
            <a:r>
              <a:rPr lang="pt-BR" altLang="pt-BR" sz="2500" b="1" kern="0" dirty="0" smtClean="0">
                <a:latin typeface="Arial Black" panose="020B0A04020102020204" pitchFamily="34" charset="0"/>
              </a:rPr>
              <a:t>Investir nos Conselhos Municipais</a:t>
            </a:r>
          </a:p>
          <a:p>
            <a:pPr algn="ctr">
              <a:buFontTx/>
              <a:buChar char="-"/>
              <a:defRPr/>
            </a:pPr>
            <a:r>
              <a:rPr lang="pt-BR" altLang="pt-BR" sz="2500" kern="0" dirty="0" smtClean="0">
                <a:latin typeface="Arial Black" panose="020B0A04020102020204" pitchFamily="34" charset="0"/>
              </a:rPr>
              <a:t>Capacitar;</a:t>
            </a:r>
          </a:p>
          <a:p>
            <a:pPr algn="ctr">
              <a:buFontTx/>
              <a:buChar char="-"/>
              <a:defRPr/>
            </a:pPr>
            <a:r>
              <a:rPr lang="pt-BR" altLang="pt-BR" sz="2500" kern="0" dirty="0" err="1" smtClean="0">
                <a:latin typeface="Arial Black" panose="020B0A04020102020204" pitchFamily="34" charset="0"/>
              </a:rPr>
              <a:t>Empoderar</a:t>
            </a:r>
            <a:r>
              <a:rPr lang="pt-BR" altLang="pt-BR" sz="2500" kern="0" dirty="0" smtClean="0">
                <a:latin typeface="Arial Black" panose="020B0A04020102020204" pitchFamily="34" charset="0"/>
              </a:rPr>
              <a:t>; </a:t>
            </a:r>
          </a:p>
          <a:p>
            <a:pPr>
              <a:buFontTx/>
              <a:buChar char="-"/>
              <a:defRPr/>
            </a:pPr>
            <a:r>
              <a:rPr lang="pt-BR" altLang="pt-BR" sz="1800" kern="0" dirty="0" smtClean="0">
                <a:solidFill>
                  <a:srgbClr val="FF0000"/>
                </a:solidFill>
              </a:rPr>
              <a:t>Significa ação coletiva desenvolvida pelos indivíduos quando participam de espaços privilegiados de decisões, de consciência social dos direitos sociais</a:t>
            </a:r>
            <a:r>
              <a:rPr lang="pt-BR" altLang="pt-BR" sz="1800" kern="0" dirty="0">
                <a:solidFill>
                  <a:srgbClr val="FF0000"/>
                </a:solidFill>
              </a:rPr>
              <a:t>.</a:t>
            </a:r>
            <a:endParaRPr lang="pt-BR" altLang="pt-BR" sz="1800" kern="0" dirty="0" smtClean="0">
              <a:solidFill>
                <a:srgbClr val="FF0000"/>
              </a:solidFill>
            </a:endParaRPr>
          </a:p>
        </p:txBody>
      </p:sp>
    </p:spTree>
    <p:extLst>
      <p:ext uri="{BB962C8B-B14F-4D97-AF65-F5344CB8AC3E}">
        <p14:creationId xmlns:p14="http://schemas.microsoft.com/office/powerpoint/2010/main" val="20384661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ço Reservado para Conteúdo 2"/>
          <p:cNvSpPr>
            <a:spLocks noGrp="1"/>
          </p:cNvSpPr>
          <p:nvPr>
            <p:ph idx="1"/>
          </p:nvPr>
        </p:nvSpPr>
        <p:spPr>
          <a:xfrm>
            <a:off x="467544" y="2060849"/>
            <a:ext cx="8229600" cy="3384376"/>
          </a:xfrm>
        </p:spPr>
        <p:txBody>
          <a:bodyPr/>
          <a:lstStyle/>
          <a:p>
            <a:pPr algn="ctr">
              <a:buFontTx/>
              <a:buNone/>
            </a:pPr>
            <a:r>
              <a:rPr lang="pt-BR" altLang="pt-BR" dirty="0"/>
              <a:t>Auditor Público Externo</a:t>
            </a:r>
          </a:p>
          <a:p>
            <a:pPr algn="ctr">
              <a:buFontTx/>
              <a:buNone/>
            </a:pPr>
            <a:r>
              <a:rPr lang="pt-BR" altLang="pt-BR" dirty="0"/>
              <a:t>Paulo Ricardo Ceni Barreto</a:t>
            </a:r>
          </a:p>
          <a:p>
            <a:pPr algn="ctr">
              <a:buFontTx/>
              <a:buNone/>
            </a:pPr>
            <a:r>
              <a:rPr lang="pt-BR" altLang="pt-BR" dirty="0"/>
              <a:t>Telefone: (55) 33125948</a:t>
            </a:r>
          </a:p>
          <a:p>
            <a:pPr algn="ctr">
              <a:buFontTx/>
              <a:buNone/>
            </a:pPr>
            <a:r>
              <a:rPr lang="pt-BR" altLang="pt-BR" dirty="0"/>
              <a:t>E-mail: barreto@tce.rs.gov.br</a:t>
            </a:r>
          </a:p>
          <a:p>
            <a:pPr marL="0" indent="0">
              <a:buNone/>
            </a:pPr>
            <a:endParaRPr lang="pt-BR" dirty="0"/>
          </a:p>
        </p:txBody>
      </p:sp>
    </p:spTree>
    <p:extLst>
      <p:ext uri="{BB962C8B-B14F-4D97-AF65-F5344CB8AC3E}">
        <p14:creationId xmlns:p14="http://schemas.microsoft.com/office/powerpoint/2010/main" val="1728003515"/>
      </p:ext>
    </p:extLst>
  </p:cSld>
  <p:clrMapOvr>
    <a:masterClrMapping/>
  </p:clrMapOvr>
</p:sld>
</file>

<file path=ppt/theme/theme1.xml><?xml version="1.0" encoding="utf-8"?>
<a:theme xmlns:a="http://schemas.openxmlformats.org/drawingml/2006/main" name="Modelo Escola 2017">
  <a:themeElements>
    <a:clrScheme name="Brilho">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Modelo Escola 2017</Template>
  <TotalTime>608</TotalTime>
  <Words>2940</Words>
  <Application>Microsoft Office PowerPoint</Application>
  <PresentationFormat>Apresentação na tela (4:3)</PresentationFormat>
  <Paragraphs>340</Paragraphs>
  <Slides>51</Slides>
  <Notes>3</Notes>
  <HiddenSlides>0</HiddenSlides>
  <MMClips>0</MMClips>
  <ScaleCrop>false</ScaleCrop>
  <HeadingPairs>
    <vt:vector size="4" baseType="variant">
      <vt:variant>
        <vt:lpstr>Tema</vt:lpstr>
      </vt:variant>
      <vt:variant>
        <vt:i4>1</vt:i4>
      </vt:variant>
      <vt:variant>
        <vt:lpstr>Títulos de slides</vt:lpstr>
      </vt:variant>
      <vt:variant>
        <vt:i4>51</vt:i4>
      </vt:variant>
    </vt:vector>
  </HeadingPairs>
  <TitlesOfParts>
    <vt:vector size="52" baseType="lpstr">
      <vt:lpstr>Modelo Escola 2017</vt:lpstr>
      <vt:lpstr>51ºCongresso ARTAFAM Matérias Relevantes no Âmbito de Atuação do TCE-RS 10/07/2017</vt:lpstr>
      <vt:lpstr>Apresentação do PowerPoint</vt:lpstr>
      <vt:lpstr>Plano Operativo</vt:lpstr>
      <vt:lpstr>Tomada de Contas Especial</vt:lpstr>
      <vt:lpstr>Tomada de Contas Especial</vt:lpstr>
      <vt:lpstr>Resolução 1009/2014</vt:lpstr>
      <vt:lpstr>Executivos</vt:lpstr>
      <vt:lpstr>Apresentação do PowerPoint</vt:lpstr>
      <vt:lpstr>Apresentação do PowerPoint</vt:lpstr>
      <vt:lpstr>Admissões</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Situações Específicas</vt:lpstr>
      <vt:lpstr>Situações Específicas</vt:lpstr>
      <vt:lpstr>Apresentação do PowerPoint</vt:lpstr>
      <vt:lpstr>Apresentação do PowerPoint</vt:lpstr>
      <vt:lpstr>Apresentação do PowerPoint</vt:lpstr>
      <vt:lpstr>Outras Matérias</vt:lpstr>
      <vt:lpstr>Monitoramento e Ações Concomitantes</vt:lpstr>
      <vt:lpstr>Ouvidoria</vt:lpstr>
      <vt:lpstr>Apresentação do PowerPoint</vt:lpstr>
      <vt:lpstr>Considerações sobre a Gestão Pública Contemporânea</vt:lpstr>
      <vt:lpstr>Visão Sistêmica</vt:lpstr>
      <vt:lpstr>Problemas Apresentados</vt:lpstr>
      <vt:lpstr>Apresentação do PowerPoint</vt:lpstr>
      <vt:lpstr>Apresentação do PowerPoint</vt:lpstr>
      <vt:lpstr>Outras Informações</vt:lpstr>
      <vt:lpstr>Quais são os problemas?</vt:lpstr>
      <vt:lpstr>Aspectos Necessários</vt:lpstr>
      <vt:lpstr>Exemplos de Desperdícios</vt:lpstr>
      <vt:lpstr>Exemplos de Desperdícios</vt:lpstr>
      <vt:lpstr>Exemplos de Desperdícios</vt:lpstr>
      <vt:lpstr>Por: Débora Ely e Vanessa Kannenberg ZH 19/02/2017  </vt:lpstr>
      <vt:lpstr>Exemplos de Desperdícios</vt:lpstr>
      <vt:lpstr>Apresentação do PowerPoint</vt:lpstr>
      <vt:lpstr>Mochilão com dinheiro público</vt:lpstr>
      <vt:lpstr>Apresentação do PowerPoint</vt:lpstr>
      <vt:lpstr>Apresentação do PowerPoint</vt:lpstr>
      <vt:lpstr>Apresentação do PowerPoint</vt:lpstr>
      <vt:lpstr>Apresentação do PowerPoint</vt:lpstr>
      <vt:lpstr>Apresentação do PowerPoint</vt:lpstr>
      <vt:lpstr>Ações Necessárias</vt:lpstr>
      <vt:lpstr>Apresentação do PowerPoint</vt:lpstr>
    </vt:vector>
  </TitlesOfParts>
  <Company>Tribunal de Contas do Estado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Seminário Sobre Gestão Pública Contemporânea   UVERGS/TCE-RS  09/03/2017</dc:title>
  <dc:creator>Paulo Ricardo Ceni Barreto</dc:creator>
  <cp:lastModifiedBy>Paulo Ricardo Ceni Barreto</cp:lastModifiedBy>
  <cp:revision>57</cp:revision>
  <dcterms:created xsi:type="dcterms:W3CDTF">2017-02-23T14:05:20Z</dcterms:created>
  <dcterms:modified xsi:type="dcterms:W3CDTF">2017-07-06T20:21:30Z</dcterms:modified>
</cp:coreProperties>
</file>