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8" r:id="rId2"/>
    <p:sldId id="270" r:id="rId3"/>
    <p:sldId id="271" r:id="rId4"/>
    <p:sldId id="272" r:id="rId5"/>
    <p:sldId id="274" r:id="rId6"/>
    <p:sldId id="273" r:id="rId7"/>
    <p:sldId id="260" r:id="rId8"/>
    <p:sldId id="269" r:id="rId9"/>
    <p:sldId id="275" r:id="rId10"/>
    <p:sldId id="264" r:id="rId11"/>
    <p:sldId id="267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4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8064896" cy="864095"/>
          </a:xfrm>
        </p:spPr>
        <p:txBody>
          <a:bodyPr>
            <a:noAutofit/>
          </a:bodyPr>
          <a:lstStyle>
            <a:lvl1pPr algn="ctr">
              <a:defRPr sz="3200" b="0">
                <a:latin typeface="Bebas Neue" pitchFamily="34" charset="0"/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4" name="Espaço Reservado para Texto 2"/>
          <p:cNvSpPr>
            <a:spLocks noGrp="1"/>
          </p:cNvSpPr>
          <p:nvPr>
            <p:ph idx="10"/>
          </p:nvPr>
        </p:nvSpPr>
        <p:spPr>
          <a:xfrm>
            <a:off x="539552" y="980728"/>
            <a:ext cx="8064896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868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FEEAEF-7FCC-4A24-A802-E8F0F41132A3}" type="datetimeFigureOut">
              <a:rPr lang="pt-BR" smtClean="0"/>
              <a:t>10/07/2017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17A6CDE-961C-480A-95CA-592A5C0774D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12876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dirty="0"/>
          </a:p>
        </p:txBody>
      </p:sp>
      <p:sp>
        <p:nvSpPr>
          <p:cNvPr id="8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endParaRPr lang="pt-BR" altLang="pt-BR" dirty="0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8459788" y="6492875"/>
            <a:ext cx="684212" cy="365125"/>
          </a:xfrm>
          <a:prstGeom prst="rect">
            <a:avLst/>
          </a:prstGeom>
        </p:spPr>
        <p:txBody>
          <a:bodyPr/>
          <a:lstStyle>
            <a:lvl1pPr>
              <a:defRPr b="0">
                <a:solidFill>
                  <a:srgbClr val="FF0000"/>
                </a:solidFill>
              </a:defRPr>
            </a:lvl1pPr>
          </a:lstStyle>
          <a:p>
            <a:pPr>
              <a:defRPr/>
            </a:pPr>
            <a:fld id="{07A95920-29AC-487B-9CC4-739EB9294EF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21795824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251520" y="1484784"/>
            <a:ext cx="648072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1520" y="2636912"/>
            <a:ext cx="6480720" cy="3672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7974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Bebas Neue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ce.rs.gov.br/licitacon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938" y="2420888"/>
            <a:ext cx="7164388" cy="1728787"/>
          </a:xfrm>
          <a:prstGeom prst="rect">
            <a:avLst/>
          </a:prstGeom>
          <a:solidFill>
            <a:schemeClr val="bg1">
              <a:alpha val="39000"/>
            </a:schemeClr>
          </a:solidFill>
          <a:ln>
            <a:noFill/>
          </a:ln>
          <a:extLst/>
        </p:spPr>
      </p:pic>
      <p:sp>
        <p:nvSpPr>
          <p:cNvPr id="2" name="CaixaDeTexto 1"/>
          <p:cNvSpPr txBox="1"/>
          <p:nvPr/>
        </p:nvSpPr>
        <p:spPr>
          <a:xfrm>
            <a:off x="990078" y="4861644"/>
            <a:ext cx="7164388" cy="89255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solidFill>
                  <a:schemeClr val="tx2">
                    <a:lumMod val="75000"/>
                  </a:schemeClr>
                </a:solidFill>
              </a:rPr>
              <a:t>Apresentação ARTAFAM </a:t>
            </a:r>
          </a:p>
          <a:p>
            <a:pPr algn="ctr"/>
            <a:r>
              <a:rPr lang="pt-BR" sz="2400" dirty="0" smtClean="0">
                <a:solidFill>
                  <a:schemeClr val="tx2">
                    <a:lumMod val="75000"/>
                  </a:schemeClr>
                </a:solidFill>
              </a:rPr>
              <a:t>Julho 2017</a:t>
            </a:r>
            <a:endParaRPr lang="pt-BR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24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3600" b="1" dirty="0" smtClean="0">
                <a:solidFill>
                  <a:schemeClr val="bg2">
                    <a:lumMod val="50000"/>
                  </a:schemeClr>
                </a:solidFill>
              </a:rPr>
              <a:t>O que é o LicitaCon?</a:t>
            </a:r>
            <a:endParaRPr lang="pt-BR" sz="36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0"/>
          </p:nvPr>
        </p:nvSpPr>
        <p:spPr>
          <a:xfrm>
            <a:off x="467544" y="980728"/>
            <a:ext cx="8064896" cy="4896544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pt-BR" sz="2800" dirty="0" smtClean="0"/>
              <a:t> </a:t>
            </a:r>
            <a:r>
              <a:rPr lang="pt-BR" sz="2800" dirty="0"/>
              <a:t>O LicitaCon é o </a:t>
            </a:r>
            <a:r>
              <a:rPr lang="pt-BR" sz="2800" b="1" dirty="0"/>
              <a:t>sistema informatizado destinado ao </a:t>
            </a:r>
            <a:r>
              <a:rPr lang="pt-BR" sz="2800" b="1" dirty="0" smtClean="0"/>
              <a:t>envio, para o TCE-RS, de </a:t>
            </a:r>
            <a:r>
              <a:rPr lang="pt-BR" sz="2800" b="1" dirty="0"/>
              <a:t>dados, informações e documentos relativos a licitações e contratos administrativos</a:t>
            </a:r>
            <a:r>
              <a:rPr lang="pt-BR" sz="2800" dirty="0"/>
              <a:t>, para fins de efetivo e concomitante exercício do controle externo e de disponibilização de informações para a </a:t>
            </a:r>
            <a:r>
              <a:rPr lang="pt-BR" sz="2800" dirty="0" smtClean="0"/>
              <a:t>sociedade, instituído por meio da </a:t>
            </a:r>
            <a:r>
              <a:rPr lang="pt-BR" sz="2800" b="1" dirty="0" smtClean="0"/>
              <a:t>Resolução n° 1050/2015</a:t>
            </a:r>
            <a:r>
              <a:rPr lang="pt-BR" sz="2800" dirty="0" smtClean="0"/>
              <a:t>, regulamentada pela </a:t>
            </a:r>
            <a:r>
              <a:rPr lang="pt-BR" sz="2800" b="1" dirty="0" smtClean="0"/>
              <a:t>Instrução Normativa n° 06/2016</a:t>
            </a:r>
            <a:r>
              <a:rPr lang="pt-BR" sz="2800" dirty="0" smtClean="0"/>
              <a:t>.</a:t>
            </a:r>
            <a:endParaRPr lang="pt-BR" sz="2800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123932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4000" b="1" dirty="0" smtClean="0">
                <a:solidFill>
                  <a:schemeClr val="bg2">
                    <a:lumMod val="50000"/>
                  </a:schemeClr>
                </a:solidFill>
              </a:rPr>
              <a:t>Objetivos Principais</a:t>
            </a:r>
            <a:endParaRPr lang="pt-BR" sz="4000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800" dirty="0"/>
              <a:t>Conferir maior transparência às contratações públicas;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800" dirty="0"/>
              <a:t>Possibilitar o controle concomitante (de forma amostral) – ação preventiva;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pt-BR" sz="2800" dirty="0"/>
              <a:t>Contribuir para a melhoria da gestão de licitações e contratos pela Administração Pública Municipal e Estadual.</a:t>
            </a:r>
          </a:p>
          <a:p>
            <a:pPr marL="457200" lvl="1" indent="0">
              <a:buNone/>
            </a:pPr>
            <a:endParaRPr lang="pt-BR" sz="3300" dirty="0"/>
          </a:p>
        </p:txBody>
      </p:sp>
    </p:spTree>
    <p:extLst>
      <p:ext uri="{BB962C8B-B14F-4D97-AF65-F5344CB8AC3E}">
        <p14:creationId xmlns:p14="http://schemas.microsoft.com/office/powerpoint/2010/main" val="2470508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106933" y="188640"/>
            <a:ext cx="8713539" cy="72008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3600" b="1" dirty="0">
                <a:solidFill>
                  <a:schemeClr val="bg2">
                    <a:lumMod val="50000"/>
                  </a:schemeClr>
                </a:solidFill>
              </a:rPr>
              <a:t>Formas de Alimentação do </a:t>
            </a:r>
            <a:r>
              <a:rPr lang="pt-BR" sz="3600" b="1" dirty="0" smtClean="0">
                <a:solidFill>
                  <a:schemeClr val="bg2">
                    <a:lumMod val="50000"/>
                  </a:schemeClr>
                </a:solidFill>
              </a:rPr>
              <a:t>Sistema</a:t>
            </a:r>
            <a:endParaRPr lang="pt-BR" sz="3600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0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defRPr/>
            </a:pPr>
            <a:r>
              <a:rPr lang="pt-BR" sz="3000" dirty="0"/>
              <a:t>O sistema LicitaCon possui dois módulos distintos de alimentação, sendo um módulo online, denominado </a:t>
            </a:r>
            <a:r>
              <a:rPr lang="pt-BR" sz="3000" b="1" dirty="0"/>
              <a:t>LicitaCon Web</a:t>
            </a:r>
            <a:r>
              <a:rPr lang="pt-BR" sz="3000" dirty="0"/>
              <a:t>, e um módulo </a:t>
            </a:r>
            <a:r>
              <a:rPr lang="pt-BR" sz="3000" dirty="0" err="1"/>
              <a:t>offline</a:t>
            </a:r>
            <a:r>
              <a:rPr lang="pt-BR" sz="3000" dirty="0"/>
              <a:t>, denominado </a:t>
            </a:r>
            <a:r>
              <a:rPr lang="pt-BR" sz="3000" b="1" dirty="0"/>
              <a:t>LicitaCon e-Validador</a:t>
            </a:r>
            <a:r>
              <a:rPr lang="pt-BR" sz="3000" dirty="0"/>
              <a:t>.</a:t>
            </a:r>
          </a:p>
          <a:p>
            <a:pPr marL="1080000" algn="just">
              <a:spcBef>
                <a:spcPts val="700"/>
              </a:spcBef>
              <a:defRPr/>
            </a:pPr>
            <a:r>
              <a:rPr lang="pt-BR" sz="3000" dirty="0"/>
              <a:t>I </a:t>
            </a:r>
            <a:r>
              <a:rPr lang="pt-BR" sz="3000" dirty="0" smtClean="0"/>
              <a:t>– </a:t>
            </a:r>
            <a:r>
              <a:rPr lang="pt-BR" sz="3000" b="1" dirty="0" smtClean="0"/>
              <a:t>LicitaCon </a:t>
            </a:r>
            <a:r>
              <a:rPr lang="pt-BR" sz="3000" b="1" dirty="0"/>
              <a:t>Web </a:t>
            </a:r>
            <a:r>
              <a:rPr lang="pt-BR" sz="3000" dirty="0" smtClean="0"/>
              <a:t>mediante </a:t>
            </a:r>
            <a:r>
              <a:rPr lang="pt-BR" sz="3000" dirty="0"/>
              <a:t>preenchimento online do sistema, disponível no Portal do TCE-RS na internet.</a:t>
            </a:r>
          </a:p>
          <a:p>
            <a:pPr marL="1080000" algn="just">
              <a:spcBef>
                <a:spcPts val="700"/>
              </a:spcBef>
              <a:defRPr/>
            </a:pPr>
            <a:r>
              <a:rPr lang="pt-BR" sz="3000" dirty="0"/>
              <a:t>II </a:t>
            </a:r>
            <a:r>
              <a:rPr lang="pt-BR" sz="3000" dirty="0" smtClean="0"/>
              <a:t>– </a:t>
            </a:r>
            <a:r>
              <a:rPr lang="pt-BR" sz="3000" b="1" dirty="0" smtClean="0"/>
              <a:t>e-Validador</a:t>
            </a:r>
            <a:r>
              <a:rPr lang="pt-BR" sz="3000" dirty="0" smtClean="0"/>
              <a:t> mediante remessa </a:t>
            </a:r>
            <a:r>
              <a:rPr lang="pt-BR" sz="3000" dirty="0"/>
              <a:t>de arquivos digitais padronizados, em conformidade com o leiaute e o manual de instruções disponibilizados no Portal do TCE-RS na internet.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3936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296888"/>
              </p:ext>
            </p:extLst>
          </p:nvPr>
        </p:nvGraphicFramePr>
        <p:xfrm>
          <a:off x="251520" y="980728"/>
          <a:ext cx="8640960" cy="5142630"/>
        </p:xfrm>
        <a:graphic>
          <a:graphicData uri="http://schemas.openxmlformats.org/drawingml/2006/table">
            <a:tbl>
              <a:tblPr firstRow="1" lastCol="1">
                <a:tableStyleId>{9D7B26C5-4107-4FEC-AEDC-1716B250A1EF}</a:tableStyleId>
              </a:tblPr>
              <a:tblGrid>
                <a:gridCol w="1796635"/>
                <a:gridCol w="1796635"/>
                <a:gridCol w="5047690"/>
              </a:tblGrid>
              <a:tr h="1067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Sistema próprio de Licitações?</a:t>
                      </a:r>
                      <a:endParaRPr lang="pt-BR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effectLst/>
                        </a:rPr>
                        <a:t>Sistema próprio de Contratos?</a:t>
                      </a:r>
                      <a:endParaRPr lang="pt-BR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pt-BR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/>
                </a:tc>
              </a:tr>
              <a:tr h="7144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rgbClr val="008000"/>
                          </a:solidFill>
                          <a:effectLst/>
                        </a:rPr>
                        <a:t>Sim</a:t>
                      </a:r>
                      <a:endParaRPr lang="pt-BR" sz="2400" b="1" dirty="0">
                        <a:solidFill>
                          <a:srgbClr val="008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rgbClr val="008000"/>
                          </a:solidFill>
                          <a:effectLst/>
                        </a:rPr>
                        <a:t>Sim</a:t>
                      </a:r>
                      <a:endParaRPr lang="pt-BR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solidFill>
                            <a:srgbClr val="7030A0"/>
                          </a:solidFill>
                          <a:effectLst/>
                        </a:rPr>
                        <a:t>e-Validador ou Misto</a:t>
                      </a:r>
                      <a:endParaRPr lang="pt-BR" sz="24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  <a:tr h="6807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rgbClr val="C00000"/>
                          </a:solidFill>
                          <a:effectLst/>
                        </a:rPr>
                        <a:t>Não</a:t>
                      </a:r>
                      <a:endParaRPr lang="pt-BR" sz="24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rgbClr val="C00000"/>
                          </a:solidFill>
                          <a:effectLst/>
                        </a:rPr>
                        <a:t>Não</a:t>
                      </a:r>
                      <a:endParaRPr lang="pt-BR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solidFill>
                            <a:srgbClr val="0070C0"/>
                          </a:solidFill>
                          <a:effectLst/>
                        </a:rPr>
                        <a:t>Licitacon</a:t>
                      </a:r>
                      <a:r>
                        <a:rPr lang="pt-BR" sz="2400" baseline="0" dirty="0" smtClean="0">
                          <a:solidFill>
                            <a:srgbClr val="0070C0"/>
                          </a:solidFill>
                          <a:effectLst/>
                        </a:rPr>
                        <a:t> Web</a:t>
                      </a:r>
                      <a:endParaRPr lang="pt-BR" sz="24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  <a:tr h="145958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rgbClr val="008000"/>
                          </a:solidFill>
                          <a:effectLst/>
                        </a:rPr>
                        <a:t>Sim</a:t>
                      </a:r>
                      <a:endParaRPr lang="pt-BR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rgbClr val="C00000"/>
                          </a:solidFill>
                          <a:effectLst/>
                        </a:rPr>
                        <a:t>Não</a:t>
                      </a:r>
                      <a:endParaRPr lang="pt-BR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solidFill>
                            <a:srgbClr val="7030A0"/>
                          </a:solidFill>
                          <a:effectLst/>
                        </a:rPr>
                        <a:t>e-Validador ou Misto</a:t>
                      </a:r>
                      <a:r>
                        <a:rPr lang="pt-BR" sz="2400" dirty="0" smtClean="0">
                          <a:effectLst/>
                        </a:rPr>
                        <a:t> </a:t>
                      </a:r>
                      <a:r>
                        <a:rPr lang="pt-BR" sz="2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→</a:t>
                      </a:r>
                      <a:r>
                        <a:rPr lang="pt-BR" sz="2400" dirty="0" smtClean="0">
                          <a:effectLst/>
                        </a:rPr>
                        <a:t> Licitações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dirty="0" smtClean="0">
                          <a:solidFill>
                            <a:srgbClr val="0070C0"/>
                          </a:solidFill>
                          <a:effectLst/>
                        </a:rPr>
                        <a:t>Licitacon</a:t>
                      </a:r>
                      <a:r>
                        <a:rPr lang="pt-BR" sz="2400" baseline="0" dirty="0" smtClean="0">
                          <a:solidFill>
                            <a:srgbClr val="0070C0"/>
                          </a:solidFill>
                          <a:effectLst/>
                        </a:rPr>
                        <a:t> Web </a:t>
                      </a:r>
                      <a:r>
                        <a:rPr lang="pt-BR" sz="2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→</a:t>
                      </a:r>
                      <a:r>
                        <a:rPr lang="pt-BR" sz="2400" dirty="0" smtClean="0">
                          <a:effectLst/>
                        </a:rPr>
                        <a:t> Contratos</a:t>
                      </a:r>
                      <a:endParaRPr lang="pt-BR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  <a:tr h="11905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rgbClr val="C00000"/>
                          </a:solidFill>
                          <a:effectLst/>
                        </a:rPr>
                        <a:t>Não</a:t>
                      </a:r>
                      <a:endParaRPr lang="pt-BR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b="1" dirty="0" smtClean="0">
                          <a:solidFill>
                            <a:srgbClr val="008000"/>
                          </a:solidFill>
                          <a:effectLst/>
                        </a:rPr>
                        <a:t>Sim</a:t>
                      </a:r>
                      <a:endParaRPr lang="pt-BR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>
                          <a:solidFill>
                            <a:srgbClr val="0070C0"/>
                          </a:solidFill>
                          <a:effectLst/>
                        </a:rPr>
                        <a:t>Licitacon</a:t>
                      </a:r>
                      <a:r>
                        <a:rPr lang="pt-BR" sz="2400" baseline="0" dirty="0" smtClean="0">
                          <a:solidFill>
                            <a:srgbClr val="0070C0"/>
                          </a:solidFill>
                          <a:effectLst/>
                        </a:rPr>
                        <a:t> Web</a:t>
                      </a:r>
                      <a:r>
                        <a:rPr lang="pt-BR" sz="2400" baseline="0" dirty="0" smtClean="0">
                          <a:effectLst/>
                        </a:rPr>
                        <a:t> </a:t>
                      </a:r>
                      <a:r>
                        <a:rPr lang="pt-BR" sz="2400" dirty="0" smtClean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→</a:t>
                      </a:r>
                      <a:r>
                        <a:rPr lang="pt-BR" sz="2400" dirty="0" smtClean="0">
                          <a:effectLst/>
                        </a:rPr>
                        <a:t> </a:t>
                      </a:r>
                      <a:r>
                        <a:rPr lang="pt-BR" sz="2400" baseline="0" dirty="0" smtClean="0">
                          <a:effectLst/>
                        </a:rPr>
                        <a:t>Licitações e Contratos</a:t>
                      </a:r>
                      <a:endParaRPr lang="pt-BR" sz="24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3" name="Título 1"/>
          <p:cNvSpPr txBox="1">
            <a:spLocks/>
          </p:cNvSpPr>
          <p:nvPr/>
        </p:nvSpPr>
        <p:spPr>
          <a:xfrm>
            <a:off x="106933" y="188640"/>
            <a:ext cx="8713539" cy="72008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BR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3600" b="1" dirty="0">
                <a:solidFill>
                  <a:schemeClr val="bg2">
                    <a:lumMod val="50000"/>
                  </a:schemeClr>
                </a:solidFill>
              </a:rPr>
              <a:t>Formas de Alimentação do </a:t>
            </a:r>
            <a:r>
              <a:rPr lang="pt-BR" sz="3600" b="1" dirty="0" smtClean="0">
                <a:solidFill>
                  <a:schemeClr val="bg2">
                    <a:lumMod val="50000"/>
                  </a:schemeClr>
                </a:solidFill>
              </a:rPr>
              <a:t>Sistema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149642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sz="3600" b="1" dirty="0" smtClean="0">
                <a:solidFill>
                  <a:schemeClr val="bg2">
                    <a:lumMod val="50000"/>
                  </a:schemeClr>
                </a:solidFill>
              </a:rPr>
              <a:t>Informações cadastradas</a:t>
            </a:r>
            <a:endParaRPr lang="pt-BR" sz="36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 marL="0" indent="0" algn="just">
              <a:buFontTx/>
              <a:buNone/>
              <a:defRPr/>
            </a:pPr>
            <a:r>
              <a:rPr lang="pt-BR" sz="2600" b="1" dirty="0" smtClean="0"/>
              <a:t>Dados e documentos relativos à: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pt-BR" sz="2600" dirty="0" smtClean="0"/>
              <a:t>Licitações;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pt-BR" sz="2600" dirty="0" smtClean="0"/>
              <a:t>Processos de Dispensa* e Inexigibilidade de licitação;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pt-BR" sz="2600" dirty="0" smtClean="0"/>
              <a:t>Adesão à atas de registros de preços de outros órgãos;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pt-BR" sz="2600" dirty="0" smtClean="0"/>
              <a:t>Chamamento Público e Credenciamento;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pt-BR" sz="2600" dirty="0" smtClean="0"/>
              <a:t>Procedimentos de manifestação de interesse;  </a:t>
            </a:r>
            <a:r>
              <a:rPr lang="pt-BR" sz="2600" dirty="0"/>
              <a:t>e </a:t>
            </a:r>
            <a:endParaRPr lang="pt-BR" sz="2600" dirty="0" smtClean="0"/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pt-BR" sz="2600" dirty="0" smtClean="0"/>
              <a:t>Contratos administrativos.</a:t>
            </a:r>
          </a:p>
          <a:p>
            <a:pPr marL="0" indent="0" algn="just">
              <a:buFontTx/>
              <a:buNone/>
              <a:defRPr/>
            </a:pPr>
            <a:endParaRPr lang="pt-BR" sz="2800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t-BR" alt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483768" y="4564856"/>
            <a:ext cx="6192838" cy="1384300"/>
          </a:xfrm>
          <a:prstGeom prst="rect">
            <a:avLst/>
          </a:prstGeom>
          <a:solidFill>
            <a:srgbClr val="FFFF99"/>
          </a:solidFill>
          <a:ln>
            <a:solidFill>
              <a:srgbClr val="FFFF99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latin typeface="+mn-lt"/>
              </a:rPr>
              <a:t>*o cadastro de dispensa de licitação de pequeno valor (incisos I e II do art. 24 da Lei Federal nº 8.666/93) será obrigatório somente quando dela decorrer a celebração de contrato administrativo.</a:t>
            </a:r>
            <a:r>
              <a:rPr lang="pt-B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3316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pt-BR" b="1" dirty="0" smtClean="0"/>
              <a:t> </a:t>
            </a:r>
            <a:r>
              <a:rPr lang="pt-BR" b="1" u="sng" dirty="0" smtClean="0"/>
              <a:t>Calendário de Implantação</a:t>
            </a:r>
            <a:r>
              <a:rPr lang="pt-BR" b="1" dirty="0" smtClean="0"/>
              <a:t>:</a:t>
            </a:r>
          </a:p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endParaRPr lang="pt-BR" sz="2400" b="1" dirty="0" smtClean="0"/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pt-BR" sz="2800" dirty="0" smtClean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pt-BR" dirty="0" smtClean="0"/>
          </a:p>
          <a:p>
            <a:pPr>
              <a:lnSpc>
                <a:spcPct val="120000"/>
              </a:lnSpc>
            </a:pPr>
            <a:endParaRPr lang="pt-BR" dirty="0"/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0137622"/>
              </p:ext>
            </p:extLst>
          </p:nvPr>
        </p:nvGraphicFramePr>
        <p:xfrm>
          <a:off x="2070038" y="3212976"/>
          <a:ext cx="5382282" cy="1584177"/>
        </p:xfrm>
        <a:graphic>
          <a:graphicData uri="http://schemas.openxmlformats.org/drawingml/2006/table">
            <a:tbl>
              <a:tblPr/>
              <a:tblGrid>
                <a:gridCol w="3602483"/>
                <a:gridCol w="1779799"/>
              </a:tblGrid>
              <a:tr h="528059">
                <a:tc gridSpan="2"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ESFERA MUNICIPAL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28059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pt-BR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 Disponibilização </a:t>
                      </a:r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para uso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01/12/2015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059">
                <a:tc>
                  <a:txBody>
                    <a:bodyPr/>
                    <a:lstStyle/>
                    <a:p>
                      <a:pPr algn="l" fontAlgn="b">
                        <a:spcAft>
                          <a:spcPts val="0"/>
                        </a:spcAft>
                      </a:pPr>
                      <a:r>
                        <a:rPr lang="pt-BR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 Uso </a:t>
                      </a:r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Obrigatório</a:t>
                      </a:r>
                    </a:p>
                  </a:txBody>
                  <a:tcPr marL="9525" marR="9525" marT="9525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Aft>
                          <a:spcPts val="0"/>
                        </a:spcAft>
                      </a:pPr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Baskerville Old Face" panose="02020602080505020303" pitchFamily="18" charset="0"/>
                        </a:rPr>
                        <a:t>02/05/2016</a:t>
                      </a:r>
                    </a:p>
                  </a:txBody>
                  <a:tcPr marL="9525" marR="9525" marT="9525" marB="0" anchor="b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520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 smtClean="0">
                <a:solidFill>
                  <a:schemeClr val="bg2">
                    <a:lumMod val="50000"/>
                  </a:schemeClr>
                </a:solidFill>
              </a:rPr>
              <a:t>Números da Implantação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dirty="0"/>
              <a:t>Adesão na Esfera Municipal até </a:t>
            </a:r>
            <a:r>
              <a:rPr lang="pt-BR" sz="3600" b="1" dirty="0" smtClean="0"/>
              <a:t>10/07/17 </a:t>
            </a:r>
            <a:endParaRPr lang="pt-BR" sz="3600" b="1" dirty="0"/>
          </a:p>
          <a:p>
            <a:pPr algn="ctr"/>
            <a:r>
              <a:rPr lang="pt-BR" sz="3600" b="1" dirty="0"/>
              <a:t>(</a:t>
            </a:r>
            <a:r>
              <a:rPr lang="pt-BR" sz="3600" b="1" dirty="0" smtClean="0"/>
              <a:t>14 </a:t>
            </a:r>
            <a:r>
              <a:rPr lang="pt-BR" sz="3600" b="1" dirty="0"/>
              <a:t>meses de uso obrigatório):</a:t>
            </a:r>
          </a:p>
          <a:p>
            <a:pPr marL="457200" indent="-457200" algn="ctr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481 </a:t>
            </a:r>
            <a:r>
              <a:rPr lang="pt-BR" dirty="0"/>
              <a:t>Prefeituras </a:t>
            </a:r>
            <a:r>
              <a:rPr lang="pt-BR" b="1" dirty="0"/>
              <a:t>(</a:t>
            </a:r>
            <a:r>
              <a:rPr lang="pt-BR" b="1" dirty="0" smtClean="0"/>
              <a:t>97%)</a:t>
            </a:r>
            <a:endParaRPr lang="pt-BR" b="1" dirty="0"/>
          </a:p>
          <a:p>
            <a:pPr marL="457200" indent="-457200" algn="ctr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372 </a:t>
            </a:r>
            <a:r>
              <a:rPr lang="pt-BR" dirty="0"/>
              <a:t>Câmaras </a:t>
            </a:r>
            <a:r>
              <a:rPr lang="pt-BR" b="1" dirty="0" smtClean="0"/>
              <a:t>(75%)</a:t>
            </a:r>
            <a:endParaRPr lang="pt-BR" b="1" dirty="0"/>
          </a:p>
          <a:p>
            <a:pPr marL="457200" indent="-457200" algn="ctr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pt-BR" dirty="0" smtClean="0"/>
              <a:t>104 </a:t>
            </a:r>
            <a:r>
              <a:rPr lang="pt-BR" dirty="0"/>
              <a:t>Indiretas e Consórcios </a:t>
            </a:r>
            <a:r>
              <a:rPr lang="pt-BR" b="1" dirty="0" smtClean="0"/>
              <a:t>(61%)</a:t>
            </a:r>
            <a:endParaRPr lang="pt-BR" b="1" dirty="0"/>
          </a:p>
          <a:p>
            <a:pPr marL="457200" indent="-457200" algn="ctr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pt-BR" b="1" dirty="0" smtClean="0">
                <a:solidFill>
                  <a:srgbClr val="FF0000"/>
                </a:solidFill>
              </a:rPr>
              <a:t>56.312 </a:t>
            </a:r>
            <a:r>
              <a:rPr lang="pt-BR" b="1" dirty="0">
                <a:solidFill>
                  <a:srgbClr val="FF0000"/>
                </a:solidFill>
              </a:rPr>
              <a:t>licitações cadastradas</a:t>
            </a:r>
          </a:p>
          <a:p>
            <a:pPr marL="457200" indent="-457200" algn="ctr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pt-BR" b="1" dirty="0" smtClean="0">
                <a:solidFill>
                  <a:srgbClr val="FF0000"/>
                </a:solidFill>
              </a:rPr>
              <a:t>74.233 </a:t>
            </a:r>
            <a:r>
              <a:rPr lang="pt-BR" b="1" dirty="0">
                <a:solidFill>
                  <a:srgbClr val="FF0000"/>
                </a:solidFill>
              </a:rPr>
              <a:t>contratos cadastrados</a:t>
            </a:r>
          </a:p>
          <a:p>
            <a:pPr algn="ctr">
              <a:lnSpc>
                <a:spcPct val="120000"/>
              </a:lnSpc>
            </a:pPr>
            <a:endParaRPr lang="pt-BR" sz="28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870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b="1" dirty="0" smtClean="0">
                <a:solidFill>
                  <a:schemeClr val="bg2">
                    <a:lumMod val="50000"/>
                  </a:schemeClr>
                </a:solidFill>
              </a:rPr>
              <a:t>LicitaCon x SIAPC-PAD</a:t>
            </a:r>
            <a:r>
              <a:rPr lang="pt-BR" b="1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pt-BR" b="1" dirty="0">
                <a:solidFill>
                  <a:schemeClr val="bg2">
                    <a:lumMod val="50000"/>
                  </a:schemeClr>
                </a:solidFill>
              </a:rPr>
            </a:br>
            <a:endParaRPr lang="pt-BR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pt-BR" dirty="0"/>
              <a:t>C</a:t>
            </a:r>
            <a:r>
              <a:rPr lang="pt-BR" dirty="0" smtClean="0"/>
              <a:t>ruzamentos servirão </a:t>
            </a:r>
            <a:r>
              <a:rPr lang="pt-BR" dirty="0"/>
              <a:t>de subsídios para as </a:t>
            </a:r>
            <a:r>
              <a:rPr lang="pt-BR" dirty="0" smtClean="0"/>
              <a:t>auditorias: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dirty="0" smtClean="0"/>
              <a:t>Número </a:t>
            </a:r>
            <a:r>
              <a:rPr lang="pt-BR" dirty="0"/>
              <a:t>da Licitação, Ano da Licitação e Modalidade da Licitação/Forma de Contratação presentes no arquivo EMPENHO.TXT do SIAPC-PAD</a:t>
            </a:r>
            <a:r>
              <a:rPr lang="pt-BR" dirty="0" smtClean="0"/>
              <a:t>;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pt-BR" dirty="0" smtClean="0"/>
              <a:t>Número </a:t>
            </a:r>
            <a:r>
              <a:rPr lang="pt-BR" dirty="0"/>
              <a:t>do Contrato </a:t>
            </a:r>
            <a:r>
              <a:rPr lang="pt-BR" dirty="0" smtClean="0"/>
              <a:t>Padrão </a:t>
            </a:r>
            <a:r>
              <a:rPr lang="pt-BR" dirty="0"/>
              <a:t>TCE e Ano do Contrato presentes no arquivo LIQUIDAC.TXT do SIAPC-PAD;</a:t>
            </a:r>
          </a:p>
          <a:p>
            <a:pPr marL="0" indent="0" algn="just">
              <a:buNone/>
            </a:pPr>
            <a:endParaRPr lang="pt-BR" b="1" dirty="0" smtClean="0"/>
          </a:p>
          <a:p>
            <a:pPr>
              <a:buFont typeface="Wingdings" panose="05000000000000000000" pitchFamily="2" charset="2"/>
              <a:buChar char="ü"/>
            </a:pPr>
            <a:endParaRPr lang="pt-BR" sz="2800" b="1" dirty="0"/>
          </a:p>
          <a:p>
            <a:pPr>
              <a:buFont typeface="Wingdings" panose="05000000000000000000" pitchFamily="2" charset="2"/>
              <a:buChar char="ü"/>
            </a:pPr>
            <a:endParaRPr lang="pt-BR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52717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b="1" dirty="0">
                <a:solidFill>
                  <a:schemeClr val="bg2">
                    <a:lumMod val="50000"/>
                  </a:schemeClr>
                </a:solidFill>
              </a:rPr>
              <a:t>Módulo Cidadão</a:t>
            </a:r>
            <a:br>
              <a:rPr lang="pt-BR" b="1" dirty="0">
                <a:solidFill>
                  <a:schemeClr val="bg2">
                    <a:lumMod val="50000"/>
                  </a:schemeClr>
                </a:solidFill>
              </a:rPr>
            </a:br>
            <a:endParaRPr lang="pt-BR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0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pt-BR" dirty="0" smtClean="0"/>
              <a:t>Disponibilização no Portal do TCE-RS, na área destinada ao Controle Social, dos dados e documentos cadastrados no LicitaCon.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dirty="0" smtClean="0"/>
              <a:t>Possibilita a consulta de todos os editais publicados, aguardando propostas, e a consulta de todas as licitações e contratos por Município e por órgão. </a:t>
            </a:r>
          </a:p>
          <a:p>
            <a:pPr algn="ctr"/>
            <a:r>
              <a:rPr lang="pt-BR" dirty="0">
                <a:hlinkClick r:id="rId2"/>
              </a:rPr>
              <a:t>www.tce.rs.gov.br/licitacon</a:t>
            </a:r>
            <a:endParaRPr lang="pt-BR" dirty="0"/>
          </a:p>
          <a:p>
            <a:pPr marL="0" indent="0" algn="just">
              <a:buNone/>
            </a:pPr>
            <a:endParaRPr lang="pt-BR" b="1" dirty="0" smtClean="0"/>
          </a:p>
          <a:p>
            <a:pPr>
              <a:buFont typeface="Wingdings" panose="05000000000000000000" pitchFamily="2" charset="2"/>
              <a:buChar char="ü"/>
            </a:pPr>
            <a:endParaRPr lang="pt-BR" sz="2800" b="1" dirty="0"/>
          </a:p>
          <a:p>
            <a:pPr>
              <a:buFont typeface="Wingdings" panose="05000000000000000000" pitchFamily="2" charset="2"/>
              <a:buChar char="ü"/>
            </a:pPr>
            <a:endParaRPr lang="pt-BR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50270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04"/>
          <a:stretch/>
        </p:blipFill>
        <p:spPr bwMode="auto">
          <a:xfrm>
            <a:off x="251520" y="522503"/>
            <a:ext cx="8712770" cy="5500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Elipse 3"/>
          <p:cNvSpPr/>
          <p:nvPr/>
        </p:nvSpPr>
        <p:spPr>
          <a:xfrm>
            <a:off x="5939206" y="5167064"/>
            <a:ext cx="1584176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324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vo document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1525</TotalTime>
  <Words>465</Words>
  <Application>Microsoft Office PowerPoint</Application>
  <PresentationFormat>Apresentação na tela (4:3)</PresentationFormat>
  <Paragraphs>64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Novo documento</vt:lpstr>
      <vt:lpstr>Apresentação do PowerPoint</vt:lpstr>
      <vt:lpstr>O que é o LicitaCon?</vt:lpstr>
      <vt:lpstr>Objetivos Principais</vt:lpstr>
      <vt:lpstr>Formas de Alimentação do Sistema</vt:lpstr>
      <vt:lpstr>Formas de Alimentação do Sistema</vt:lpstr>
      <vt:lpstr>Informações cadastradas</vt:lpstr>
      <vt:lpstr>Apresentação do PowerPoint</vt:lpstr>
      <vt:lpstr>Números da Implantação</vt:lpstr>
      <vt:lpstr> LicitaCon x SIAPC-PAD </vt:lpstr>
      <vt:lpstr> Módulo Cidadão </vt:lpstr>
      <vt:lpstr>Apresentação do PowerPoint</vt:lpstr>
    </vt:vector>
  </TitlesOfParts>
  <Company>Tribunal de Contas do Estado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de Licitações e Contratos   Módulo Cidadão</dc:title>
  <dc:creator>Andrea Mallmann Couto</dc:creator>
  <cp:lastModifiedBy>Siloé</cp:lastModifiedBy>
  <cp:revision>38</cp:revision>
  <dcterms:created xsi:type="dcterms:W3CDTF">2016-10-06T14:39:05Z</dcterms:created>
  <dcterms:modified xsi:type="dcterms:W3CDTF">2017-07-10T16:29:24Z</dcterms:modified>
</cp:coreProperties>
</file>