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1"/>
  </p:sldMasterIdLst>
  <p:handoutMasterIdLst>
    <p:handoutMasterId r:id="rId22"/>
  </p:handoutMasterIdLst>
  <p:sldIdLst>
    <p:sldId id="260" r:id="rId2"/>
    <p:sldId id="270" r:id="rId3"/>
    <p:sldId id="271" r:id="rId4"/>
    <p:sldId id="295" r:id="rId5"/>
    <p:sldId id="286" r:id="rId6"/>
    <p:sldId id="263" r:id="rId7"/>
    <p:sldId id="262" r:id="rId8"/>
    <p:sldId id="277" r:id="rId9"/>
    <p:sldId id="278" r:id="rId10"/>
    <p:sldId id="282" r:id="rId11"/>
    <p:sldId id="280" r:id="rId12"/>
    <p:sldId id="298" r:id="rId13"/>
    <p:sldId id="274" r:id="rId14"/>
    <p:sldId id="266" r:id="rId15"/>
    <p:sldId id="285" r:id="rId16"/>
    <p:sldId id="287" r:id="rId17"/>
    <p:sldId id="294" r:id="rId18"/>
    <p:sldId id="293" r:id="rId19"/>
    <p:sldId id="284" r:id="rId20"/>
    <p:sldId id="290" r:id="rId21"/>
  </p:sldIdLst>
  <p:sldSz cx="9144000" cy="6858000" type="screen4x3"/>
  <p:notesSz cx="6819900" cy="99187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6A7E94"/>
    <a:srgbClr val="FFFFFF"/>
    <a:srgbClr val="BD867C"/>
    <a:srgbClr val="FFFF00"/>
    <a:srgbClr val="0000FF"/>
    <a:srgbClr val="006600"/>
    <a:srgbClr val="008000"/>
    <a:srgbClr val="ECE9E8"/>
    <a:srgbClr val="9BB8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com Tema 2 - Ênfas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85" autoAdjust="0"/>
    <p:restoredTop sz="94675" autoAdjust="0"/>
  </p:normalViewPr>
  <p:slideViewPr>
    <p:cSldViewPr>
      <p:cViewPr>
        <p:scale>
          <a:sx n="90" d="100"/>
          <a:sy n="90" d="100"/>
        </p:scale>
        <p:origin x="-540" y="-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2470D-96C5-43BC-8C2F-435F42B7D76E}" type="datetimeFigureOut">
              <a:rPr lang="pt-BR" smtClean="0"/>
              <a:pPr/>
              <a:t>18/07/2017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63032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1E1D1-42C2-4E0B-9665-2D1855B240C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3731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4" name="CaixaDeTexto 3"/>
          <p:cNvSpPr txBox="1"/>
          <p:nvPr userDrawn="1"/>
        </p:nvSpPr>
        <p:spPr>
          <a:xfrm>
            <a:off x="4644008" y="6580999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50000"/>
                  </a:schemeClr>
                </a:solidFill>
              </a:rPr>
              <a:t>Consultoria Técnica – Direção Geral</a:t>
            </a:r>
          </a:p>
        </p:txBody>
      </p:sp>
    </p:spTree>
    <p:extLst>
      <p:ext uri="{BB962C8B-B14F-4D97-AF65-F5344CB8AC3E}">
        <p14:creationId xmlns:p14="http://schemas.microsoft.com/office/powerpoint/2010/main" xmlns="" val="271054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>
            <a:off x="4644008" y="6580999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50000"/>
                  </a:schemeClr>
                </a:solidFill>
              </a:rPr>
              <a:t>Consultoria Técnica – Direção Geral</a:t>
            </a:r>
          </a:p>
        </p:txBody>
      </p:sp>
    </p:spTree>
    <p:extLst>
      <p:ext uri="{BB962C8B-B14F-4D97-AF65-F5344CB8AC3E}">
        <p14:creationId xmlns:p14="http://schemas.microsoft.com/office/powerpoint/2010/main" xmlns="" val="256458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253509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xmlns="" val="1449728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xmlns="" val="339407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380651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7397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209251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xmlns="" val="130278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xmlns="" val="1762800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xmlns="" val="425765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xmlns="" val="24660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ü"/>
        <a:defRPr sz="24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87624" y="1331328"/>
            <a:ext cx="6768752" cy="4824536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51º Congresso da ARTAFAM</a:t>
            </a:r>
            <a:br>
              <a:rPr lang="pt-BR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EMENTÁRIO DA RECEITA</a:t>
            </a:r>
            <a:br>
              <a:rPr lang="pt-BR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32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pt-BR" sz="3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Visão do Órgão de Controle no Âmbito Municipal</a:t>
            </a:r>
            <a:br>
              <a:rPr lang="pt-BR" sz="32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Alterações para </a:t>
            </a: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b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________________________________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156176" y="5805264"/>
            <a:ext cx="2577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Torres (RS), julho de 2017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4263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Autofit/>
          </a:bodyPr>
          <a:lstStyle/>
          <a:p>
            <a:r>
              <a:rPr lang="pt-BR" sz="2800" dirty="0"/>
              <a:t>Classificação da Receita Orçamentária por Natureza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1" y="3068960"/>
            <a:ext cx="8698181" cy="3024336"/>
          </a:xfrm>
        </p:spPr>
        <p:txBody>
          <a:bodyPr>
            <a:normAutofit/>
          </a:bodyPr>
          <a:lstStyle/>
          <a:p>
            <a:pPr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400" dirty="0"/>
              <a:t>Essa classificação é utilizada por todos os entes da Federação.</a:t>
            </a:r>
          </a:p>
          <a:p>
            <a:pPr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400" dirty="0"/>
              <a:t>Visa identificar a origem do recurso segundo o fato gerador: acontecimento real que ocasionou o ingresso da receita nos cofres públicos.</a:t>
            </a:r>
          </a:p>
          <a:p>
            <a:pPr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pt-BR" sz="2400" dirty="0"/>
              <a:t>Menor célula de informação no contexto orçamentário para as receitas </a:t>
            </a:r>
            <a:r>
              <a:rPr lang="pt-BR" sz="2400" dirty="0" smtClean="0"/>
              <a:t>públicas e, por isso, contém </a:t>
            </a:r>
            <a:r>
              <a:rPr lang="pt-BR" sz="2400" dirty="0"/>
              <a:t>todas as informações necessárias para as devidas alocações orçamentárias.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xmlns="" id="{43508383-1EE7-457E-8CDE-33DBA6678F5D}"/>
              </a:ext>
            </a:extLst>
          </p:cNvPr>
          <p:cNvSpPr txBox="1">
            <a:spLocks/>
          </p:cNvSpPr>
          <p:nvPr/>
        </p:nvSpPr>
        <p:spPr>
          <a:xfrm>
            <a:off x="323528" y="1124744"/>
            <a:ext cx="8587509" cy="16502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400" dirty="0"/>
              <a:t>O § 1º do art. 8º da Lei nº 4.320/1964 define que os itens da discriminação da receita, mencionados no art. 11 dessa lei, serão identificados por números de código decimal</a:t>
            </a:r>
            <a:r>
              <a:rPr lang="pt-BR" sz="2400" dirty="0" smtClean="0"/>
              <a:t>. </a:t>
            </a:r>
            <a:r>
              <a:rPr lang="pt-BR" sz="2400" dirty="0"/>
              <a:t>Por convenção, este código é denominado “Código de Natureza de </a:t>
            </a:r>
            <a:r>
              <a:rPr lang="pt-BR" sz="2400" dirty="0" smtClean="0"/>
              <a:t>Receita”.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166756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6950"/>
          </a:xfrm>
        </p:spPr>
        <p:txBody>
          <a:bodyPr>
            <a:noAutofit/>
          </a:bodyPr>
          <a:lstStyle/>
          <a:p>
            <a:r>
              <a:rPr lang="pt-BR" sz="3200" dirty="0"/>
              <a:t>Ementário da Receita Orçamentária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8"/>
            <a:ext cx="8445624" cy="3960440"/>
          </a:xfrm>
        </p:spPr>
        <p:txBody>
          <a:bodyPr vert="horz" lIns="91440" tIns="45720" rIns="91440" bIns="45720" rtlCol="0">
            <a:noAutofit/>
          </a:bodyPr>
          <a:lstStyle/>
          <a:p>
            <a:pPr algn="just">
              <a:buClr>
                <a:schemeClr val="tx2">
                  <a:lumMod val="50000"/>
                </a:schemeClr>
              </a:buClr>
              <a:buChar char="ü"/>
            </a:pPr>
            <a:r>
              <a:rPr lang="pt-BR" sz="2400" dirty="0"/>
              <a:t>A codificação das naturezas de receita orçamentária é padronizada para uso da União por meio de Portaria da SOF e, para </a:t>
            </a:r>
            <a:r>
              <a:rPr lang="pt-BR" sz="2400" dirty="0" smtClean="0"/>
              <a:t>Estados </a:t>
            </a:r>
            <a:r>
              <a:rPr lang="pt-BR" sz="2400" dirty="0"/>
              <a:t>e </a:t>
            </a:r>
            <a:r>
              <a:rPr lang="pt-BR" sz="2400" dirty="0" smtClean="0"/>
              <a:t>Municípios </a:t>
            </a:r>
            <a:r>
              <a:rPr lang="pt-BR" sz="2400" dirty="0"/>
              <a:t>por Portarias Interministeriais (STN e SOF).</a:t>
            </a:r>
          </a:p>
          <a:p>
            <a:pPr algn="just">
              <a:buClr>
                <a:schemeClr val="tx2">
                  <a:lumMod val="50000"/>
                </a:schemeClr>
              </a:buClr>
              <a:buChar char="ü"/>
            </a:pPr>
            <a:endParaRPr lang="pt-BR" sz="2400" dirty="0"/>
          </a:p>
          <a:p>
            <a:pPr algn="just">
              <a:buClr>
                <a:schemeClr val="tx2">
                  <a:lumMod val="50000"/>
                </a:schemeClr>
              </a:buClr>
              <a:buChar char="ü"/>
            </a:pPr>
            <a:r>
              <a:rPr lang="pt-BR" sz="2400" dirty="0"/>
              <a:t>O ementário padronizado e divulgado pelo TCE/RS para uso dos municípios é elaborado a partir da estrutura publicada pela STN/SOF, incluindo seus 8 dígitos na parte inicial da codificação, ampliada em 6 dígitos para contemplar informações necessárias à sua atuação e fiscalização, totalizando 14 dígitos.</a:t>
            </a:r>
          </a:p>
        </p:txBody>
      </p:sp>
    </p:spTree>
    <p:extLst>
      <p:ext uri="{BB962C8B-B14F-4D97-AF65-F5344CB8AC3E}">
        <p14:creationId xmlns:p14="http://schemas.microsoft.com/office/powerpoint/2010/main" xmlns="" val="35276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0939"/>
            <a:ext cx="8803533" cy="778098"/>
          </a:xfrm>
        </p:spPr>
        <p:txBody>
          <a:bodyPr>
            <a:noAutofit/>
          </a:bodyPr>
          <a:lstStyle/>
          <a:p>
            <a:r>
              <a:rPr lang="pt-BR" sz="2800" dirty="0" smtClean="0"/>
              <a:t>Nova Estrutura </a:t>
            </a:r>
            <a:r>
              <a:rPr lang="pt-BR" sz="2800" dirty="0"/>
              <a:t>de </a:t>
            </a:r>
            <a:r>
              <a:rPr lang="pt-BR" sz="2800" dirty="0" smtClean="0"/>
              <a:t>Codificação </a:t>
            </a:r>
            <a:r>
              <a:rPr lang="pt-BR" sz="2800" dirty="0"/>
              <a:t>das Naturezas de Receita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xmlns="" id="{43508383-1EE7-457E-8CDE-33DBA6678F5D}"/>
              </a:ext>
            </a:extLst>
          </p:cNvPr>
          <p:cNvSpPr txBox="1">
            <a:spLocks/>
          </p:cNvSpPr>
          <p:nvPr/>
        </p:nvSpPr>
        <p:spPr>
          <a:xfrm>
            <a:off x="179512" y="908720"/>
            <a:ext cx="8803533" cy="1290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400" dirty="0" smtClean="0"/>
              <a:t>A partir de 2018, entrará em vigor para Estados e </a:t>
            </a:r>
            <a:r>
              <a:rPr lang="pt-BR" sz="2400" dirty="0"/>
              <a:t>Municípios </a:t>
            </a:r>
            <a:r>
              <a:rPr lang="pt-BR" sz="2400" dirty="0" smtClean="0"/>
              <a:t>a nova </a:t>
            </a:r>
            <a:r>
              <a:rPr lang="pt-BR" sz="2400" dirty="0"/>
              <a:t>estrutura de codificação das Naturezas de </a:t>
            </a:r>
            <a:r>
              <a:rPr lang="pt-BR" sz="2400" dirty="0" smtClean="0"/>
              <a:t>Receita, que já vigora desde 2016 no âmbito da União.</a:t>
            </a:r>
            <a:endParaRPr lang="pt-BR" sz="2400" dirty="0"/>
          </a:p>
          <a:p>
            <a:endParaRPr lang="pt-BR" sz="2400" dirty="0"/>
          </a:p>
          <a:p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Pentágono 6"/>
          <p:cNvSpPr/>
          <p:nvPr/>
        </p:nvSpPr>
        <p:spPr>
          <a:xfrm>
            <a:off x="683568" y="2420888"/>
            <a:ext cx="7344816" cy="1080120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/>
              <a:t>M</a:t>
            </a:r>
            <a:r>
              <a:rPr lang="pt-BR" sz="2000" dirty="0" smtClean="0"/>
              <a:t>elhorias </a:t>
            </a:r>
            <a:r>
              <a:rPr lang="pt-BR" sz="2000" dirty="0"/>
              <a:t>na estrutura de formação dos códigos da classificação, aplicando lógica integralmente voltada para a gestão das receitas orçamentárias </a:t>
            </a:r>
          </a:p>
        </p:txBody>
      </p:sp>
      <p:sp>
        <p:nvSpPr>
          <p:cNvPr id="8" name="Pentágono 7"/>
          <p:cNvSpPr/>
          <p:nvPr/>
        </p:nvSpPr>
        <p:spPr>
          <a:xfrm>
            <a:off x="1619672" y="3717032"/>
            <a:ext cx="7200800" cy="1080120"/>
          </a:xfrm>
          <a:prstGeom prst="homePlate">
            <a:avLst/>
          </a:prstGeom>
          <a:solidFill>
            <a:srgbClr val="6A7E94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 smtClean="0"/>
              <a:t>Estruturação dos </a:t>
            </a:r>
            <a:r>
              <a:rPr lang="pt-BR" sz="2000" dirty="0"/>
              <a:t>códigos de forma a proporcionar extração de informações imediatas, a fim de prover celeridade, simplicidade e transparência </a:t>
            </a:r>
          </a:p>
        </p:txBody>
      </p:sp>
      <p:sp>
        <p:nvSpPr>
          <p:cNvPr id="9" name="Pentágono 8"/>
          <p:cNvSpPr/>
          <p:nvPr/>
        </p:nvSpPr>
        <p:spPr>
          <a:xfrm>
            <a:off x="179512" y="5024100"/>
            <a:ext cx="7176526" cy="1080120"/>
          </a:xfrm>
          <a:prstGeom prst="homePlat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/>
              <a:t>P</a:t>
            </a:r>
            <a:r>
              <a:rPr lang="pt-BR" sz="2000" dirty="0" smtClean="0"/>
              <a:t>ossibilidade </a:t>
            </a:r>
            <a:r>
              <a:rPr lang="pt-BR" sz="2000" dirty="0"/>
              <a:t>de associar, de forma imediata, a receita principal com aquelas dela originadas: Multas e Juros, Dívida Ativa, Multas e Juros da Dívida Ativa </a:t>
            </a:r>
          </a:p>
        </p:txBody>
      </p:sp>
    </p:spTree>
    <p:extLst>
      <p:ext uri="{BB962C8B-B14F-4D97-AF65-F5344CB8AC3E}">
        <p14:creationId xmlns:p14="http://schemas.microsoft.com/office/powerpoint/2010/main" xmlns="" val="4091542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de cantos arredondados 9">
            <a:extLst>
              <a:ext uri="{FF2B5EF4-FFF2-40B4-BE49-F238E27FC236}">
                <a16:creationId xmlns:a16="http://schemas.microsoft.com/office/drawing/2014/main" xmlns="" id="{F1A4C18B-E276-4E32-9472-11369A22851F}"/>
              </a:ext>
            </a:extLst>
          </p:cNvPr>
          <p:cNvSpPr/>
          <p:nvPr/>
        </p:nvSpPr>
        <p:spPr>
          <a:xfrm>
            <a:off x="1006468" y="64535"/>
            <a:ext cx="7967342" cy="117647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LF 4.320/64.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Portaria Interministerial STN/SOF nº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163/2001.</a:t>
            </a:r>
            <a:endParaRPr lang="pt-BR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Retângulo de cantos arredondados 9">
            <a:extLst>
              <a:ext uri="{FF2B5EF4-FFF2-40B4-BE49-F238E27FC236}">
                <a16:creationId xmlns:a16="http://schemas.microsoft.com/office/drawing/2014/main" xmlns="" id="{F1A4C18B-E276-4E32-9472-11369A22851F}"/>
              </a:ext>
            </a:extLst>
          </p:cNvPr>
          <p:cNvSpPr/>
          <p:nvPr/>
        </p:nvSpPr>
        <p:spPr>
          <a:xfrm>
            <a:off x="991540" y="1382525"/>
            <a:ext cx="7982269" cy="117647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Portaria STN/SOF nº 5/2015, válida a partir de 2016 para a União e de 2018 para os demais entes da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Federação.</a:t>
            </a:r>
            <a:endParaRPr lang="pt-BR" sz="22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Portaria SOF nº 45/2015: desdobramentos da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União.</a:t>
            </a:r>
            <a:endParaRPr lang="pt-BR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Divisa 7">
            <a:extLst>
              <a:ext uri="{FF2B5EF4-FFF2-40B4-BE49-F238E27FC236}">
                <a16:creationId xmlns:a16="http://schemas.microsoft.com/office/drawing/2014/main" xmlns="" id="{0A64EF0F-EED5-44B9-945E-9B314BE6DB33}"/>
              </a:ext>
            </a:extLst>
          </p:cNvPr>
          <p:cNvSpPr/>
          <p:nvPr/>
        </p:nvSpPr>
        <p:spPr>
          <a:xfrm rot="5400000">
            <a:off x="-231572" y="1709977"/>
            <a:ext cx="1653825" cy="977363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pt-BR" sz="2200" dirty="0">
                <a:solidFill>
                  <a:schemeClr val="tx1"/>
                </a:solidFill>
              </a:rPr>
              <a:t>2015</a:t>
            </a:r>
          </a:p>
        </p:txBody>
      </p:sp>
      <p:sp>
        <p:nvSpPr>
          <p:cNvPr id="15" name="Retângulo de cantos arredondados 9">
            <a:extLst>
              <a:ext uri="{FF2B5EF4-FFF2-40B4-BE49-F238E27FC236}">
                <a16:creationId xmlns:a16="http://schemas.microsoft.com/office/drawing/2014/main" xmlns="" id="{3F63BA47-2ED2-47F5-BB7C-E82B97E68660}"/>
              </a:ext>
            </a:extLst>
          </p:cNvPr>
          <p:cNvSpPr/>
          <p:nvPr/>
        </p:nvSpPr>
        <p:spPr>
          <a:xfrm>
            <a:off x="1006468" y="2768746"/>
            <a:ext cx="7967342" cy="112936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Criação de subgrupo para estudo da nova estrutura e adequação aos estados e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municípios.</a:t>
            </a:r>
            <a:endParaRPr lang="pt-BR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Divisa 7">
            <a:extLst>
              <a:ext uri="{FF2B5EF4-FFF2-40B4-BE49-F238E27FC236}">
                <a16:creationId xmlns:a16="http://schemas.microsoft.com/office/drawing/2014/main" xmlns="" id="{7788F26A-4E67-4A60-AA0E-FF95326FE98D}"/>
              </a:ext>
            </a:extLst>
          </p:cNvPr>
          <p:cNvSpPr/>
          <p:nvPr/>
        </p:nvSpPr>
        <p:spPr>
          <a:xfrm rot="5400000">
            <a:off x="-231572" y="3106977"/>
            <a:ext cx="1653825" cy="977363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pt-BR" sz="2200" dirty="0">
                <a:solidFill>
                  <a:schemeClr val="tx1"/>
                </a:solidFill>
              </a:rPr>
              <a:t>2016</a:t>
            </a:r>
          </a:p>
        </p:txBody>
      </p:sp>
      <p:sp>
        <p:nvSpPr>
          <p:cNvPr id="17" name="Retângulo de cantos arredondados 9">
            <a:extLst>
              <a:ext uri="{FF2B5EF4-FFF2-40B4-BE49-F238E27FC236}">
                <a16:creationId xmlns:a16="http://schemas.microsoft.com/office/drawing/2014/main" xmlns="" id="{2E16B0F6-AA75-430B-806C-FB3C3AB44DCD}"/>
              </a:ext>
            </a:extLst>
          </p:cNvPr>
          <p:cNvSpPr/>
          <p:nvPr/>
        </p:nvSpPr>
        <p:spPr>
          <a:xfrm>
            <a:off x="899061" y="4108380"/>
            <a:ext cx="8074749" cy="274962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Publicação do </a:t>
            </a: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“Novo Ementário da Receita Orçamentária”,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pela STN, a </a:t>
            </a: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ser observado pelos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Estados, Municípios e DF a </a:t>
            </a: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partir de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2018.</a:t>
            </a:r>
            <a:endParaRPr lang="pt-BR" sz="22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Nota Técnica nº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1/2017/CCONF/SUCON/STN/MF-DF.</a:t>
            </a:r>
            <a:endParaRPr lang="pt-BR" sz="2200" dirty="0">
              <a:solidFill>
                <a:schemeClr val="accent4">
                  <a:lumMod val="50000"/>
                </a:schemeClr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Publicação pelo TCE/RS do ementário direcionado aos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municípios, obrigatório a </a:t>
            </a: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partir de 2018, contendo 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pt-BR" sz="2200" dirty="0">
                <a:solidFill>
                  <a:schemeClr val="accent4">
                    <a:lumMod val="50000"/>
                  </a:schemeClr>
                </a:solidFill>
              </a:rPr>
              <a:t>DE-PARA</a:t>
            </a:r>
            <a:r>
              <a:rPr lang="pt-BR" sz="2200" dirty="0" smtClean="0">
                <a:solidFill>
                  <a:schemeClr val="accent4">
                    <a:lumMod val="50000"/>
                  </a:schemeClr>
                </a:solidFill>
              </a:rPr>
              <a:t>”.</a:t>
            </a:r>
            <a:endParaRPr lang="pt-BR" sz="2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8" name="Divisa 7">
            <a:extLst>
              <a:ext uri="{FF2B5EF4-FFF2-40B4-BE49-F238E27FC236}">
                <a16:creationId xmlns:a16="http://schemas.microsoft.com/office/drawing/2014/main" xmlns="" id="{1757671F-72E7-4DE0-A075-EE308479F25D}"/>
              </a:ext>
            </a:extLst>
          </p:cNvPr>
          <p:cNvSpPr/>
          <p:nvPr/>
        </p:nvSpPr>
        <p:spPr>
          <a:xfrm rot="5400000">
            <a:off x="-854520" y="5090860"/>
            <a:ext cx="2899717" cy="977363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pt-BR" sz="2200" dirty="0">
                <a:solidFill>
                  <a:schemeClr val="tx1"/>
                </a:solidFill>
              </a:rPr>
              <a:t>2017</a:t>
            </a:r>
          </a:p>
        </p:txBody>
      </p:sp>
      <p:sp>
        <p:nvSpPr>
          <p:cNvPr id="11" name="Divisa 7">
            <a:extLst>
              <a:ext uri="{FF2B5EF4-FFF2-40B4-BE49-F238E27FC236}">
                <a16:creationId xmlns:a16="http://schemas.microsoft.com/office/drawing/2014/main" xmlns="" id="{0A64EF0F-EED5-44B9-945E-9B314BE6DB33}"/>
              </a:ext>
            </a:extLst>
          </p:cNvPr>
          <p:cNvSpPr/>
          <p:nvPr/>
        </p:nvSpPr>
        <p:spPr>
          <a:xfrm rot="5400000">
            <a:off x="-231572" y="366868"/>
            <a:ext cx="1653825" cy="977363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pt-BR" sz="2200" dirty="0" smtClean="0">
                <a:solidFill>
                  <a:schemeClr val="tx1"/>
                </a:solidFill>
              </a:rPr>
              <a:t>Base</a:t>
            </a:r>
            <a:endParaRPr lang="pt-BR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926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4220" y="27678"/>
            <a:ext cx="8964488" cy="724942"/>
          </a:xfrm>
        </p:spPr>
        <p:txBody>
          <a:bodyPr>
            <a:normAutofit fontScale="90000"/>
          </a:bodyPr>
          <a:lstStyle/>
          <a:p>
            <a:r>
              <a:rPr lang="pt-BR" dirty="0"/>
              <a:t>Repercussão das alterações no âmbito do TCE/RS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8065" y="980868"/>
            <a:ext cx="8712968" cy="5328452"/>
          </a:xfrm>
        </p:spPr>
        <p:txBody>
          <a:bodyPr lIns="72000">
            <a:noAutofit/>
          </a:bodyPr>
          <a:lstStyle/>
          <a:p>
            <a:pPr marL="540000" indent="-5400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pt-BR" sz="2400" dirty="0" smtClean="0"/>
              <a:t>Estudo do ementário disponibilizado pela STN.</a:t>
            </a:r>
          </a:p>
          <a:p>
            <a:pPr marL="540000" indent="-5400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pt-BR" sz="2400" dirty="0" smtClean="0"/>
              <a:t>Adaptação </a:t>
            </a:r>
            <a:r>
              <a:rPr lang="pt-BR" sz="2400" dirty="0"/>
              <a:t>do ementário padronizado pelo TCE/RS à nova estrutura, mantendo suas peculiaridades e desdobramentos.</a:t>
            </a:r>
          </a:p>
          <a:p>
            <a:pPr marL="540000" indent="-5400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pt-BR" sz="2400" dirty="0" smtClean="0"/>
              <a:t>Divulgação </a:t>
            </a:r>
            <a:r>
              <a:rPr lang="pt-BR" sz="2400" dirty="0"/>
              <a:t>da nova codificação para 2018, de observância obrigatória por todos os municípios. </a:t>
            </a:r>
            <a:endParaRPr lang="pt-BR" sz="2400" dirty="0" smtClean="0"/>
          </a:p>
          <a:p>
            <a:pPr marL="540000" indent="-540000" algn="just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pt-BR" sz="2400" dirty="0" smtClean="0"/>
              <a:t>Análise </a:t>
            </a:r>
            <a:r>
              <a:rPr lang="pt-BR" sz="2400" dirty="0"/>
              <a:t>do reflexo das alterações nos cálculos efetuados pelo Sistema SIAPC, como por exemplo:</a:t>
            </a:r>
          </a:p>
          <a:p>
            <a:pPr marL="800100" lvl="2" indent="0" algn="just">
              <a:buNone/>
            </a:pPr>
            <a:r>
              <a:rPr lang="pt-BR" dirty="0"/>
              <a:t>RCL – Receita Corrente Líquida -  LRF</a:t>
            </a:r>
          </a:p>
          <a:p>
            <a:pPr marL="800100" lvl="2" indent="0" algn="just">
              <a:buNone/>
            </a:pPr>
            <a:r>
              <a:rPr lang="pt-BR" dirty="0"/>
              <a:t>Receita do Município – limite de remuneração de vereadores</a:t>
            </a:r>
          </a:p>
          <a:p>
            <a:pPr marL="800100" lvl="2" indent="0" algn="just">
              <a:buNone/>
            </a:pPr>
            <a:r>
              <a:rPr lang="pt-BR" dirty="0"/>
              <a:t>RREA – Receita Realizada no Exercício Anterior – GT e FP</a:t>
            </a:r>
          </a:p>
          <a:p>
            <a:pPr marL="800100" lvl="2" indent="0" algn="just">
              <a:buNone/>
            </a:pPr>
            <a:r>
              <a:rPr lang="pt-BR" dirty="0"/>
              <a:t>Receita base para educação e saúde (certidões)</a:t>
            </a:r>
            <a:endParaRPr lang="pt-BR" sz="1600" dirty="0"/>
          </a:p>
          <a:p>
            <a:pPr marL="800100" lvl="2" indent="0">
              <a:buNone/>
            </a:pPr>
            <a:endParaRPr lang="pt-BR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lpereira\AppData\Local\Microsoft\Windows\Temporary Internet Files\Content.IE5\YH6VGVWB\Bueno-verd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334" y="1013789"/>
            <a:ext cx="306165" cy="31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pereira\AppData\Local\Microsoft\Windows\Temporary Internet Files\Content.IE5\YH6VGVWB\Bueno-verd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331" y="1516764"/>
            <a:ext cx="306165" cy="31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lpereira\AppData\Local\Microsoft\Windows\Temporary Internet Files\Content.IE5\YH6VGVWB\Bueno-verd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648" y="2420888"/>
            <a:ext cx="306165" cy="31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548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4524243"/>
              </p:ext>
            </p:extLst>
          </p:nvPr>
        </p:nvGraphicFramePr>
        <p:xfrm>
          <a:off x="451356" y="3861048"/>
          <a:ext cx="8532947" cy="1681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6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9480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1619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5329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Categoria Econômica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Origem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Espécie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Dígitos para desdobramentos que permitam identificar as peculiaridades de cada natureza de receita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u="none" strike="noStrike" dirty="0">
                          <a:effectLst/>
                        </a:rPr>
                        <a:t>Tipo</a:t>
                      </a:r>
                      <a:endParaRPr lang="pt-BR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Dígitos para desdobramentos necessários à atuação do TCE/RS e/ou ao gerenciamento do ente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61683975"/>
              </p:ext>
            </p:extLst>
          </p:nvPr>
        </p:nvGraphicFramePr>
        <p:xfrm>
          <a:off x="426567" y="332656"/>
          <a:ext cx="8582525" cy="1432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936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710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3071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4332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4332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10188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7924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Categoria Econômica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Origem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Espécie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Rubrica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Alínea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err="1"/>
                        <a:t>Subalínea</a:t>
                      </a:r>
                      <a:endParaRPr lang="pt-BR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Dígitos para desdobramentos necessários à atuação do TCE/RS e/ou ao gerenciamento do ente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Chave direita 7"/>
          <p:cNvSpPr/>
          <p:nvPr/>
        </p:nvSpPr>
        <p:spPr>
          <a:xfrm rot="5400000">
            <a:off x="4579571" y="664177"/>
            <a:ext cx="357228" cy="2736304"/>
          </a:xfrm>
          <a:prstGeom prst="righ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have direita 8"/>
          <p:cNvSpPr/>
          <p:nvPr/>
        </p:nvSpPr>
        <p:spPr>
          <a:xfrm rot="16200000">
            <a:off x="4519809" y="2113039"/>
            <a:ext cx="396043" cy="2883950"/>
          </a:xfrm>
          <a:prstGeom prst="righ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3275855" y="2511768"/>
            <a:ext cx="2592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Alteração no significado dos dígitos</a:t>
            </a:r>
          </a:p>
        </p:txBody>
      </p:sp>
      <p:cxnSp>
        <p:nvCxnSpPr>
          <p:cNvPr id="12" name="Conector de seta reta 11"/>
          <p:cNvCxnSpPr/>
          <p:nvPr/>
        </p:nvCxnSpPr>
        <p:spPr>
          <a:xfrm>
            <a:off x="1043608" y="1973303"/>
            <a:ext cx="0" cy="1869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979712" y="1973301"/>
            <a:ext cx="0" cy="1869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>
            <a:off x="2843808" y="1973304"/>
            <a:ext cx="0" cy="1869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>
            <a:off x="6804248" y="1973300"/>
            <a:ext cx="0" cy="1869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7740352" y="1973304"/>
            <a:ext cx="0" cy="1869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 rot="16200000">
            <a:off x="-577542" y="906841"/>
            <a:ext cx="152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5">
                    <a:lumMod val="75000"/>
                  </a:schemeClr>
                </a:solidFill>
              </a:rPr>
              <a:t>Até 2017</a:t>
            </a:r>
          </a:p>
        </p:txBody>
      </p:sp>
      <p:sp>
        <p:nvSpPr>
          <p:cNvPr id="23" name="CaixaDeTexto 22"/>
          <p:cNvSpPr txBox="1"/>
          <p:nvPr/>
        </p:nvSpPr>
        <p:spPr>
          <a:xfrm rot="16200000">
            <a:off x="-685219" y="4450468"/>
            <a:ext cx="176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2">
                    <a:lumMod val="50000"/>
                  </a:schemeClr>
                </a:solidFill>
              </a:rPr>
              <a:t>A partir de 2018</a:t>
            </a:r>
          </a:p>
        </p:txBody>
      </p:sp>
      <p:cxnSp>
        <p:nvCxnSpPr>
          <p:cNvPr id="15" name="Conector de seta reta 14"/>
          <p:cNvCxnSpPr/>
          <p:nvPr/>
        </p:nvCxnSpPr>
        <p:spPr>
          <a:xfrm>
            <a:off x="8532440" y="1947992"/>
            <a:ext cx="0" cy="1869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676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2079306"/>
              </p:ext>
            </p:extLst>
          </p:nvPr>
        </p:nvGraphicFramePr>
        <p:xfrm>
          <a:off x="413047" y="1844824"/>
          <a:ext cx="8532947" cy="1681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6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9480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1619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5329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DD6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Categoria Econômica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Origem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Espécie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Dígitos para desdobramentos que permitam identificar as peculiaridades de cada natureza de receita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u="none" strike="noStrike" dirty="0">
                          <a:effectLst/>
                        </a:rPr>
                        <a:t>Tipo</a:t>
                      </a:r>
                      <a:endParaRPr lang="pt-BR" sz="16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Dígitos para desdobramentos necessários à atuação do TCE/RS e/ou ao gerenciamento do ente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3" name="CaixaDeTexto 22"/>
          <p:cNvSpPr txBox="1"/>
          <p:nvPr/>
        </p:nvSpPr>
        <p:spPr>
          <a:xfrm>
            <a:off x="434028" y="144959"/>
            <a:ext cx="5863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Estrutura a ser observada a partir de 2018</a:t>
            </a:r>
          </a:p>
        </p:txBody>
      </p:sp>
      <p:sp>
        <p:nvSpPr>
          <p:cNvPr id="3" name="Retângulo 2"/>
          <p:cNvSpPr/>
          <p:nvPr/>
        </p:nvSpPr>
        <p:spPr>
          <a:xfrm>
            <a:off x="5077287" y="4281046"/>
            <a:ext cx="3804847" cy="13234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b="1" dirty="0"/>
              <a:t>0  </a:t>
            </a:r>
            <a:r>
              <a:rPr lang="pt-BR" sz="1600" dirty="0"/>
              <a:t>Receita Agregadora (não valorizável)</a:t>
            </a:r>
          </a:p>
          <a:p>
            <a:r>
              <a:rPr lang="pt-BR" sz="1600" b="1" dirty="0"/>
              <a:t>1  </a:t>
            </a:r>
            <a:r>
              <a:rPr lang="pt-BR" sz="1600" dirty="0"/>
              <a:t>Principal</a:t>
            </a:r>
          </a:p>
          <a:p>
            <a:r>
              <a:rPr lang="pt-BR" sz="1600" b="1" dirty="0"/>
              <a:t>2  </a:t>
            </a:r>
            <a:r>
              <a:rPr lang="pt-BR" sz="1600" dirty="0"/>
              <a:t>Multas e Juros de Mora</a:t>
            </a:r>
          </a:p>
          <a:p>
            <a:r>
              <a:rPr lang="pt-BR" sz="1600" b="1" dirty="0"/>
              <a:t>3  </a:t>
            </a:r>
            <a:r>
              <a:rPr lang="pt-BR" sz="1600" dirty="0"/>
              <a:t>Dívida Ativa</a:t>
            </a:r>
          </a:p>
          <a:p>
            <a:r>
              <a:rPr lang="pt-BR" sz="1600" b="1" dirty="0"/>
              <a:t>4  </a:t>
            </a:r>
            <a:r>
              <a:rPr lang="pt-BR" sz="1600" dirty="0"/>
              <a:t>Multa e Juros de Mora da Dívida Ativa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434028" y="764704"/>
            <a:ext cx="2966317" cy="2968615"/>
          </a:xfrm>
          <a:prstGeom prst="rect">
            <a:avLst/>
          </a:prstGeom>
          <a:solidFill>
            <a:srgbClr val="BD867C">
              <a:alpha val="14902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r>
              <a:rPr lang="pt-BR" dirty="0">
                <a:solidFill>
                  <a:srgbClr val="FF0000"/>
                </a:solidFill>
              </a:rPr>
              <a:t>Mantida a estrutura dos 3 primeiros dígitos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(LF nº 4.320/64)</a:t>
            </a: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891540" y="4527267"/>
            <a:ext cx="2606277" cy="10772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dirty="0"/>
              <a:t>As receitas exclusivas dos Estados, municípios e DF serão identificadas com “8” inserido no 4º dígito (D1) </a:t>
            </a:r>
          </a:p>
        </p:txBody>
      </p:sp>
      <p:cxnSp>
        <p:nvCxnSpPr>
          <p:cNvPr id="31" name="Conector de seta reta 30"/>
          <p:cNvCxnSpPr/>
          <p:nvPr/>
        </p:nvCxnSpPr>
        <p:spPr>
          <a:xfrm>
            <a:off x="6012160" y="3519190"/>
            <a:ext cx="0" cy="7618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3" name="Conector angulado 52"/>
          <p:cNvCxnSpPr>
            <a:stCxn id="4" idx="2"/>
            <a:endCxn id="29" idx="0"/>
          </p:cNvCxnSpPr>
          <p:nvPr/>
        </p:nvCxnSpPr>
        <p:spPr>
          <a:xfrm rot="5400000">
            <a:off x="2936619" y="2784365"/>
            <a:ext cx="1000963" cy="248484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61" name="Retângulo 60"/>
          <p:cNvSpPr/>
          <p:nvPr/>
        </p:nvSpPr>
        <p:spPr>
          <a:xfrm>
            <a:off x="6300190" y="764704"/>
            <a:ext cx="2581945" cy="2961410"/>
          </a:xfrm>
          <a:prstGeom prst="rect">
            <a:avLst/>
          </a:prstGeom>
          <a:solidFill>
            <a:srgbClr val="9BB874">
              <a:alpha val="32157"/>
            </a:srgb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r>
              <a:rPr lang="pt-BR" dirty="0">
                <a:solidFill>
                  <a:srgbClr val="FF0000"/>
                </a:solidFill>
              </a:rPr>
              <a:t>Mantida a estrutura de acréscimo de 6 dígitos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(TCE/RS)</a:t>
            </a: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84224" y="5789531"/>
            <a:ext cx="7990593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</a:rPr>
              <a:t>Possibilidade de associar, de forma imediata, a receita principal com aquelas dela originadas</a:t>
            </a:r>
          </a:p>
        </p:txBody>
      </p:sp>
    </p:spTree>
    <p:extLst>
      <p:ext uri="{BB962C8B-B14F-4D97-AF65-F5344CB8AC3E}">
        <p14:creationId xmlns:p14="http://schemas.microsoft.com/office/powerpoint/2010/main" xmlns="" val="201682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0"/>
            <a:ext cx="8229600" cy="4453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Exemplo de “DE - PARA</a:t>
            </a:r>
            <a:r>
              <a:rPr lang="pt-BR" sz="2400" dirty="0" smtClean="0">
                <a:solidFill>
                  <a:schemeClr val="tx2">
                    <a:lumMod val="50000"/>
                  </a:schemeClr>
                </a:solidFill>
              </a:rPr>
              <a:t>” no ementário da STN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6141395"/>
              </p:ext>
            </p:extLst>
          </p:nvPr>
        </p:nvGraphicFramePr>
        <p:xfrm>
          <a:off x="107504" y="3429000"/>
          <a:ext cx="8928992" cy="2804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A</a:t>
                      </a:r>
                      <a:r>
                        <a:rPr lang="pt-BR" baseline="0" dirty="0"/>
                        <a:t> partir de 2018 </a:t>
                      </a:r>
                      <a:r>
                        <a:rPr lang="pt-BR" baseline="0" dirty="0" smtClean="0"/>
                        <a:t> no ementário da STN (vide desdobramento do TCE no próximo slide)</a:t>
                      </a:r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1.1.1.2.01.0.0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1.1.1.2.01.1.</a:t>
                      </a:r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1.1.1.2.01.1.</a:t>
                      </a:r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 - Principal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1.1.1.2.01.1.</a:t>
                      </a:r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 - Multas e Juros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1.1.1.2.01.1.</a:t>
                      </a:r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 - Dívida Ativa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1.1.1.2.01.1.</a:t>
                      </a:r>
                      <a:r>
                        <a:rPr lang="pt-BR" sz="16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 - Dívida Ativa - Multas e Juros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1764865"/>
              </p:ext>
            </p:extLst>
          </p:nvPr>
        </p:nvGraphicFramePr>
        <p:xfrm>
          <a:off x="107504" y="404664"/>
          <a:ext cx="8928992" cy="2849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168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Até 2017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1.1.1.2.01.0.0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1.1.1.2.01.0.1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1.9.1.1.08.0.1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Multas e Juros de Mora do Imposto sobre a Propriedade Territorial Rural - Municípios Conveniados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1.9.3.1.04.0.1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Receita da Dívida Ativa do Imposto sobre a Propriedade Territorial Rural - Municípios Conveniados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1.9.1.3.08.0.1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Multas e Juros de Mora da Dívida Ativa do Imposto sobre a Propriedade Territorial Rural - Municípios Conveniados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Retângulo de cantos arredondados 5"/>
          <p:cNvSpPr/>
          <p:nvPr/>
        </p:nvSpPr>
        <p:spPr>
          <a:xfrm>
            <a:off x="1187624" y="4149080"/>
            <a:ext cx="288032" cy="2016224"/>
          </a:xfrm>
          <a:prstGeom prst="roundRect">
            <a:avLst/>
          </a:prstGeom>
          <a:solidFill>
            <a:schemeClr val="accent5">
              <a:lumMod val="50000"/>
              <a:alpha val="34118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6139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01242516"/>
              </p:ext>
            </p:extLst>
          </p:nvPr>
        </p:nvGraphicFramePr>
        <p:xfrm>
          <a:off x="665907" y="1268760"/>
          <a:ext cx="7884876" cy="4170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402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446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A</a:t>
                      </a:r>
                      <a:r>
                        <a:rPr lang="pt-BR" baseline="0" dirty="0"/>
                        <a:t> partir de 2018</a:t>
                      </a:r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1.1.1.2.01.1.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 - Principal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1.1.1.2.01.1.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</a:t>
                      </a:r>
                      <a:r>
                        <a:rPr lang="pt-BR" sz="1600" b="1" dirty="0">
                          <a:solidFill>
                            <a:srgbClr val="006600"/>
                          </a:solidFill>
                        </a:rPr>
                        <a:t>01</a:t>
                      </a:r>
                      <a:r>
                        <a:rPr lang="pt-BR" sz="1600" dirty="0"/>
                        <a:t>.00.00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ITR - Municípios Conveniados - Principal - PRÓPRIO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1.1.1.2.01.1.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</a:t>
                      </a:r>
                      <a:r>
                        <a:rPr lang="pt-BR" sz="1600" b="1" dirty="0">
                          <a:solidFill>
                            <a:srgbClr val="006600"/>
                          </a:solidFill>
                        </a:rPr>
                        <a:t>02</a:t>
                      </a:r>
                      <a:r>
                        <a:rPr lang="pt-BR" sz="1600" dirty="0"/>
                        <a:t>.00.00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ITR - Municípios Conveniados - Principal - MDE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1.1.1.2.01.1.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</a:t>
                      </a:r>
                      <a:r>
                        <a:rPr lang="pt-BR" sz="1600" b="1" dirty="0">
                          <a:solidFill>
                            <a:srgbClr val="006600"/>
                          </a:solidFill>
                        </a:rPr>
                        <a:t>03</a:t>
                      </a:r>
                      <a:r>
                        <a:rPr lang="pt-BR" sz="1600" dirty="0"/>
                        <a:t>.00.00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ITR - Municípios Conveniados - Principal - ASPS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1.1.1.2.01.1.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</a:t>
                      </a:r>
                      <a:r>
                        <a:rPr lang="pt-BR" sz="1600" b="1" dirty="0">
                          <a:solidFill>
                            <a:srgbClr val="006600"/>
                          </a:solidFill>
                        </a:rPr>
                        <a:t>04</a:t>
                      </a:r>
                      <a:r>
                        <a:rPr lang="pt-BR" sz="1600" dirty="0"/>
                        <a:t>.00.00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ITR - Municípios Conveniados - Principal - FUNDEB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1.1.1.2.01.1.</a:t>
                      </a:r>
                      <a:r>
                        <a:rPr lang="pt-BR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.00.00.00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Imposto sobre a Propriedade Territorial Rural - Municípios Conveniados - Multas e Juros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1.1.1.2.01.1.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 - Dívida Ativa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1.1.1.2.01.1.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a Propriedade Territorial Rural - Municípios Conveniados - Dívida Ativa - Multas e Juros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179512" y="230660"/>
            <a:ext cx="8712968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Detalhamento realizado pelo TCE/RS em todas as naturezas de receita com destinações constitucionais para Educação e Saúde</a:t>
            </a:r>
          </a:p>
        </p:txBody>
      </p:sp>
      <p:sp>
        <p:nvSpPr>
          <p:cNvPr id="8" name="CaixaDeTexto 7"/>
          <p:cNvSpPr txBox="1"/>
          <p:nvPr/>
        </p:nvSpPr>
        <p:spPr>
          <a:xfrm rot="16200000">
            <a:off x="-310451" y="2731278"/>
            <a:ext cx="1422159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2">
                    <a:lumMod val="50000"/>
                  </a:schemeClr>
                </a:solidFill>
              </a:rPr>
              <a:t>Exemplo (*)</a:t>
            </a:r>
            <a:endParaRPr lang="pt-BR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683568" y="1196753"/>
            <a:ext cx="1288746" cy="4392488"/>
          </a:xfrm>
          <a:prstGeom prst="rect">
            <a:avLst/>
          </a:prstGeom>
          <a:solidFill>
            <a:srgbClr val="BD867C">
              <a:alpha val="40000"/>
            </a:srgbClr>
          </a:solidFill>
          <a:ln w="12700">
            <a:noFill/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2"/>
          <p:cNvSpPr txBox="1">
            <a:spLocks/>
          </p:cNvSpPr>
          <p:nvPr/>
        </p:nvSpPr>
        <p:spPr>
          <a:xfrm>
            <a:off x="323528" y="7985"/>
            <a:ext cx="8229600" cy="4453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10914" y="5733256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4">
                    <a:lumMod val="50000"/>
                  </a:schemeClr>
                </a:solidFill>
              </a:rPr>
              <a:t>(*) O detalhamento se repete em todos os “tipos”</a:t>
            </a:r>
            <a:endParaRPr lang="pt-BR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70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0509740"/>
              </p:ext>
            </p:extLst>
          </p:nvPr>
        </p:nvGraphicFramePr>
        <p:xfrm>
          <a:off x="107504" y="3861048"/>
          <a:ext cx="8928992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815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474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A</a:t>
                      </a:r>
                      <a:r>
                        <a:rPr lang="pt-BR" baseline="0" dirty="0"/>
                        <a:t> partir de 2018 (PARA)</a:t>
                      </a:r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</a:t>
                      </a:r>
                      <a:r>
                        <a:rPr lang="pt-BR" sz="1600" b="1" dirty="0" smtClean="0">
                          <a:solidFill>
                            <a:srgbClr val="7030A0"/>
                          </a:solidFill>
                        </a:rPr>
                        <a:t>8</a:t>
                      </a:r>
                      <a:r>
                        <a:rPr lang="pt-BR" sz="1600" dirty="0" smtClean="0"/>
                        <a:t>.02.3.</a:t>
                      </a:r>
                      <a:r>
                        <a:rPr lang="pt-BR" sz="16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Serviços de Qualquer Natureza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</a:t>
                      </a:r>
                      <a:r>
                        <a:rPr lang="pt-BR" sz="1600" b="1" dirty="0" smtClean="0">
                          <a:solidFill>
                            <a:srgbClr val="7030A0"/>
                          </a:solidFill>
                        </a:rPr>
                        <a:t>8</a:t>
                      </a:r>
                      <a:r>
                        <a:rPr lang="pt-BR" sz="1600" dirty="0" smtClean="0"/>
                        <a:t>.02.3.</a:t>
                      </a:r>
                      <a:r>
                        <a:rPr lang="pt-BR" sz="16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Serviços de Qualquer Natureza - Principal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</a:t>
                      </a:r>
                      <a:r>
                        <a:rPr lang="pt-BR" sz="1600" b="1" dirty="0" smtClean="0">
                          <a:solidFill>
                            <a:srgbClr val="7030A0"/>
                          </a:solidFill>
                        </a:rPr>
                        <a:t>8</a:t>
                      </a:r>
                      <a:r>
                        <a:rPr lang="pt-BR" sz="1600" dirty="0" smtClean="0"/>
                        <a:t>.02.3.</a:t>
                      </a:r>
                      <a:r>
                        <a:rPr lang="pt-BR" sz="16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Serviços de Qualquer Natureza - Multas e Juros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</a:t>
                      </a:r>
                      <a:r>
                        <a:rPr lang="pt-BR" sz="1600" b="1" dirty="0" smtClean="0">
                          <a:solidFill>
                            <a:srgbClr val="7030A0"/>
                          </a:solidFill>
                        </a:rPr>
                        <a:t>8</a:t>
                      </a:r>
                      <a:r>
                        <a:rPr lang="pt-BR" sz="1600" dirty="0" smtClean="0"/>
                        <a:t>.02.3.</a:t>
                      </a:r>
                      <a:r>
                        <a:rPr lang="pt-BR" sz="16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Serviços de Qualquer Natureza - Dívida Ativa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</a:t>
                      </a:r>
                      <a:r>
                        <a:rPr lang="pt-BR" sz="1600" b="1" dirty="0" smtClean="0">
                          <a:solidFill>
                            <a:srgbClr val="7030A0"/>
                          </a:solidFill>
                        </a:rPr>
                        <a:t>8</a:t>
                      </a:r>
                      <a:r>
                        <a:rPr lang="pt-BR" sz="1600" dirty="0" smtClean="0"/>
                        <a:t>.02.3.</a:t>
                      </a:r>
                      <a:r>
                        <a:rPr lang="pt-BR" sz="1600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Serviços de Qualquer Natureza - Dívida Ativa - Multas e Juros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7713567"/>
              </p:ext>
            </p:extLst>
          </p:nvPr>
        </p:nvGraphicFramePr>
        <p:xfrm>
          <a:off x="107504" y="1196752"/>
          <a:ext cx="8928992" cy="2433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815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474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Até 2017 (DE)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1.1.1.3.05.00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Serviço de Qualquer Natureza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1.1.1.3.05.01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Imposto Sobre Serviço de Qualquer Natureza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1.9.1.1.40.00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Multas e Juros de Mora do Imposto sobre Serviços de Qualquer Natureza – ISS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1.9.3.1.13.00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Receita da Dívida Ativa do Imposto sobre Serviços de Qualquer Natureza – ISS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 smtClean="0"/>
                        <a:t>1.9.1.3.13.00</a:t>
                      </a:r>
                      <a:endParaRPr lang="pt-B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Multas e Juros de Mora da Dívida Ativa do Imposto sobre Serviços de Qualquer Natureza – ISS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88640"/>
            <a:ext cx="8640960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Exemplo de </a:t>
            </a:r>
            <a:r>
              <a:rPr lang="pt-BR" sz="2400" dirty="0" smtClean="0">
                <a:solidFill>
                  <a:schemeClr val="tx2">
                    <a:lumMod val="50000"/>
                  </a:schemeClr>
                </a:solidFill>
              </a:rPr>
              <a:t>gerenciamento da STN na codificação 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de uso exclusivo de </a:t>
            </a:r>
            <a:r>
              <a:rPr lang="pt-BR" sz="2400" dirty="0" smtClean="0">
                <a:solidFill>
                  <a:schemeClr val="tx2">
                    <a:lumMod val="50000"/>
                  </a:schemeClr>
                </a:solidFill>
              </a:rPr>
              <a:t>Estados/Municípios/DF </a:t>
            </a:r>
            <a:endParaRPr lang="pt-BR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168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A4D538-6EB6-430C-99D5-0FD04250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ATENÇÃO!!!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C134CBB-129E-43C4-9739-90BF4650B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54461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 smtClean="0"/>
              <a:t>O novo ementário da receita apresenta alguns grupos com nomenclaturas mais genéricas, sem os desdobramentos que antes eram padronizados. </a:t>
            </a:r>
          </a:p>
          <a:p>
            <a:pPr marL="0" indent="0" algn="just">
              <a:buNone/>
            </a:pPr>
            <a:r>
              <a:rPr lang="pt-BR" sz="2400" dirty="0" smtClean="0"/>
              <a:t>Essas situações podem ser identificadas no demonstrativo “DE-PARA”, quando, em um mesmo grupo, existem </a:t>
            </a:r>
            <a:r>
              <a:rPr lang="pt-BR" sz="2400" dirty="0"/>
              <a:t>muitos “DE” e somente um “PARA</a:t>
            </a:r>
            <a:r>
              <a:rPr lang="pt-BR" sz="2400" dirty="0" smtClean="0"/>
              <a:t>”.</a:t>
            </a:r>
          </a:p>
          <a:p>
            <a:pPr marL="0" indent="0" algn="just">
              <a:buNone/>
            </a:pPr>
            <a:r>
              <a:rPr lang="pt-BR" sz="2400" dirty="0" smtClean="0"/>
              <a:t>Exemplos: Taxas </a:t>
            </a:r>
            <a:r>
              <a:rPr lang="pt-BR" sz="2400" dirty="0"/>
              <a:t>(vide exemplo a seguir</a:t>
            </a:r>
            <a:r>
              <a:rPr lang="pt-BR" sz="2400" dirty="0" smtClean="0"/>
              <a:t>), Aluguéis, Receita Industrial, Serviços Administrativos e outros.</a:t>
            </a:r>
          </a:p>
          <a:p>
            <a:pPr marL="0" indent="0" algn="just">
              <a:buNone/>
            </a:pPr>
            <a:r>
              <a:rPr lang="pt-BR" sz="2400" dirty="0" smtClean="0"/>
              <a:t>Na maioria das situações, isso </a:t>
            </a:r>
            <a:r>
              <a:rPr lang="pt-BR" sz="2400" dirty="0"/>
              <a:t>ocorreu porque não foi identificada a necessidade de padronizar esses detalhamentos, </a:t>
            </a:r>
            <a:r>
              <a:rPr lang="pt-BR" sz="2400" dirty="0">
                <a:solidFill>
                  <a:srgbClr val="FF0000"/>
                </a:solidFill>
              </a:rPr>
              <a:t>porém devem ser mantidos</a:t>
            </a:r>
            <a:r>
              <a:rPr lang="pt-BR" sz="2400" b="1" dirty="0">
                <a:solidFill>
                  <a:srgbClr val="FF0000"/>
                </a:solidFill>
              </a:rPr>
              <a:t> </a:t>
            </a:r>
            <a:r>
              <a:rPr lang="pt-BR" sz="2400" dirty="0">
                <a:solidFill>
                  <a:srgbClr val="FF0000"/>
                </a:solidFill>
              </a:rPr>
              <a:t>os que já vinham sendo feitos pelo órgão</a:t>
            </a:r>
            <a:r>
              <a:rPr lang="pt-BR" sz="2400" dirty="0" smtClean="0">
                <a:solidFill>
                  <a:srgbClr val="FF000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pt-BR" sz="2400" dirty="0"/>
              <a:t>O ementário do TCE/RS possui espaço para esse detalhamento, que é importante para manter a </a:t>
            </a:r>
            <a:r>
              <a:rPr lang="pt-BR" sz="2400" b="1" dirty="0"/>
              <a:t>transparência, o histórico, o  correto registro e posterior controle e fiscalização.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5498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2964229"/>
              </p:ext>
            </p:extLst>
          </p:nvPr>
        </p:nvGraphicFramePr>
        <p:xfrm>
          <a:off x="96577" y="620688"/>
          <a:ext cx="8784976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118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731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BR" dirty="0"/>
                        <a:t>A</a:t>
                      </a:r>
                      <a:r>
                        <a:rPr lang="pt-BR" baseline="0" dirty="0"/>
                        <a:t> partir de 2018</a:t>
                      </a:r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 - Principal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1.1.2.1.01.1.</a:t>
                      </a:r>
                      <a:r>
                        <a:rPr lang="pt-BR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Taxas de Inspeção, Controle e Fiscalização - Multas e Juros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 - Dívida Ativa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 - Dívida Ativa - Multas e Juros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06977074"/>
              </p:ext>
            </p:extLst>
          </p:nvPr>
        </p:nvGraphicFramePr>
        <p:xfrm>
          <a:off x="103034" y="3051337"/>
          <a:ext cx="8784976" cy="3708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118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731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pt-BR" dirty="0" smtClean="0"/>
                        <a:t>Detalhamento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baseline="0" dirty="0"/>
                        <a:t>a ser efetuado pelo </a:t>
                      </a:r>
                      <a:r>
                        <a:rPr lang="pt-BR" baseline="0" dirty="0" smtClean="0"/>
                        <a:t>ente, conforme sua necessidade</a:t>
                      </a:r>
                      <a:endParaRPr lang="pt-B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pt-BR" sz="1600" dirty="0"/>
                        <a:t>.</a:t>
                      </a:r>
                      <a:r>
                        <a:rPr lang="pt-BR" sz="1600" b="1" dirty="0">
                          <a:solidFill>
                            <a:srgbClr val="0000FF"/>
                          </a:solidFill>
                        </a:rPr>
                        <a:t>01</a:t>
                      </a:r>
                      <a:r>
                        <a:rPr lang="pt-BR" sz="1600" dirty="0"/>
                        <a:t>.00.00</a:t>
                      </a:r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</a:t>
                      </a:r>
                      <a:r>
                        <a:rPr lang="pt-BR" sz="1600" baseline="0" dirty="0"/>
                        <a:t> de Licença para Funcionamento</a:t>
                      </a:r>
                      <a:endParaRPr lang="pt-BR" sz="1600" dirty="0"/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1.1.2.1.01.1.</a:t>
                      </a:r>
                      <a:r>
                        <a:rPr lang="pt-BR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pt-BR" sz="1600" b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.00.00</a:t>
                      </a:r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Taxas de Utilização de Área</a:t>
                      </a:r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 - Principal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pt-BR" sz="1600" dirty="0"/>
                        <a:t>.</a:t>
                      </a:r>
                      <a:r>
                        <a:rPr lang="pt-BR" sz="1600" b="1" dirty="0">
                          <a:solidFill>
                            <a:srgbClr val="0000FF"/>
                          </a:solidFill>
                        </a:rPr>
                        <a:t>01</a:t>
                      </a:r>
                      <a:r>
                        <a:rPr lang="pt-BR" sz="1600" dirty="0"/>
                        <a:t>.00.00</a:t>
                      </a:r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</a:t>
                      </a:r>
                      <a:r>
                        <a:rPr lang="pt-BR" sz="1600" baseline="0" dirty="0"/>
                        <a:t> de Licença para Funcionamento - Principal</a:t>
                      </a:r>
                      <a:endParaRPr lang="pt-BR" sz="1600" dirty="0"/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1.1.2.1.01.1.</a:t>
                      </a:r>
                      <a:r>
                        <a:rPr lang="pt-BR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pt-BR" sz="1600" b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02</a:t>
                      </a: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.00.00</a:t>
                      </a:r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Taxas de Utilização de Área - Principal</a:t>
                      </a:r>
                    </a:p>
                  </a:txBody>
                  <a:tcPr anchor="ctr">
                    <a:solidFill>
                      <a:srgbClr val="9BB874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1.1.2.1.01.1.</a:t>
                      </a:r>
                      <a:r>
                        <a:rPr lang="pt-BR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Taxas de Inspeção, Controle e Fiscalização - Multas e Juros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 - Dívida Ativa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/>
                        <a:t>1.1.2.1.01.1.</a:t>
                      </a:r>
                      <a:r>
                        <a:rPr lang="pt-BR" sz="1600" dirty="0">
                          <a:solidFill>
                            <a:srgbClr val="FF0000"/>
                          </a:solidFill>
                        </a:rPr>
                        <a:t>4</a:t>
                      </a:r>
                      <a:r>
                        <a:rPr lang="pt-BR" sz="1600" dirty="0"/>
                        <a:t>.00.00.00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600" dirty="0"/>
                        <a:t>Taxas de Inspeção, Controle e Fiscalização - Dívida Ativa - Multas e Juros</a:t>
                      </a:r>
                    </a:p>
                  </a:txBody>
                  <a:tcPr anchor="ctr">
                    <a:solidFill>
                      <a:srgbClr val="EC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pSp>
        <p:nvGrpSpPr>
          <p:cNvPr id="4" name="Grupo 3"/>
          <p:cNvGrpSpPr/>
          <p:nvPr/>
        </p:nvGrpSpPr>
        <p:grpSpPr>
          <a:xfrm>
            <a:off x="6009644" y="3854210"/>
            <a:ext cx="2990848" cy="2905527"/>
            <a:chOff x="5901632" y="3403793"/>
            <a:chExt cx="2990848" cy="2905527"/>
          </a:xfrm>
        </p:grpSpPr>
        <p:sp>
          <p:nvSpPr>
            <p:cNvPr id="17" name="Retângulo 16"/>
            <p:cNvSpPr/>
            <p:nvPr/>
          </p:nvSpPr>
          <p:spPr>
            <a:xfrm>
              <a:off x="6244194" y="3429000"/>
              <a:ext cx="2648286" cy="64807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/>
                <a:t>Detalhamento – repetir em todos os tipos</a:t>
              </a:r>
            </a:p>
          </p:txBody>
        </p:sp>
        <p:sp>
          <p:nvSpPr>
            <p:cNvPr id="18" name="Chave direita 17"/>
            <p:cNvSpPr/>
            <p:nvPr/>
          </p:nvSpPr>
          <p:spPr>
            <a:xfrm>
              <a:off x="5901632" y="3403793"/>
              <a:ext cx="216024" cy="648072"/>
            </a:xfrm>
            <a:prstGeom prst="rightBrac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Chave direita 18"/>
            <p:cNvSpPr/>
            <p:nvPr/>
          </p:nvSpPr>
          <p:spPr>
            <a:xfrm>
              <a:off x="6712246" y="4548425"/>
              <a:ext cx="216024" cy="648072"/>
            </a:xfrm>
            <a:prstGeom prst="rightBrac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8748464" y="4077072"/>
              <a:ext cx="0" cy="223224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de seta reta 29"/>
            <p:cNvCxnSpPr/>
            <p:nvPr/>
          </p:nvCxnSpPr>
          <p:spPr>
            <a:xfrm flipH="1">
              <a:off x="6820258" y="4872461"/>
              <a:ext cx="1928206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de seta reta 30"/>
            <p:cNvCxnSpPr/>
            <p:nvPr/>
          </p:nvCxnSpPr>
          <p:spPr>
            <a:xfrm flipH="1">
              <a:off x="6948264" y="5589240"/>
              <a:ext cx="18002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de seta reta 31"/>
            <p:cNvCxnSpPr/>
            <p:nvPr/>
          </p:nvCxnSpPr>
          <p:spPr>
            <a:xfrm flipH="1">
              <a:off x="6928270" y="5949280"/>
              <a:ext cx="18002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Conector de seta reta 32"/>
          <p:cNvCxnSpPr/>
          <p:nvPr/>
        </p:nvCxnSpPr>
        <p:spPr>
          <a:xfrm flipH="1">
            <a:off x="7036282" y="6741368"/>
            <a:ext cx="1800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107504" y="20939"/>
            <a:ext cx="8229600" cy="608310"/>
          </a:xfrm>
        </p:spPr>
        <p:txBody>
          <a:bodyPr>
            <a:noAutofit/>
          </a:bodyPr>
          <a:lstStyle/>
          <a:p>
            <a:pPr algn="l"/>
            <a:r>
              <a:rPr lang="pt-BR" sz="2400" dirty="0" smtClean="0"/>
              <a:t>Exemplo de detalhamento a ser efetuado pelo ente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15652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872707"/>
              </p:ext>
            </p:extLst>
          </p:nvPr>
        </p:nvGraphicFramePr>
        <p:xfrm>
          <a:off x="395536" y="1196752"/>
          <a:ext cx="8424936" cy="4860920"/>
        </p:xfrm>
        <a:graphic>
          <a:graphicData uri="http://schemas.openxmlformats.org/drawingml/2006/table">
            <a:tbl>
              <a:tblPr firstRow="1" firstCol="1">
                <a:tableStyleId>{93296810-A885-4BE3-A3E7-6D5BEEA58F35}</a:tableStyleId>
              </a:tblPr>
              <a:tblGrid>
                <a:gridCol w="9456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84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408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3088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Descrição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Forma de Alteração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/>
                        <a:t>Categoria Econômica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pt-BR" sz="1800" dirty="0"/>
                        <a:t>Portaria Interministerial SOF/STN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/>
                        <a:t>Origem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/>
                        <a:t>Espécie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D1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pt-BR" sz="1800" dirty="0"/>
                        <a:t>Desdobramentos SOF/STN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pt-BR" sz="1800" dirty="0"/>
                        <a:t>Portarias:</a:t>
                      </a:r>
                    </a:p>
                    <a:p>
                      <a:pPr algn="l"/>
                      <a:r>
                        <a:rPr lang="pt-BR" sz="1800" dirty="0"/>
                        <a:t>-SOF: se 4º dígito for diferente de “8” (uso da União)</a:t>
                      </a:r>
                    </a:p>
                    <a:p>
                      <a:pPr algn="l"/>
                      <a:r>
                        <a:rPr lang="pt-BR" sz="1800" dirty="0"/>
                        <a:t>-STN: se 4º dígito for “8” (uso de </a:t>
                      </a:r>
                      <a:r>
                        <a:rPr lang="pt-BR" sz="1800" dirty="0" smtClean="0"/>
                        <a:t>Estados</a:t>
                      </a:r>
                      <a:r>
                        <a:rPr lang="pt-BR" sz="1800" dirty="0"/>
                        <a:t>, </a:t>
                      </a:r>
                      <a:r>
                        <a:rPr lang="pt-BR" sz="1800" dirty="0" smtClean="0"/>
                        <a:t>Municípios </a:t>
                      </a:r>
                      <a:r>
                        <a:rPr lang="pt-BR" sz="1800" dirty="0"/>
                        <a:t>e DF) 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DD2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D3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u="none" strike="noStrike" dirty="0">
                          <a:effectLst/>
                        </a:rPr>
                        <a:t>Tipo</a:t>
                      </a:r>
                      <a:endParaRPr lang="pt-BR" sz="1800" dirty="0"/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/>
                        <a:t>Conforme art. 2º, V da Portaria Interministerial nº 163/2001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/>
                        <a:t>DD4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/>
                        <a:t>Desdobramentos TCE/RS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pt-BR" sz="1800" dirty="0"/>
                        <a:t>TCE/RS: detalhamento será divulgado no Portal e informado por Ofício Circular </a:t>
                      </a:r>
                    </a:p>
                    <a:p>
                      <a:pPr algn="l"/>
                      <a:r>
                        <a:rPr lang="pt-BR" sz="1800" dirty="0"/>
                        <a:t>Órgão: poderá detalhar a partir da codificação do TCE/RS, em nível posterior</a:t>
                      </a:r>
                    </a:p>
                  </a:txBody>
                  <a:tcPr anchor="ctr">
                    <a:solidFill>
                      <a:srgbClr val="D7C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DD5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DD6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24942"/>
          </a:xfrm>
        </p:spPr>
        <p:txBody>
          <a:bodyPr>
            <a:noAutofit/>
          </a:bodyPr>
          <a:lstStyle/>
          <a:p>
            <a:r>
              <a:rPr lang="pt-BR" sz="3200" dirty="0"/>
              <a:t>Formas de alterações no Ementário</a:t>
            </a:r>
          </a:p>
        </p:txBody>
      </p:sp>
    </p:spTree>
    <p:extLst>
      <p:ext uri="{BB962C8B-B14F-4D97-AF65-F5344CB8AC3E}">
        <p14:creationId xmlns:p14="http://schemas.microsoft.com/office/powerpoint/2010/main" xmlns="" val="42239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u="sng" dirty="0">
                <a:solidFill>
                  <a:schemeClr val="tx2">
                    <a:lumMod val="50000"/>
                  </a:schemeClr>
                </a:solidFill>
              </a:rPr>
              <a:t>Receitas intraorçamentárias</a:t>
            </a:r>
            <a:r>
              <a:rPr lang="pt-BR" sz="2400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pt-BR" sz="2400" dirty="0"/>
              <a:t>permanece regra vigente. </a:t>
            </a:r>
          </a:p>
          <a:p>
            <a:pPr marL="457200" lvl="1" indent="0" algn="just">
              <a:buNone/>
            </a:pPr>
            <a:r>
              <a:rPr lang="pt-BR" sz="2400" u="sng" dirty="0"/>
              <a:t>Receita intraorçamentária corrente</a:t>
            </a:r>
            <a:r>
              <a:rPr lang="pt-BR" sz="2400" dirty="0"/>
              <a:t>: alterar o primeiro dígito, Categoria Econômica, de “1” para “7”</a:t>
            </a:r>
          </a:p>
          <a:p>
            <a:pPr marL="457200" lvl="1" indent="0" algn="just">
              <a:buNone/>
            </a:pPr>
            <a:r>
              <a:rPr lang="pt-BR" sz="2400" u="sng" dirty="0"/>
              <a:t>Receita intraorçamentária de capital</a:t>
            </a:r>
            <a:r>
              <a:rPr lang="pt-BR" sz="2400" dirty="0"/>
              <a:t>: alterar o primeiro dígito, Categoria Econômica, de “2” para “8”</a:t>
            </a:r>
          </a:p>
          <a:p>
            <a:pPr marL="457200" lvl="1" indent="0" algn="just">
              <a:buNone/>
            </a:pPr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pt-BR" sz="2400" u="sng" dirty="0">
                <a:solidFill>
                  <a:schemeClr val="tx2">
                    <a:lumMod val="50000"/>
                  </a:schemeClr>
                </a:solidFill>
              </a:rPr>
              <a:t>Naturezas Dedutoras da Receita Orçamentária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pt-BR" sz="2400" dirty="0"/>
              <a:t>mantida sistemática de identificação pelo dígito “9” inserido no início da codificação (nesse caso o código da receita ficará com 15 dígitos).</a:t>
            </a:r>
          </a:p>
          <a:p>
            <a:pPr marL="0" indent="0" algn="just">
              <a:buNone/>
            </a:pPr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pt-BR" sz="2400" u="sng" dirty="0">
                <a:solidFill>
                  <a:schemeClr val="tx2">
                    <a:lumMod val="50000"/>
                  </a:schemeClr>
                </a:solidFill>
              </a:rPr>
              <a:t>Detalhamentos necessários aos entes da área municipal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pt-BR" sz="2400" dirty="0"/>
              <a:t>a partir da codificação apresentada pelo TCE-RS, nunca alterando os 8 dígitos iniciais.</a:t>
            </a:r>
          </a:p>
          <a:p>
            <a:pPr marL="0" indent="0">
              <a:buNone/>
            </a:pPr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077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A4D538-6EB6-430C-99D5-0FD04250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Ementário da Receita do TCE/RS </a:t>
            </a:r>
            <a:endParaRPr lang="pt-BR" sz="32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C134CBB-129E-43C4-9739-90BF4650B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12527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smtClean="0"/>
              <a:t>O arquivo encontra-se disponível, </a:t>
            </a:r>
            <a:r>
              <a:rPr lang="pt-BR" sz="2400" dirty="0"/>
              <a:t>para </a:t>
            </a:r>
            <a:r>
              <a:rPr lang="pt-BR" sz="2400" i="1" dirty="0"/>
              <a:t>download</a:t>
            </a:r>
            <a:r>
              <a:rPr lang="pt-BR" sz="2400" dirty="0"/>
              <a:t>, no Portal deste Tribunal de Contas: Portal &gt; Jurisdicionados &gt; Sistema de Controle Externo &gt; SIAPC &gt; PCASP</a:t>
            </a:r>
            <a:r>
              <a:rPr lang="pt-BR" sz="2400" dirty="0" smtClean="0"/>
              <a:t>.</a:t>
            </a:r>
            <a:endParaRPr lang="pt-BR" sz="2400" dirty="0"/>
          </a:p>
        </p:txBody>
      </p:sp>
      <p:sp>
        <p:nvSpPr>
          <p:cNvPr id="5" name="Retângulo 4"/>
          <p:cNvSpPr/>
          <p:nvPr/>
        </p:nvSpPr>
        <p:spPr>
          <a:xfrm>
            <a:off x="1619672" y="3212976"/>
            <a:ext cx="5904656" cy="267765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7150"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endParaRPr lang="pt-BR" sz="2400" dirty="0" smtClean="0">
              <a:solidFill>
                <a:schemeClr val="bg1"/>
              </a:solidFill>
            </a:endParaRPr>
          </a:p>
          <a:p>
            <a:pPr algn="ctr"/>
            <a:r>
              <a:rPr lang="pt-BR" sz="2400" dirty="0" smtClean="0">
                <a:solidFill>
                  <a:schemeClr val="bg1"/>
                </a:solidFill>
              </a:rPr>
              <a:t>Uma das </a:t>
            </a:r>
            <a:r>
              <a:rPr lang="pt-BR" sz="2400" dirty="0">
                <a:solidFill>
                  <a:schemeClr val="bg1"/>
                </a:solidFill>
              </a:rPr>
              <a:t>pastas contém um demonstrativo “</a:t>
            </a:r>
            <a:r>
              <a:rPr lang="pt-BR" sz="2400" dirty="0" smtClean="0">
                <a:solidFill>
                  <a:schemeClr val="bg1"/>
                </a:solidFill>
              </a:rPr>
              <a:t>DE-PARA” </a:t>
            </a:r>
            <a:r>
              <a:rPr lang="pt-BR" sz="2400" dirty="0">
                <a:solidFill>
                  <a:schemeClr val="bg1"/>
                </a:solidFill>
              </a:rPr>
              <a:t>contendo indicação da nova classificação das naturezas de receita </a:t>
            </a:r>
            <a:r>
              <a:rPr lang="pt-BR" sz="2400" dirty="0" smtClean="0">
                <a:solidFill>
                  <a:schemeClr val="bg1"/>
                </a:solidFill>
              </a:rPr>
              <a:t>valorizáveis, ou seja, daquelas que recebem lançamentos</a:t>
            </a:r>
          </a:p>
          <a:p>
            <a:pPr algn="ctr"/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67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Ementário da Receita do TCE/RS </a:t>
            </a:r>
            <a:r>
              <a:rPr lang="pt-BR" dirty="0" smtClean="0"/>
              <a:t> - “DE-PARA”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772816"/>
            <a:ext cx="8689444" cy="3970606"/>
          </a:xfrm>
        </p:spPr>
      </p:pic>
      <p:sp>
        <p:nvSpPr>
          <p:cNvPr id="5" name="Elipse 4"/>
          <p:cNvSpPr/>
          <p:nvPr/>
        </p:nvSpPr>
        <p:spPr>
          <a:xfrm>
            <a:off x="190809" y="5157192"/>
            <a:ext cx="1440160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8679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/>
              <a:t>Ementário da Receita do TCE/RS  - </a:t>
            </a:r>
            <a:r>
              <a:rPr lang="pt-BR" sz="3200" dirty="0" smtClean="0"/>
              <a:t>2018</a:t>
            </a:r>
            <a:endParaRPr lang="pt-BR" sz="32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844824"/>
            <a:ext cx="8875303" cy="3897199"/>
          </a:xfrm>
        </p:spPr>
      </p:pic>
      <p:sp>
        <p:nvSpPr>
          <p:cNvPr id="5" name="Elipse 4"/>
          <p:cNvSpPr/>
          <p:nvPr/>
        </p:nvSpPr>
        <p:spPr>
          <a:xfrm>
            <a:off x="1115616" y="5157192"/>
            <a:ext cx="172819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8532440" y="1484784"/>
            <a:ext cx="216024" cy="288032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47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pt-BR" dirty="0"/>
              <a:t>Sugestão de Fontes de Pesquisa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/>
              <a:t>Acompanhamento do ementário padrão disponibilizado pelo TCE/RS e suas alterações: Portal </a:t>
            </a:r>
            <a:r>
              <a:rPr lang="pt-BR" sz="2400" dirty="0" smtClean="0"/>
              <a:t>www.tce.rs.gov.br, </a:t>
            </a:r>
            <a:r>
              <a:rPr lang="pt-BR" sz="2400" dirty="0"/>
              <a:t>guia Jurisdicionados &gt; Sistema de Controle Externo &gt; SIAPC &gt; PCASP.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/>
              <a:t>Divulgação: Portal www.tce.rs.gov.br, guia Jurisdicionados &gt; Circulares e Comunicados.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/>
              <a:t>Portal da STN, www.tesouro.fazenda.gov.br/contabilidade, guia Federação &gt; Ementário da Receita Orçamentária.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/>
              <a:t>Manual de Contabilidade Aplicada ao Setor Público – 7ª. Edição – republicado em 02/06/2017.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400" dirty="0" smtClean="0"/>
              <a:t>Portal do Orçamento Federal, www.orcamentofederal.gov.br, guia Legislação &gt; Portaria  </a:t>
            </a:r>
            <a:r>
              <a:rPr lang="pt-BR" sz="2400" dirty="0"/>
              <a:t>Interministerial </a:t>
            </a:r>
            <a:r>
              <a:rPr lang="pt-BR" sz="2400" dirty="0" smtClean="0"/>
              <a:t> STN/SOF nº 163/2001 atualizada.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331593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112568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endParaRPr lang="pt-BR" dirty="0"/>
          </a:p>
          <a:p>
            <a:pPr marL="0" indent="0" algn="r">
              <a:buNone/>
            </a:pPr>
            <a:r>
              <a:rPr lang="pt-BR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Muito obrigada pela atenção!</a:t>
            </a:r>
          </a:p>
          <a:p>
            <a:pPr marL="0" indent="0" algn="r">
              <a:buNone/>
            </a:pPr>
            <a:endParaRPr lang="pt-BR" dirty="0"/>
          </a:p>
          <a:p>
            <a:pPr marL="0" indent="0" algn="r">
              <a:buNone/>
            </a:pPr>
            <a:endParaRPr lang="pt-BR" dirty="0"/>
          </a:p>
          <a:p>
            <a:pPr marL="0" indent="0" algn="r">
              <a:buNone/>
            </a:pPr>
            <a:endParaRPr lang="pt-BR" dirty="0"/>
          </a:p>
          <a:p>
            <a:pPr marL="0" indent="0" algn="r">
              <a:buNone/>
            </a:pPr>
            <a:r>
              <a:rPr lang="pt-BR" sz="2000" dirty="0"/>
              <a:t>Luciane Heldwein Pereira</a:t>
            </a:r>
          </a:p>
          <a:p>
            <a:pPr marL="0" indent="0" algn="r">
              <a:buNone/>
            </a:pPr>
            <a:r>
              <a:rPr lang="pt-BR" sz="2000" u="sng" dirty="0"/>
              <a:t>Auditora Pública Externa</a:t>
            </a:r>
          </a:p>
          <a:p>
            <a:pPr marL="0" indent="0" algn="r">
              <a:buNone/>
            </a:pPr>
            <a:r>
              <a:rPr lang="pt-BR" sz="2000" dirty="0"/>
              <a:t>Consultoria Técnica – Direção Geral</a:t>
            </a:r>
          </a:p>
          <a:p>
            <a:pPr marL="0" indent="0" algn="r">
              <a:buNone/>
            </a:pPr>
            <a:r>
              <a:rPr lang="pt-BR" sz="2000" dirty="0"/>
              <a:t>(51) 3214-9803  (51) 3214-9805</a:t>
            </a:r>
          </a:p>
          <a:p>
            <a:pPr marL="0" indent="0" algn="r">
              <a:buNone/>
            </a:pPr>
            <a:r>
              <a:rPr lang="pt-BR" sz="2000" dirty="0"/>
              <a:t>ct@tce.rs.gov.br</a:t>
            </a:r>
          </a:p>
          <a:p>
            <a:pPr marL="0" indent="0" algn="r">
              <a:buNone/>
            </a:pPr>
            <a:r>
              <a:rPr lang="pt-BR" sz="2000" dirty="0"/>
              <a:t>Tribunal de Contas do Estado - RS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95AC15BA-ECB0-4B9B-9D12-2FAD8BD4B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  <a14:imgEffect>
                      <a14:saturation sa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4005064"/>
            <a:ext cx="2303893" cy="144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076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entário da REceita - TCE-RS - em elab Luciane">
  <a:themeElements>
    <a:clrScheme name="Brilho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ementário da REceita - TCE-RS - em elab Luciane</Template>
  <TotalTime>2614</TotalTime>
  <Words>1887</Words>
  <Application>Microsoft Office PowerPoint</Application>
  <PresentationFormat>Apresentação na tela (4:3)</PresentationFormat>
  <Paragraphs>275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ementário da REceita - TCE-RS - em elab Luciane</vt:lpstr>
      <vt:lpstr>51º Congresso da ARTAFAM  EMENTÁRIO DA RECEITA  A Visão do Órgão de Controle no Âmbito Municipal  Alterações para 2018 ________________________________  </vt:lpstr>
      <vt:lpstr>Classificação da Receita Orçamentária por Natureza</vt:lpstr>
      <vt:lpstr>Ementário da Receita Orçamentária</vt:lpstr>
      <vt:lpstr>Nova Estrutura de Codificação das Naturezas de Receita</vt:lpstr>
      <vt:lpstr>Slide 5</vt:lpstr>
      <vt:lpstr>Repercussão das alterações no âmbito do TCE/RS</vt:lpstr>
      <vt:lpstr>Slide 7</vt:lpstr>
      <vt:lpstr>Slide 8</vt:lpstr>
      <vt:lpstr>Slide 9</vt:lpstr>
      <vt:lpstr>Slide 10</vt:lpstr>
      <vt:lpstr>Slide 11</vt:lpstr>
      <vt:lpstr>ATENÇÃO!!! </vt:lpstr>
      <vt:lpstr>Exemplo de detalhamento a ser efetuado pelo ente</vt:lpstr>
      <vt:lpstr>Formas de alterações no Ementário</vt:lpstr>
      <vt:lpstr>Slide 15</vt:lpstr>
      <vt:lpstr>Ementário da Receita do TCE/RS </vt:lpstr>
      <vt:lpstr>Ementário da Receita do TCE/RS  - “DE-PARA”</vt:lpstr>
      <vt:lpstr>Ementário da Receita do TCE/RS  - 2018</vt:lpstr>
      <vt:lpstr>Sugestão de Fontes de Pesquisa</vt:lpstr>
      <vt:lpstr>Slide 20</vt:lpstr>
    </vt:vector>
  </TitlesOfParts>
  <Company>Tribunal de Contas do Estado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Luciane Heldwein Pereira</dc:creator>
  <cp:lastModifiedBy>Airton</cp:lastModifiedBy>
  <cp:revision>204</cp:revision>
  <cp:lastPrinted>2017-06-09T13:05:01Z</cp:lastPrinted>
  <dcterms:created xsi:type="dcterms:W3CDTF">2017-05-31T15:03:13Z</dcterms:created>
  <dcterms:modified xsi:type="dcterms:W3CDTF">2017-07-18T13:21:05Z</dcterms:modified>
</cp:coreProperties>
</file>