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7" r:id="rId3"/>
    <p:sldId id="258" r:id="rId4"/>
    <p:sldId id="260" r:id="rId5"/>
    <p:sldId id="259" r:id="rId6"/>
    <p:sldId id="264" r:id="rId7"/>
    <p:sldId id="265" r:id="rId8"/>
    <p:sldId id="261" r:id="rId9"/>
    <p:sldId id="263" r:id="rId10"/>
    <p:sldId id="262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2E543-7B0D-48F8-9746-3F078EAB5AF9}" type="datetimeFigureOut">
              <a:rPr lang="pt-BR" smtClean="0"/>
              <a:pPr/>
              <a:t>10/07/2017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B9CD4-0A15-46B4-9B96-58532450D7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2E543-7B0D-48F8-9746-3F078EAB5AF9}" type="datetimeFigureOut">
              <a:rPr lang="pt-BR" smtClean="0"/>
              <a:pPr/>
              <a:t>10/07/2017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B9CD4-0A15-46B4-9B96-58532450D7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2E543-7B0D-48F8-9746-3F078EAB5AF9}" type="datetimeFigureOut">
              <a:rPr lang="pt-BR" smtClean="0"/>
              <a:pPr/>
              <a:t>10/07/2017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B9CD4-0A15-46B4-9B96-58532450D7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2E543-7B0D-48F8-9746-3F078EAB5AF9}" type="datetimeFigureOut">
              <a:rPr lang="pt-BR" smtClean="0"/>
              <a:pPr/>
              <a:t>10/07/2017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B9CD4-0A15-46B4-9B96-58532450D7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2E543-7B0D-48F8-9746-3F078EAB5AF9}" type="datetimeFigureOut">
              <a:rPr lang="pt-BR" smtClean="0"/>
              <a:pPr/>
              <a:t>10/07/2017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B9CD4-0A15-46B4-9B96-58532450D7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2E543-7B0D-48F8-9746-3F078EAB5AF9}" type="datetimeFigureOut">
              <a:rPr lang="pt-BR" smtClean="0"/>
              <a:pPr/>
              <a:t>10/07/2017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B9CD4-0A15-46B4-9B96-58532450D7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2E543-7B0D-48F8-9746-3F078EAB5AF9}" type="datetimeFigureOut">
              <a:rPr lang="pt-BR" smtClean="0"/>
              <a:pPr/>
              <a:t>10/07/2017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B9CD4-0A15-46B4-9B96-58532450D7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2E543-7B0D-48F8-9746-3F078EAB5AF9}" type="datetimeFigureOut">
              <a:rPr lang="pt-BR" smtClean="0"/>
              <a:pPr/>
              <a:t>10/07/2017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B9CD4-0A15-46B4-9B96-58532450D7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2E543-7B0D-48F8-9746-3F078EAB5AF9}" type="datetimeFigureOut">
              <a:rPr lang="pt-BR" smtClean="0"/>
              <a:pPr/>
              <a:t>10/07/2017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B9CD4-0A15-46B4-9B96-58532450D7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2E543-7B0D-48F8-9746-3F078EAB5AF9}" type="datetimeFigureOut">
              <a:rPr lang="pt-BR" smtClean="0"/>
              <a:pPr/>
              <a:t>10/07/2017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B9CD4-0A15-46B4-9B96-58532450D7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2E543-7B0D-48F8-9746-3F078EAB5AF9}" type="datetimeFigureOut">
              <a:rPr lang="pt-BR" smtClean="0"/>
              <a:pPr/>
              <a:t>10/07/2017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B9CD4-0A15-46B4-9B96-58532450D7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2E543-7B0D-48F8-9746-3F078EAB5AF9}" type="datetimeFigureOut">
              <a:rPr lang="pt-BR" smtClean="0"/>
              <a:pPr/>
              <a:t>10/07/2017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B9CD4-0A15-46B4-9B96-58532450D7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05" y="1045489"/>
            <a:ext cx="8079041" cy="1927100"/>
          </a:xfrm>
          <a:prstGeom prst="rect">
            <a:avLst/>
          </a:prstGeom>
        </p:spPr>
      </p:pic>
      <p:sp>
        <p:nvSpPr>
          <p:cNvPr id="5" name="Título 1"/>
          <p:cNvSpPr>
            <a:spLocks noGrp="1"/>
          </p:cNvSpPr>
          <p:nvPr>
            <p:ph type="ctrTitle"/>
          </p:nvPr>
        </p:nvSpPr>
        <p:spPr>
          <a:xfrm>
            <a:off x="1835696" y="3118569"/>
            <a:ext cx="5829300" cy="1102519"/>
          </a:xfrm>
        </p:spPr>
        <p:txBody>
          <a:bodyPr>
            <a:normAutofit fontScale="90000"/>
          </a:bodyPr>
          <a:lstStyle/>
          <a:p>
            <a:r>
              <a:rPr lang="pt-BR" sz="3750" dirty="0"/>
              <a:t>A Reforma da Previdência e o RPPS</a:t>
            </a:r>
          </a:p>
        </p:txBody>
      </p:sp>
      <p:sp>
        <p:nvSpPr>
          <p:cNvPr id="7" name="Subtítulo 2"/>
          <p:cNvSpPr>
            <a:spLocks noGrp="1"/>
          </p:cNvSpPr>
          <p:nvPr>
            <p:ph type="subTitle" idx="1"/>
          </p:nvPr>
        </p:nvSpPr>
        <p:spPr>
          <a:xfrm>
            <a:off x="2435696" y="4634830"/>
            <a:ext cx="4800600" cy="1314450"/>
          </a:xfrm>
        </p:spPr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51º. Congresso ARTAFAM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1168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Constituição Federal de 1988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pt-BR" dirty="0" smtClean="0"/>
              <a:t>Art. 40 O servidor será aposentado:</a:t>
            </a:r>
          </a:p>
          <a:p>
            <a:pPr>
              <a:buNone/>
            </a:pPr>
            <a:r>
              <a:rPr lang="pt-BR" dirty="0" smtClean="0"/>
              <a:t>....</a:t>
            </a:r>
          </a:p>
          <a:p>
            <a:pPr>
              <a:buNone/>
            </a:pPr>
            <a:endParaRPr lang="pt-BR" dirty="0"/>
          </a:p>
          <a:p>
            <a:pPr algn="just">
              <a:buNone/>
            </a:pPr>
            <a:endParaRPr lang="pt-BR" dirty="0"/>
          </a:p>
          <a:p>
            <a:pPr algn="just">
              <a:buNone/>
            </a:pPr>
            <a:r>
              <a:rPr lang="pt-BR" dirty="0" smtClean="0"/>
              <a:t>Art.149...</a:t>
            </a:r>
            <a:r>
              <a:rPr lang="pt-BR" dirty="0"/>
              <a:t>  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i="1" dirty="0" smtClean="0"/>
              <a:t>Parágrafo </a:t>
            </a:r>
            <a:r>
              <a:rPr lang="pt-BR" i="1" dirty="0"/>
              <a:t>único. </a:t>
            </a:r>
            <a:r>
              <a:rPr lang="pt-BR" dirty="0"/>
              <a:t>Os Estados, o Distrito Federal e os Municípios poderão instituir contribuição, cobrada de seus servidores, para o custeio, em benefício destes, de sistemas de previdência e </a:t>
            </a:r>
            <a:r>
              <a:rPr lang="pt-BR" dirty="0" smtClean="0"/>
              <a:t>assistência social</a:t>
            </a:r>
            <a:r>
              <a:rPr lang="pt-BR" dirty="0"/>
              <a:t>. 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16426"/>
            <a:ext cx="3094234" cy="831940"/>
          </a:xfrm>
          <a:prstGeom prst="rect">
            <a:avLst/>
          </a:prstGeom>
        </p:spPr>
      </p:pic>
      <p:sp>
        <p:nvSpPr>
          <p:cNvPr id="5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3275856" y="6349833"/>
            <a:ext cx="6502400" cy="365125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5F5F5F"/>
                </a:solidFill>
              </a:rPr>
              <a:t>0xx51 3013-1821 | contato@gestorum.com.br </a:t>
            </a:r>
          </a:p>
          <a:p>
            <a:pPr algn="l"/>
            <a:r>
              <a:rPr lang="pt-BR" dirty="0" smtClean="0">
                <a:solidFill>
                  <a:srgbClr val="5F5F5F"/>
                </a:solidFill>
              </a:rPr>
              <a:t>Av. </a:t>
            </a:r>
            <a:r>
              <a:rPr lang="pt-BR" dirty="0" err="1" smtClean="0">
                <a:solidFill>
                  <a:srgbClr val="5F5F5F"/>
                </a:solidFill>
              </a:rPr>
              <a:t>Protásio</a:t>
            </a:r>
            <a:r>
              <a:rPr lang="pt-BR" dirty="0" smtClean="0">
                <a:solidFill>
                  <a:srgbClr val="5F5F5F"/>
                </a:solidFill>
              </a:rPr>
              <a:t> Alves, 2854, sala 502 - Petrópolis, Porto Alegre - RS, 90410-006, Brasil.</a:t>
            </a:r>
            <a:endParaRPr lang="pt-BR" dirty="0">
              <a:solidFill>
                <a:srgbClr val="5F5F5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Emenda Constitucional n. 20/98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t-BR" dirty="0" smtClean="0"/>
              <a:t>Art. 40 </a:t>
            </a:r>
            <a:r>
              <a:rPr lang="pt-BR" dirty="0"/>
              <a:t>Aos servidores titulares de cargos efetivos da União, dos Estados, do Distrito Federal e dos Municípios, incluídas suas autarquias e fundações, é </a:t>
            </a:r>
            <a:r>
              <a:rPr lang="pt-BR" u="sng" dirty="0"/>
              <a:t>assegurado</a:t>
            </a:r>
            <a:r>
              <a:rPr lang="pt-BR" dirty="0"/>
              <a:t> regime de previdência de </a:t>
            </a:r>
            <a:r>
              <a:rPr lang="pt-BR" u="sng" dirty="0"/>
              <a:t>caráter contributivo</a:t>
            </a:r>
            <a:r>
              <a:rPr lang="pt-BR" dirty="0"/>
              <a:t>, observados critérios que preservem o </a:t>
            </a:r>
            <a:r>
              <a:rPr lang="pt-BR" u="sng" dirty="0"/>
              <a:t>equilíbrio financeiro e </a:t>
            </a:r>
            <a:r>
              <a:rPr lang="pt-BR" u="sng" dirty="0" smtClean="0"/>
              <a:t>atuarial</a:t>
            </a:r>
            <a:r>
              <a:rPr lang="pt-BR" dirty="0" smtClean="0"/>
              <a:t> e </a:t>
            </a:r>
            <a:r>
              <a:rPr lang="pt-BR" dirty="0"/>
              <a:t>o disposto neste artigo</a:t>
            </a:r>
            <a:r>
              <a:rPr lang="pt-BR" dirty="0" smtClean="0"/>
              <a:t>.</a:t>
            </a:r>
          </a:p>
          <a:p>
            <a:pPr algn="just">
              <a:buNone/>
            </a:pPr>
            <a:endParaRPr lang="pt-BR" dirty="0" smtClean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116426"/>
            <a:ext cx="3094234" cy="831940"/>
          </a:xfrm>
          <a:prstGeom prst="rect">
            <a:avLst/>
          </a:prstGeom>
        </p:spPr>
      </p:pic>
      <p:sp>
        <p:nvSpPr>
          <p:cNvPr id="5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3419872" y="6349833"/>
            <a:ext cx="6502400" cy="365125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5F5F5F"/>
                </a:solidFill>
              </a:rPr>
              <a:t>0xx51 3013-1821 | contato@gestorum.com.br </a:t>
            </a:r>
          </a:p>
          <a:p>
            <a:pPr algn="l"/>
            <a:r>
              <a:rPr lang="pt-BR" dirty="0" smtClean="0">
                <a:solidFill>
                  <a:srgbClr val="5F5F5F"/>
                </a:solidFill>
              </a:rPr>
              <a:t>Av. </a:t>
            </a:r>
            <a:r>
              <a:rPr lang="pt-BR" dirty="0" err="1" smtClean="0">
                <a:solidFill>
                  <a:srgbClr val="5F5F5F"/>
                </a:solidFill>
              </a:rPr>
              <a:t>Protásio</a:t>
            </a:r>
            <a:r>
              <a:rPr lang="pt-BR" dirty="0" smtClean="0">
                <a:solidFill>
                  <a:srgbClr val="5F5F5F"/>
                </a:solidFill>
              </a:rPr>
              <a:t> Alves, 2854, sala 502 - Petrópolis, Porto Alegre - RS, 90410-006, Brasil.</a:t>
            </a:r>
            <a:endParaRPr lang="pt-BR" dirty="0">
              <a:solidFill>
                <a:srgbClr val="5F5F5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Emenda Constitucional  20/98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Caráter contributivo e solidário</a:t>
            </a:r>
          </a:p>
          <a:p>
            <a:r>
              <a:rPr lang="pt-BR" dirty="0" smtClean="0"/>
              <a:t>Equilíbrio financeiro e atuarial</a:t>
            </a:r>
          </a:p>
          <a:p>
            <a:r>
              <a:rPr lang="pt-BR" dirty="0" smtClean="0"/>
              <a:t>Cobertura somente a servidores ocupantes de cargo efetivo</a:t>
            </a:r>
          </a:p>
          <a:p>
            <a:r>
              <a:rPr lang="pt-BR" dirty="0" smtClean="0"/>
              <a:t>Instituição de carências</a:t>
            </a:r>
          </a:p>
          <a:p>
            <a:r>
              <a:rPr lang="pt-BR" dirty="0" smtClean="0"/>
              <a:t>Aproximação com as regras do RGPS (cálculo dos benefícios – média e elenco)</a:t>
            </a:r>
          </a:p>
          <a:p>
            <a:r>
              <a:rPr lang="pt-BR" dirty="0" smtClean="0"/>
              <a:t>Previdência complementar facultativa</a:t>
            </a:r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6426"/>
            <a:ext cx="3094234" cy="831940"/>
          </a:xfrm>
          <a:prstGeom prst="rect">
            <a:avLst/>
          </a:prstGeom>
        </p:spPr>
      </p:pic>
      <p:sp>
        <p:nvSpPr>
          <p:cNvPr id="5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3563888" y="6349833"/>
            <a:ext cx="6502400" cy="365125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5F5F5F"/>
                </a:solidFill>
              </a:rPr>
              <a:t>0xx51 3013-1821 | contato@gestorum.com.br </a:t>
            </a:r>
          </a:p>
          <a:p>
            <a:pPr algn="l"/>
            <a:r>
              <a:rPr lang="pt-BR" dirty="0" smtClean="0">
                <a:solidFill>
                  <a:srgbClr val="5F5F5F"/>
                </a:solidFill>
              </a:rPr>
              <a:t>Av. </a:t>
            </a:r>
            <a:r>
              <a:rPr lang="pt-BR" dirty="0" err="1" smtClean="0">
                <a:solidFill>
                  <a:srgbClr val="5F5F5F"/>
                </a:solidFill>
              </a:rPr>
              <a:t>Protásio</a:t>
            </a:r>
            <a:r>
              <a:rPr lang="pt-BR" dirty="0" smtClean="0">
                <a:solidFill>
                  <a:srgbClr val="5F5F5F"/>
                </a:solidFill>
              </a:rPr>
              <a:t> Alves, 2854, sala 502 - Petrópolis, Porto Alegre - RS, 90410-006, Brasil.</a:t>
            </a:r>
            <a:endParaRPr lang="pt-BR" dirty="0">
              <a:solidFill>
                <a:srgbClr val="5F5F5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Art. 149 da Constituição Federal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pt-BR" b="1" dirty="0" smtClean="0"/>
              <a:t>Art. 149. ..</a:t>
            </a:r>
          </a:p>
          <a:p>
            <a:pPr algn="just">
              <a:buNone/>
            </a:pPr>
            <a:r>
              <a:rPr lang="pt-BR" b="1" dirty="0" smtClean="0"/>
              <a:t>§ </a:t>
            </a:r>
            <a:r>
              <a:rPr lang="pt-BR" b="1" dirty="0"/>
              <a:t>1º</a:t>
            </a:r>
            <a:r>
              <a:rPr lang="pt-BR" dirty="0"/>
              <a:t> Os Estados, o Distrito Federal e os Municípios poderão instituir contribuição, cobrada de seus servidores, para o custeio, em benefício destes, de sistemas de previdência e assistência social. (Parágrafo Renumerado pela Emenda Constitucional nº 33, de 2001)</a:t>
            </a:r>
          </a:p>
          <a:p>
            <a:pPr algn="just">
              <a:buNone/>
            </a:pPr>
            <a:r>
              <a:rPr lang="pt-BR" b="1" dirty="0"/>
              <a:t>§ 1º</a:t>
            </a:r>
            <a:r>
              <a:rPr lang="pt-BR" dirty="0"/>
              <a:t> Os Estados, o Distrito Federal e os Municípios instituirão contribuição, cobrada de seus servidores, para o custeio, em benefício destes, do regime previdenciário de que trata o art. 40, </a:t>
            </a:r>
            <a:r>
              <a:rPr lang="pt-BR" u="sng" dirty="0"/>
              <a:t>cuja alíquota não será inferior à da contribuição dos servidores titulares de cargos efetivos da União. </a:t>
            </a:r>
            <a:r>
              <a:rPr lang="pt-BR" dirty="0"/>
              <a:t>(Redação dada pela Emenda Constitucional nº 41, 19.12.2003)</a:t>
            </a:r>
          </a:p>
          <a:p>
            <a:pPr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116426"/>
            <a:ext cx="3094234" cy="831940"/>
          </a:xfrm>
          <a:prstGeom prst="rect">
            <a:avLst/>
          </a:prstGeom>
        </p:spPr>
      </p:pic>
      <p:sp>
        <p:nvSpPr>
          <p:cNvPr id="5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3275856" y="6349833"/>
            <a:ext cx="6502400" cy="365125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5F5F5F"/>
                </a:solidFill>
              </a:rPr>
              <a:t>0xx51 3013-1821 | contato@gestorum.com.br </a:t>
            </a:r>
          </a:p>
          <a:p>
            <a:pPr algn="l"/>
            <a:r>
              <a:rPr lang="pt-BR" dirty="0" smtClean="0">
                <a:solidFill>
                  <a:srgbClr val="5F5F5F"/>
                </a:solidFill>
              </a:rPr>
              <a:t>Av. </a:t>
            </a:r>
            <a:r>
              <a:rPr lang="pt-BR" dirty="0" err="1" smtClean="0">
                <a:solidFill>
                  <a:srgbClr val="5F5F5F"/>
                </a:solidFill>
              </a:rPr>
              <a:t>Protásio</a:t>
            </a:r>
            <a:r>
              <a:rPr lang="pt-BR" dirty="0" smtClean="0">
                <a:solidFill>
                  <a:srgbClr val="5F5F5F"/>
                </a:solidFill>
              </a:rPr>
              <a:t> Alves, 2854, sala 502 - Petrópolis, Porto Alegre - RS, 90410-006, Brasil.</a:t>
            </a:r>
            <a:endParaRPr lang="pt-BR" dirty="0">
              <a:solidFill>
                <a:srgbClr val="5F5F5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Déficit Atuarial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 algn="just">
              <a:buNone/>
            </a:pPr>
            <a:r>
              <a:rPr lang="pt-BR" dirty="0"/>
              <a:t>	</a:t>
            </a:r>
            <a:r>
              <a:rPr lang="pt-BR" sz="5100" dirty="0" smtClean="0"/>
              <a:t>Apurado em avaliação atuarial, e reavaliado a cada ano quando da realização do cálculo atuarial, e corresponde à ausência de recursos suficientes para compor na totalidade a Reserva </a:t>
            </a:r>
            <a:r>
              <a:rPr lang="pt-BR" sz="5100" dirty="0"/>
              <a:t>M</a:t>
            </a:r>
            <a:r>
              <a:rPr lang="pt-BR" sz="5100" dirty="0" smtClean="0"/>
              <a:t>atemática dos Benefícios </a:t>
            </a:r>
            <a:r>
              <a:rPr lang="pt-BR" sz="5100" dirty="0"/>
              <a:t>C</a:t>
            </a:r>
            <a:r>
              <a:rPr lang="pt-BR" sz="5100" dirty="0" smtClean="0"/>
              <a:t>oncedidos (RMBC) e a Reserva Matemática dos Benefícios a Conceder (RMBAC):</a:t>
            </a:r>
          </a:p>
          <a:p>
            <a:pPr marL="514350" indent="-514350" algn="just">
              <a:buAutoNum type="arabicParenR"/>
            </a:pPr>
            <a:r>
              <a:rPr lang="pt-BR" sz="5100" dirty="0" smtClean="0"/>
              <a:t>Insuficiências ou ausências de alíquotas de contribuição no passado;</a:t>
            </a:r>
          </a:p>
          <a:p>
            <a:pPr marL="514350" indent="-514350" algn="just">
              <a:buAutoNum type="arabicParenR"/>
            </a:pPr>
            <a:r>
              <a:rPr lang="pt-BR" sz="5100" dirty="0" smtClean="0"/>
              <a:t>Folha de pagamento com alto índice de crescimento vegetativo;</a:t>
            </a:r>
          </a:p>
          <a:p>
            <a:pPr marL="514350" indent="-514350" algn="just">
              <a:buAutoNum type="arabicParenR"/>
            </a:pPr>
            <a:r>
              <a:rPr lang="pt-BR" sz="5100" dirty="0" smtClean="0"/>
              <a:t>Incorporações de vantagens provisórias às vésperas da inativação;</a:t>
            </a:r>
          </a:p>
          <a:p>
            <a:pPr marL="514350" indent="-514350" algn="just">
              <a:buAutoNum type="arabicParenR"/>
            </a:pPr>
            <a:r>
              <a:rPr lang="pt-BR" sz="5100" dirty="0" smtClean="0"/>
              <a:t>Descontrole dos benefício de incapacidade (auxílio-doença e aposentadoria por invalidez);</a:t>
            </a:r>
          </a:p>
          <a:p>
            <a:pPr marL="514350" indent="-514350" algn="just">
              <a:buAutoNum type="arabicParenR"/>
            </a:pPr>
            <a:r>
              <a:rPr lang="pt-BR" sz="5100" dirty="0" smtClean="0"/>
              <a:t>Ingresso de receitas oriundas da compensação previdenciária abaixo da expectativa;</a:t>
            </a:r>
          </a:p>
          <a:p>
            <a:pPr marL="514350" indent="-514350" algn="just">
              <a:buAutoNum type="arabicParenR"/>
            </a:pPr>
            <a:r>
              <a:rPr lang="pt-BR" sz="5100" dirty="0" smtClean="0"/>
              <a:t>Percentual de capitalização dos ativos abaixo do fixado em meta atuarial.</a:t>
            </a:r>
          </a:p>
          <a:p>
            <a:pPr marL="514350" indent="-514350" algn="just">
              <a:buNone/>
            </a:pPr>
            <a:endParaRPr lang="pt-BR" sz="4400" dirty="0" smtClean="0"/>
          </a:p>
          <a:p>
            <a:pPr marL="514350" indent="-514350" algn="just">
              <a:buAutoNum type="arabicParenR"/>
            </a:pPr>
            <a:endParaRPr lang="pt-BR" dirty="0" smtClean="0"/>
          </a:p>
          <a:p>
            <a:pPr marL="514350" indent="-514350" algn="just">
              <a:buAutoNum type="arabicParenR"/>
            </a:pPr>
            <a:endParaRPr lang="pt-BR" dirty="0" smtClean="0"/>
          </a:p>
          <a:p>
            <a:pPr algn="just">
              <a:buNone/>
            </a:pPr>
            <a:r>
              <a:rPr lang="pt-BR" dirty="0" smtClean="0"/>
              <a:t>	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116426"/>
            <a:ext cx="3094234" cy="831940"/>
          </a:xfrm>
          <a:prstGeom prst="rect">
            <a:avLst/>
          </a:prstGeom>
        </p:spPr>
      </p:pic>
      <p:sp>
        <p:nvSpPr>
          <p:cNvPr id="5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3347864" y="6349833"/>
            <a:ext cx="6502400" cy="365125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5F5F5F"/>
                </a:solidFill>
              </a:rPr>
              <a:t>0xx51 3013-1821 | contato@gestorum.com.br </a:t>
            </a:r>
          </a:p>
          <a:p>
            <a:pPr algn="l"/>
            <a:r>
              <a:rPr lang="pt-BR" dirty="0" smtClean="0">
                <a:solidFill>
                  <a:srgbClr val="5F5F5F"/>
                </a:solidFill>
              </a:rPr>
              <a:t>Av. </a:t>
            </a:r>
            <a:r>
              <a:rPr lang="pt-BR" dirty="0" err="1" smtClean="0">
                <a:solidFill>
                  <a:srgbClr val="5F5F5F"/>
                </a:solidFill>
              </a:rPr>
              <a:t>Protásio</a:t>
            </a:r>
            <a:r>
              <a:rPr lang="pt-BR" dirty="0" smtClean="0">
                <a:solidFill>
                  <a:srgbClr val="5F5F5F"/>
                </a:solidFill>
              </a:rPr>
              <a:t> Alves, 2854, sala 502 - Petrópolis, Porto Alegre - RS, 90410-006, Brasil.</a:t>
            </a:r>
            <a:endParaRPr lang="pt-BR" dirty="0">
              <a:solidFill>
                <a:srgbClr val="5F5F5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570186"/>
          </a:xfrm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/>
              <a:t>Auditoria Operacional nos Regimes Próprios de Previdência Social – RPSS de estados, Distrito Federal e municípios</a:t>
            </a:r>
            <a:r>
              <a:rPr lang="pt-BR" sz="2400" b="1" dirty="0" smtClean="0"/>
              <a:t>.</a:t>
            </a:r>
            <a:r>
              <a:rPr lang="pt-BR" sz="2400" b="1" dirty="0"/>
              <a:t/>
            </a:r>
            <a:br>
              <a:rPr lang="pt-BR" sz="2400" b="1" dirty="0"/>
            </a:br>
            <a:r>
              <a:rPr lang="pt-BR" sz="2400" b="1" dirty="0"/>
              <a:t>Maio </a:t>
            </a:r>
            <a:r>
              <a:rPr lang="pt-BR" sz="2400" b="1" dirty="0" smtClean="0"/>
              <a:t>– 2016 (TCU)</a:t>
            </a: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844824"/>
            <a:ext cx="8219256" cy="4281339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dirty="0" smtClean="0"/>
              <a:t>2.089 RPPS, cobrindo 7,6 milhões de segurados. </a:t>
            </a:r>
          </a:p>
          <a:p>
            <a:pPr algn="just"/>
            <a:r>
              <a:rPr lang="pt-BR" dirty="0" smtClean="0"/>
              <a:t>Déficit atuarial de, aproximadamente, R$ 2,8 trilhões em valores presentes (próximos 75 anos).</a:t>
            </a:r>
          </a:p>
          <a:p>
            <a:pPr algn="just"/>
            <a:r>
              <a:rPr lang="pt-BR" dirty="0" smtClean="0"/>
              <a:t>Elevado déficit atuarial concentrado em um pequeno número de grandes RPPS relativos a estados e a grandes municípios.</a:t>
            </a:r>
          </a:p>
          <a:p>
            <a:pPr algn="just"/>
            <a:r>
              <a:rPr lang="pt-BR" dirty="0" smtClean="0"/>
              <a:t>86% do total do déficit atuarial concentra-se em 30 RPPS com déficits atuariais individuais superiores a R$ 10 bi.</a:t>
            </a:r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116426"/>
            <a:ext cx="3094234" cy="831940"/>
          </a:xfrm>
          <a:prstGeom prst="rect">
            <a:avLst/>
          </a:prstGeom>
        </p:spPr>
      </p:pic>
      <p:sp>
        <p:nvSpPr>
          <p:cNvPr id="5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3419872" y="6349833"/>
            <a:ext cx="6502400" cy="365125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5F5F5F"/>
                </a:solidFill>
              </a:rPr>
              <a:t>0xx51 3013-1821 | contato@gestorum.com.br </a:t>
            </a:r>
          </a:p>
          <a:p>
            <a:pPr algn="l"/>
            <a:r>
              <a:rPr lang="pt-BR" dirty="0" smtClean="0">
                <a:solidFill>
                  <a:srgbClr val="5F5F5F"/>
                </a:solidFill>
              </a:rPr>
              <a:t>Av. </a:t>
            </a:r>
            <a:r>
              <a:rPr lang="pt-BR" dirty="0" err="1" smtClean="0">
                <a:solidFill>
                  <a:srgbClr val="5F5F5F"/>
                </a:solidFill>
              </a:rPr>
              <a:t>Protásio</a:t>
            </a:r>
            <a:r>
              <a:rPr lang="pt-BR" dirty="0" smtClean="0">
                <a:solidFill>
                  <a:srgbClr val="5F5F5F"/>
                </a:solidFill>
              </a:rPr>
              <a:t> Alves, 2854, sala 502 - Petrópolis, Porto Alegre - RS, 90410-006, Brasil.</a:t>
            </a:r>
            <a:endParaRPr lang="pt-BR" dirty="0">
              <a:solidFill>
                <a:srgbClr val="5F5F5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PEC 287 </a:t>
            </a:r>
            <a:br>
              <a:rPr lang="pt-BR" dirty="0" smtClean="0"/>
            </a:br>
            <a:r>
              <a:rPr lang="pt-BR" dirty="0" smtClean="0"/>
              <a:t>Previdência Complementar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buFontTx/>
              <a:buChar char="-"/>
            </a:pPr>
            <a:r>
              <a:rPr lang="pt-BR" sz="3400" dirty="0" smtClean="0"/>
              <a:t>Previdência complementar que deverá ser instituída no prazo de 02 (dois) anos, contados da publicação da Emenda</a:t>
            </a:r>
          </a:p>
          <a:p>
            <a:pPr algn="just">
              <a:buFontTx/>
              <a:buChar char="-"/>
            </a:pPr>
            <a:r>
              <a:rPr lang="pt-BR" sz="3400" dirty="0" smtClean="0"/>
              <a:t>Facultativa para o segurado</a:t>
            </a:r>
          </a:p>
          <a:p>
            <a:pPr algn="just">
              <a:buFontTx/>
              <a:buChar char="-"/>
            </a:pPr>
            <a:r>
              <a:rPr lang="pt-BR" sz="3400" dirty="0" smtClean="0"/>
              <a:t>Até a instituição da previdência complementar, não será aplicado o limite do teto</a:t>
            </a:r>
          </a:p>
          <a:p>
            <a:pPr algn="just">
              <a:buFontTx/>
              <a:buChar char="-"/>
            </a:pPr>
            <a:r>
              <a:rPr lang="pt-BR" sz="3400" dirty="0" smtClean="0"/>
              <a:t>O limite do teto somente será aplicável aos servidores que vierem a ingressar no serviço público após a instituição do regime de previdência complementar</a:t>
            </a:r>
          </a:p>
          <a:p>
            <a:pPr algn="just">
              <a:buFontTx/>
              <a:buChar char="-"/>
            </a:pPr>
            <a:r>
              <a:rPr lang="pt-BR" sz="3400" dirty="0" smtClean="0"/>
              <a:t>Somente mediante prévia licitação os entes poderão patrocinar planos de previdência de entidades fechadas de previdência complementar </a:t>
            </a:r>
            <a:r>
              <a:rPr lang="pt-BR" sz="3400" u="sng" dirty="0" smtClean="0"/>
              <a:t>que não tenham sido criadas por esses entes</a:t>
            </a:r>
            <a:r>
              <a:rPr lang="pt-BR" sz="3400" dirty="0" smtClean="0"/>
              <a:t> ou planos de previdência de entidades abertas de previdência complementar.</a:t>
            </a:r>
          </a:p>
          <a:p>
            <a:pPr algn="just">
              <a:buNone/>
            </a:pPr>
            <a:r>
              <a:rPr lang="pt-BR" dirty="0" smtClean="0"/>
              <a:t> </a:t>
            </a:r>
          </a:p>
          <a:p>
            <a:pPr>
              <a:buFontTx/>
              <a:buChar char="-"/>
            </a:pPr>
            <a:endParaRPr lang="pt-BR" dirty="0" smtClean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30" y="6116426"/>
            <a:ext cx="3094234" cy="831940"/>
          </a:xfrm>
          <a:prstGeom prst="rect">
            <a:avLst/>
          </a:prstGeom>
        </p:spPr>
      </p:pic>
      <p:sp>
        <p:nvSpPr>
          <p:cNvPr id="5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3275856" y="6349833"/>
            <a:ext cx="6502400" cy="365125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5F5F5F"/>
                </a:solidFill>
              </a:rPr>
              <a:t>0xx51 3013-1821 | contato@gestorum.com.br </a:t>
            </a:r>
          </a:p>
          <a:p>
            <a:pPr algn="l"/>
            <a:r>
              <a:rPr lang="pt-BR" dirty="0" smtClean="0">
                <a:solidFill>
                  <a:srgbClr val="5F5F5F"/>
                </a:solidFill>
              </a:rPr>
              <a:t>Av. </a:t>
            </a:r>
            <a:r>
              <a:rPr lang="pt-BR" dirty="0" err="1" smtClean="0">
                <a:solidFill>
                  <a:srgbClr val="5F5F5F"/>
                </a:solidFill>
              </a:rPr>
              <a:t>Protásio</a:t>
            </a:r>
            <a:r>
              <a:rPr lang="pt-BR" dirty="0" smtClean="0">
                <a:solidFill>
                  <a:srgbClr val="5F5F5F"/>
                </a:solidFill>
              </a:rPr>
              <a:t> Alves, 2854, sala 502 - Petrópolis, Porto Alegre - RS, 90410-006, Brasil.</a:t>
            </a:r>
            <a:endParaRPr lang="pt-BR" dirty="0">
              <a:solidFill>
                <a:srgbClr val="5F5F5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19256" cy="115699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sz="3100" b="1" dirty="0" smtClean="0"/>
              <a:t>Lei Complementar 14.750, de 15/10/2015 (Fundação de Previdência Complementar dos Servidores do Estado do Rio Grande do Sul – </a:t>
            </a:r>
            <a:r>
              <a:rPr lang="pt-BR" sz="3100" b="1" dirty="0" err="1" smtClean="0"/>
              <a:t>RS-Prev</a:t>
            </a:r>
            <a:r>
              <a:rPr lang="pt-BR" sz="3100" b="1" dirty="0" smtClean="0"/>
              <a:t>)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pt-BR" i="1" dirty="0" smtClean="0"/>
              <a:t>Art. 30. É facultada aos municípios do Estado do Rio Grande do Sul a adesão, na qualidade de patrocinadores, aos planos de benefícios específicos da </a:t>
            </a:r>
            <a:r>
              <a:rPr lang="pt-BR" i="1" dirty="0" err="1" smtClean="0"/>
              <a:t>RS-Prev</a:t>
            </a:r>
            <a:r>
              <a:rPr lang="pt-BR" i="1" dirty="0" smtClean="0"/>
              <a:t>, nos termos do estatuto da entidade, observado o disposto no art. 13 da Lei Complementar Federal n.º 109/01, desde que prestadas as garantias suficientes ao pagamento das contribuições. </a:t>
            </a:r>
          </a:p>
          <a:p>
            <a:pPr marL="0" indent="0" algn="just">
              <a:buNone/>
            </a:pPr>
            <a:r>
              <a:rPr lang="pt-BR" i="1" dirty="0"/>
              <a:t>	</a:t>
            </a:r>
            <a:r>
              <a:rPr lang="pt-BR" i="1" dirty="0" smtClean="0"/>
              <a:t>Parágrafo único. A adesão prevista no “caput” deste artigo abrangerá necessariamente todos os servidores públicos vinculados ao regime próprio de previdência social do município, de suas autarquias e fundações.</a:t>
            </a:r>
            <a:endParaRPr lang="pt-BR" i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30" y="6116426"/>
            <a:ext cx="3094234" cy="831940"/>
          </a:xfrm>
          <a:prstGeom prst="rect">
            <a:avLst/>
          </a:prstGeom>
        </p:spPr>
      </p:pic>
      <p:sp>
        <p:nvSpPr>
          <p:cNvPr id="5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3203848" y="6376243"/>
            <a:ext cx="6502400" cy="365125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5F5F5F"/>
                </a:solidFill>
              </a:rPr>
              <a:t>0xx51 3013-1821 | contato@gestorum.com.br </a:t>
            </a:r>
          </a:p>
          <a:p>
            <a:pPr algn="l"/>
            <a:r>
              <a:rPr lang="pt-BR" dirty="0" smtClean="0">
                <a:solidFill>
                  <a:srgbClr val="5F5F5F"/>
                </a:solidFill>
              </a:rPr>
              <a:t>Av. </a:t>
            </a:r>
            <a:r>
              <a:rPr lang="pt-BR" dirty="0" err="1" smtClean="0">
                <a:solidFill>
                  <a:srgbClr val="5F5F5F"/>
                </a:solidFill>
              </a:rPr>
              <a:t>Protásio</a:t>
            </a:r>
            <a:r>
              <a:rPr lang="pt-BR" dirty="0" smtClean="0">
                <a:solidFill>
                  <a:srgbClr val="5F5F5F"/>
                </a:solidFill>
              </a:rPr>
              <a:t> Alves, 2854, sala 502 - Petrópolis, Porto Alegre - RS, 90410-006, Brasil.</a:t>
            </a:r>
            <a:endParaRPr lang="pt-BR" dirty="0">
              <a:solidFill>
                <a:srgbClr val="5F5F5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Benefícios Previdenciários</a:t>
            </a:r>
            <a:br>
              <a:rPr lang="pt-BR" dirty="0" smtClean="0"/>
            </a:br>
            <a:r>
              <a:rPr lang="pt-BR" dirty="0" smtClean="0"/>
              <a:t>(Regra Geral)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FontTx/>
              <a:buChar char="-"/>
            </a:pPr>
            <a:r>
              <a:rPr lang="pt-BR" dirty="0" smtClean="0"/>
              <a:t>65 anos de idade, se homem, e 62 anos, se mulher, e tempo mínimo de 25 anos de contribuição, 10 anos de efetivo exercício no serviço público e 5 anos no cargo;</a:t>
            </a:r>
          </a:p>
          <a:p>
            <a:pPr algn="just">
              <a:buFontTx/>
              <a:buChar char="-"/>
            </a:pPr>
            <a:r>
              <a:rPr lang="pt-BR" dirty="0" smtClean="0"/>
              <a:t>Valor dos proventos: 70% da média total, acrescido de 1,5% por grupo de 12 contribuições (1º ao 5º), e 2% por grupo de 12 contribuições a partir do 6º ao 10º grupo e 2,5% por grupo de 12 contribuições a partir do 11º grupo</a:t>
            </a:r>
          </a:p>
          <a:p>
            <a:pPr algn="just">
              <a:buFontTx/>
              <a:buChar char="-"/>
            </a:pPr>
            <a:r>
              <a:rPr lang="pt-BR" dirty="0" smtClean="0"/>
              <a:t>Professores: diminuição do limite mínimo de idade para 60 anos</a:t>
            </a:r>
          </a:p>
          <a:p>
            <a:pPr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116426"/>
            <a:ext cx="3094234" cy="831940"/>
          </a:xfrm>
          <a:prstGeom prst="rect">
            <a:avLst/>
          </a:prstGeom>
        </p:spPr>
      </p:pic>
      <p:sp>
        <p:nvSpPr>
          <p:cNvPr id="5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3347864" y="6349833"/>
            <a:ext cx="6502400" cy="365125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5F5F5F"/>
                </a:solidFill>
              </a:rPr>
              <a:t>0xx51 3013-1821 | contato@gestorum.com.br </a:t>
            </a:r>
          </a:p>
          <a:p>
            <a:pPr algn="l"/>
            <a:r>
              <a:rPr lang="pt-BR" dirty="0" smtClean="0">
                <a:solidFill>
                  <a:srgbClr val="5F5F5F"/>
                </a:solidFill>
              </a:rPr>
              <a:t>Av. </a:t>
            </a:r>
            <a:r>
              <a:rPr lang="pt-BR" dirty="0" err="1" smtClean="0">
                <a:solidFill>
                  <a:srgbClr val="5F5F5F"/>
                </a:solidFill>
              </a:rPr>
              <a:t>Protásio</a:t>
            </a:r>
            <a:r>
              <a:rPr lang="pt-BR" dirty="0" smtClean="0">
                <a:solidFill>
                  <a:srgbClr val="5F5F5F"/>
                </a:solidFill>
              </a:rPr>
              <a:t> Alves, 2854, sala 502 - Petrópolis, Porto Alegre - RS, 90410-006, Brasil.</a:t>
            </a:r>
            <a:endParaRPr lang="pt-BR" dirty="0">
              <a:solidFill>
                <a:srgbClr val="5F5F5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Benefícios Previdenciários</a:t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FontTx/>
              <a:buChar char="-"/>
            </a:pPr>
            <a:r>
              <a:rPr lang="pt-BR" dirty="0" smtClean="0"/>
              <a:t>Incapacidade permanente, condicionado a avaliações periódicas. Valor dos proventos: 70% da média, e se superado o tempo mínimo de 25 anos, aplicam-se os acréscimos da regra geral. Se a invalidez for decorrente de acidente em serviço ou moléstia profissional, 100% da média</a:t>
            </a:r>
          </a:p>
          <a:p>
            <a:pPr algn="just">
              <a:buFontTx/>
              <a:buChar char="-"/>
            </a:pPr>
            <a:r>
              <a:rPr lang="pt-BR" dirty="0" smtClean="0"/>
              <a:t>Compulsória aos 75 anos de idade. Valor dos proventos: tempo de contribuição dividido por 25, limitado ao um inteiro, multiplicado pelo cálculo da regra geral.</a:t>
            </a:r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116426"/>
            <a:ext cx="3094234" cy="831940"/>
          </a:xfrm>
          <a:prstGeom prst="rect">
            <a:avLst/>
          </a:prstGeom>
        </p:spPr>
      </p:pic>
      <p:sp>
        <p:nvSpPr>
          <p:cNvPr id="5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3254176" y="6349833"/>
            <a:ext cx="6502400" cy="365125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5F5F5F"/>
                </a:solidFill>
              </a:rPr>
              <a:t>0xx51 3013-1821 | contato@gestorum.com.br </a:t>
            </a:r>
          </a:p>
          <a:p>
            <a:pPr algn="l"/>
            <a:r>
              <a:rPr lang="pt-BR" dirty="0" smtClean="0">
                <a:solidFill>
                  <a:srgbClr val="5F5F5F"/>
                </a:solidFill>
              </a:rPr>
              <a:t>Av. </a:t>
            </a:r>
            <a:r>
              <a:rPr lang="pt-BR" dirty="0" err="1" smtClean="0">
                <a:solidFill>
                  <a:srgbClr val="5F5F5F"/>
                </a:solidFill>
              </a:rPr>
              <a:t>Protásio</a:t>
            </a:r>
            <a:r>
              <a:rPr lang="pt-BR" dirty="0" smtClean="0">
                <a:solidFill>
                  <a:srgbClr val="5F5F5F"/>
                </a:solidFill>
              </a:rPr>
              <a:t> Alves, 2854, sala 502 - Petrópolis, Porto Alegre - RS, 90410-006, Brasil.</a:t>
            </a:r>
            <a:endParaRPr lang="pt-BR" dirty="0">
              <a:solidFill>
                <a:srgbClr val="5F5F5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Acumulações vedadas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Mais de uma aposentadoria pelo RPPS, excetuados os cargos acumuláveis;</a:t>
            </a:r>
          </a:p>
          <a:p>
            <a:pPr algn="just"/>
            <a:r>
              <a:rPr lang="pt-BR" dirty="0" smtClean="0"/>
              <a:t>Mais de uma pensão por morte, no âmbito dos RPPS ou entre este e o RGPS;</a:t>
            </a:r>
          </a:p>
          <a:p>
            <a:pPr algn="just"/>
            <a:r>
              <a:rPr lang="pt-BR" dirty="0" smtClean="0"/>
              <a:t>Pensão por morte e aposentadoria no RPPS ou entre este e o RGPS, cujo valor supere dois salários mínimos</a:t>
            </a:r>
          </a:p>
          <a:p>
            <a:pPr algn="just"/>
            <a:r>
              <a:rPr lang="pt-BR" dirty="0" smtClean="0"/>
              <a:t>Assegurado o direito de opção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116426"/>
            <a:ext cx="3094234" cy="831940"/>
          </a:xfrm>
          <a:prstGeom prst="rect">
            <a:avLst/>
          </a:prstGeom>
        </p:spPr>
      </p:pic>
      <p:sp>
        <p:nvSpPr>
          <p:cNvPr id="5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3347864" y="6349833"/>
            <a:ext cx="6502400" cy="365125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5F5F5F"/>
                </a:solidFill>
              </a:rPr>
              <a:t>0xx51 3013-1821 | contato@gestorum.com.br </a:t>
            </a:r>
          </a:p>
          <a:p>
            <a:pPr algn="l"/>
            <a:r>
              <a:rPr lang="pt-BR" dirty="0" smtClean="0">
                <a:solidFill>
                  <a:srgbClr val="5F5F5F"/>
                </a:solidFill>
              </a:rPr>
              <a:t>Av. </a:t>
            </a:r>
            <a:r>
              <a:rPr lang="pt-BR" dirty="0" err="1" smtClean="0">
                <a:solidFill>
                  <a:srgbClr val="5F5F5F"/>
                </a:solidFill>
              </a:rPr>
              <a:t>Protásio</a:t>
            </a:r>
            <a:r>
              <a:rPr lang="pt-BR" dirty="0" smtClean="0">
                <a:solidFill>
                  <a:srgbClr val="5F5F5F"/>
                </a:solidFill>
              </a:rPr>
              <a:t> Alves, 2854, sala 502 - Petrópolis, Porto Alegre - RS, 90410-006, Brasil.</a:t>
            </a:r>
            <a:endParaRPr lang="pt-BR" dirty="0">
              <a:solidFill>
                <a:srgbClr val="5F5F5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Pensão por Morte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Limite mínimo e limite máximo (se submetidos à previdência complementar), com cota familiar de 50%, acrescido de cotas de 10% por dependente, até o limite de 100%</a:t>
            </a:r>
          </a:p>
          <a:p>
            <a:pPr algn="just"/>
            <a:r>
              <a:rPr lang="pt-BR" dirty="0" smtClean="0"/>
              <a:t>Falecimento de servidor inativo: com base nos proventos</a:t>
            </a:r>
          </a:p>
          <a:p>
            <a:pPr algn="just"/>
            <a:r>
              <a:rPr lang="pt-BR" dirty="0" smtClean="0"/>
              <a:t>Falecimento de servidor ativo: com base no valor dos proventos a que teria direito se aposentado por incapacidade permanente</a:t>
            </a:r>
          </a:p>
          <a:p>
            <a:pPr algn="just"/>
            <a:r>
              <a:rPr lang="pt-BR" dirty="0" smtClean="0"/>
              <a:t>Sem reversão</a:t>
            </a:r>
          </a:p>
          <a:p>
            <a:pPr algn="just"/>
            <a:r>
              <a:rPr lang="pt-BR" dirty="0" smtClean="0"/>
              <a:t>Rol de dependentes, enquadramento e qualificação idênticos ao RGPS</a:t>
            </a:r>
          </a:p>
          <a:p>
            <a:pPr algn="just"/>
            <a:r>
              <a:rPr lang="pt-BR" dirty="0" smtClean="0"/>
              <a:t>Perda da qualidade de dependente na forma aplicada ao RGPS (Lei Federal 13.135/2015)</a:t>
            </a:r>
          </a:p>
          <a:p>
            <a:pPr algn="just"/>
            <a:r>
              <a:rPr lang="pt-BR" dirty="0" smtClean="0"/>
              <a:t>Forma de cálculo diferenciada para servidores não submetidos à previdência complementar – regra do redutor de 70% aplicada à parcela que exceda o teto máximo dos benefícios do RGPS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16426"/>
            <a:ext cx="3094234" cy="831940"/>
          </a:xfrm>
          <a:prstGeom prst="rect">
            <a:avLst/>
          </a:prstGeom>
        </p:spPr>
      </p:pic>
      <p:sp>
        <p:nvSpPr>
          <p:cNvPr id="5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3347864" y="6349833"/>
            <a:ext cx="6502400" cy="365125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5F5F5F"/>
                </a:solidFill>
              </a:rPr>
              <a:t>0xx51 3013-1821 | contato@gestorum.com.br </a:t>
            </a:r>
          </a:p>
          <a:p>
            <a:pPr algn="l"/>
            <a:r>
              <a:rPr lang="pt-BR" dirty="0" smtClean="0">
                <a:solidFill>
                  <a:srgbClr val="5F5F5F"/>
                </a:solidFill>
              </a:rPr>
              <a:t>Av. </a:t>
            </a:r>
            <a:r>
              <a:rPr lang="pt-BR" dirty="0" err="1" smtClean="0">
                <a:solidFill>
                  <a:srgbClr val="5F5F5F"/>
                </a:solidFill>
              </a:rPr>
              <a:t>Protásio</a:t>
            </a:r>
            <a:r>
              <a:rPr lang="pt-BR" dirty="0" smtClean="0">
                <a:solidFill>
                  <a:srgbClr val="5F5F5F"/>
                </a:solidFill>
              </a:rPr>
              <a:t> Alves, 2854, sala 502 - Petrópolis, Porto Alegre - RS, 90410-006, Brasil.</a:t>
            </a:r>
            <a:endParaRPr lang="pt-BR" dirty="0">
              <a:solidFill>
                <a:srgbClr val="5F5F5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Abono Permanência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Critérios definidos em lei local, e de no máximo ao valor da sua contribuição previdenciária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116426"/>
            <a:ext cx="3094234" cy="831940"/>
          </a:xfrm>
          <a:prstGeom prst="rect">
            <a:avLst/>
          </a:prstGeom>
        </p:spPr>
      </p:pic>
      <p:sp>
        <p:nvSpPr>
          <p:cNvPr id="5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3347864" y="6349833"/>
            <a:ext cx="6502400" cy="365125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5F5F5F"/>
                </a:solidFill>
              </a:rPr>
              <a:t>0xx51 3013-1821 | contato@gestorum.com.br </a:t>
            </a:r>
          </a:p>
          <a:p>
            <a:pPr algn="l"/>
            <a:r>
              <a:rPr lang="pt-BR" dirty="0" smtClean="0">
                <a:solidFill>
                  <a:srgbClr val="5F5F5F"/>
                </a:solidFill>
              </a:rPr>
              <a:t>Av. </a:t>
            </a:r>
            <a:r>
              <a:rPr lang="pt-BR" dirty="0" err="1" smtClean="0">
                <a:solidFill>
                  <a:srgbClr val="5F5F5F"/>
                </a:solidFill>
              </a:rPr>
              <a:t>Protásio</a:t>
            </a:r>
            <a:r>
              <a:rPr lang="pt-BR" dirty="0" smtClean="0">
                <a:solidFill>
                  <a:srgbClr val="5F5F5F"/>
                </a:solidFill>
              </a:rPr>
              <a:t> Alves, 2854, sala 502 - Petrópolis, Porto Alegre - RS, 90410-006, Brasil.</a:t>
            </a:r>
            <a:endParaRPr lang="pt-BR" dirty="0">
              <a:solidFill>
                <a:srgbClr val="5F5F5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2800" dirty="0" smtClean="0"/>
              <a:t>Regras de Transição (</a:t>
            </a:r>
            <a:r>
              <a:rPr lang="pt-BR" sz="2400" dirty="0" smtClean="0"/>
              <a:t>aplicável aos servidores que ingressaram no serviço público até a data da pub. da emenda</a:t>
            </a:r>
            <a:r>
              <a:rPr lang="pt-BR" sz="2800" dirty="0" smtClean="0"/>
              <a:t>)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pt-BR" sz="1900" dirty="0" smtClean="0"/>
              <a:t>55 anos de idade, se mulher, e 60 anos, se homem</a:t>
            </a:r>
          </a:p>
          <a:p>
            <a:pPr algn="just"/>
            <a:r>
              <a:rPr lang="pt-BR" sz="1900" dirty="0" smtClean="0"/>
              <a:t>30 anos de contribuição, se mulher, e 35 anos de contribuição, se homem</a:t>
            </a:r>
          </a:p>
          <a:p>
            <a:pPr algn="just"/>
            <a:r>
              <a:rPr lang="pt-BR" sz="1900" dirty="0" smtClean="0"/>
              <a:t>20 anos de efetivo exercício no serviço público, 5 anos no cargo e pedágio de 30% do tempo em que, na data da publicação da emenda, faltaria para atingir o o tempo de contribuição previsto (acréscimos dos percentuais gradativos)</a:t>
            </a:r>
          </a:p>
          <a:p>
            <a:pPr algn="just"/>
            <a:r>
              <a:rPr lang="pt-BR" sz="1900" dirty="0" smtClean="0"/>
              <a:t>Servidores efetivos com ingresso até 16/12/1998 tem redução de idade mínima em um dia para cada dia de contribuição que excede o tempo de contribuição</a:t>
            </a:r>
          </a:p>
          <a:p>
            <a:pPr algn="just"/>
            <a:r>
              <a:rPr lang="pt-BR" sz="1900" dirty="0" smtClean="0"/>
              <a:t>Valor dos proventos: 100% da média e correção pelo valor real, para aqueles que ingressaram no serviço público até 31/12/2003. Última remuneração e paridade somente para aqueles que ingressaram no serviço público até 31/12/2003 e se aposentem com 60 anos (professores), 65 anos se homem e 62 se mulher.</a:t>
            </a:r>
          </a:p>
          <a:p>
            <a:pPr algn="just"/>
            <a:r>
              <a:rPr lang="pt-BR" sz="1900" dirty="0" smtClean="0"/>
              <a:t>Servidores que ingressaram após 31/12/2003, o valor dos proventos será calculado conforme a regra geral, sem paridade, considerando-se 25 anos como tempo mínimo de contribuição</a:t>
            </a:r>
            <a:endParaRPr lang="pt-BR" sz="19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116426"/>
            <a:ext cx="3094234" cy="831940"/>
          </a:xfrm>
          <a:prstGeom prst="rect">
            <a:avLst/>
          </a:prstGeom>
        </p:spPr>
      </p:pic>
      <p:sp>
        <p:nvSpPr>
          <p:cNvPr id="5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3491880" y="6349833"/>
            <a:ext cx="6502400" cy="365125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5F5F5F"/>
                </a:solidFill>
              </a:rPr>
              <a:t>0xx51 3013-1821 | contato@gestorum.com.br </a:t>
            </a:r>
          </a:p>
          <a:p>
            <a:pPr algn="l"/>
            <a:r>
              <a:rPr lang="pt-BR" dirty="0" smtClean="0">
                <a:solidFill>
                  <a:srgbClr val="5F5F5F"/>
                </a:solidFill>
              </a:rPr>
              <a:t>Av. </a:t>
            </a:r>
            <a:r>
              <a:rPr lang="pt-BR" dirty="0" err="1" smtClean="0">
                <a:solidFill>
                  <a:srgbClr val="5F5F5F"/>
                </a:solidFill>
              </a:rPr>
              <a:t>Protásio</a:t>
            </a:r>
            <a:r>
              <a:rPr lang="pt-BR" dirty="0" smtClean="0">
                <a:solidFill>
                  <a:srgbClr val="5F5F5F"/>
                </a:solidFill>
              </a:rPr>
              <a:t> Alves, 2854, sala 502 - Petrópolis, Porto Alegre - RS, 90410-006, Brasil.</a:t>
            </a:r>
            <a:endParaRPr lang="pt-BR" dirty="0">
              <a:solidFill>
                <a:srgbClr val="5F5F5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Autonomia dos entes em legislar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pt-BR" dirty="0" smtClean="0"/>
              <a:t>Art. 23 da PEC:</a:t>
            </a:r>
          </a:p>
          <a:p>
            <a:pPr indent="17463" algn="just">
              <a:buNone/>
            </a:pPr>
            <a:r>
              <a:rPr lang="pt-BR" i="1" dirty="0" smtClean="0"/>
              <a:t>“Durante os cento e oitenta dias posteriores à data de publicação desta Emenda, os Estados, o Distrito Federal e os Municípios poderão, observado o equilíbrio financeiro e atuarial, nos termos do </a:t>
            </a:r>
            <a:r>
              <a:rPr lang="pt-BR" i="1" dirty="0"/>
              <a:t> § </a:t>
            </a:r>
            <a:r>
              <a:rPr lang="pt-BR" i="1" dirty="0" smtClean="0"/>
              <a:t>23 do art. 40 da Constituição, instituir regras de aposentadoria e pensão aplicáveis especificamente aos seus servidores.”</a:t>
            </a:r>
            <a:endParaRPr lang="pt-BR" i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116426"/>
            <a:ext cx="3094234" cy="831940"/>
          </a:xfrm>
          <a:prstGeom prst="rect">
            <a:avLst/>
          </a:prstGeom>
        </p:spPr>
      </p:pic>
      <p:sp>
        <p:nvSpPr>
          <p:cNvPr id="5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3398192" y="6349833"/>
            <a:ext cx="6502400" cy="365125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rgbClr val="5F5F5F"/>
                </a:solidFill>
              </a:rPr>
              <a:t>0xx51 3013-1821 | contato@gestorum.com.br </a:t>
            </a:r>
          </a:p>
          <a:p>
            <a:pPr algn="l"/>
            <a:r>
              <a:rPr lang="pt-BR" dirty="0" smtClean="0">
                <a:solidFill>
                  <a:srgbClr val="5F5F5F"/>
                </a:solidFill>
              </a:rPr>
              <a:t>Av. </a:t>
            </a:r>
            <a:r>
              <a:rPr lang="pt-BR" dirty="0" err="1" smtClean="0">
                <a:solidFill>
                  <a:srgbClr val="5F5F5F"/>
                </a:solidFill>
              </a:rPr>
              <a:t>Protásio</a:t>
            </a:r>
            <a:r>
              <a:rPr lang="pt-BR" dirty="0" smtClean="0">
                <a:solidFill>
                  <a:srgbClr val="5F5F5F"/>
                </a:solidFill>
              </a:rPr>
              <a:t> Alves, 2854, sala 502 - Petrópolis, Porto Alegre - RS, 90410-006, Brasil.</a:t>
            </a:r>
            <a:endParaRPr lang="pt-BR" dirty="0">
              <a:solidFill>
                <a:srgbClr val="5F5F5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1396</Words>
  <Application>Microsoft Office PowerPoint</Application>
  <PresentationFormat>Apresentação na tela (4:3)</PresentationFormat>
  <Paragraphs>111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7" baseType="lpstr">
      <vt:lpstr>Tema do Office</vt:lpstr>
      <vt:lpstr>A Reforma da Previdência e o RPPS</vt:lpstr>
      <vt:lpstr>Constituição Federal de 1988</vt:lpstr>
      <vt:lpstr>Emenda Constitucional n. 20/98</vt:lpstr>
      <vt:lpstr>Emenda Constitucional  20/98</vt:lpstr>
      <vt:lpstr>Art. 149 da Constituição Federal</vt:lpstr>
      <vt:lpstr>Déficit Atuarial</vt:lpstr>
      <vt:lpstr>Auditoria Operacional nos Regimes Próprios de Previdência Social – RPSS de estados, Distrito Federal e municípios. Maio – 2016 (TCU)</vt:lpstr>
      <vt:lpstr>PEC 287  Previdência Complementar</vt:lpstr>
      <vt:lpstr> Lei Complementar 14.750, de 15/10/2015 (Fundação de Previdência Complementar dos Servidores do Estado do Rio Grande do Sul – RS-Prev) </vt:lpstr>
      <vt:lpstr>Benefícios Previdenciários (Regra Geral)</vt:lpstr>
      <vt:lpstr> Benefícios Previdenciários </vt:lpstr>
      <vt:lpstr>Acumulações vedadas</vt:lpstr>
      <vt:lpstr>Pensão por Morte</vt:lpstr>
      <vt:lpstr>Abono Permanência</vt:lpstr>
      <vt:lpstr>Regras de Transição (aplicável aos servidores que ingressaram no serviço público até a data da pub. da emenda)</vt:lpstr>
      <vt:lpstr>Autonomia dos entes em legislar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Reforma da Previdência e o RPPS</dc:title>
  <dc:creator>NIG</dc:creator>
  <cp:lastModifiedBy>NIG</cp:lastModifiedBy>
  <cp:revision>6</cp:revision>
  <dcterms:created xsi:type="dcterms:W3CDTF">2017-07-09T16:56:57Z</dcterms:created>
  <dcterms:modified xsi:type="dcterms:W3CDTF">2017-07-10T10:48:58Z</dcterms:modified>
</cp:coreProperties>
</file>