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4067" r:id="rId1"/>
    <p:sldMasterId id="2147484081" r:id="rId2"/>
    <p:sldMasterId id="2147484093" r:id="rId3"/>
    <p:sldMasterId id="2147484107" r:id="rId4"/>
    <p:sldMasterId id="2147484119" r:id="rId5"/>
    <p:sldMasterId id="2147484131" r:id="rId6"/>
    <p:sldMasterId id="2147484143" r:id="rId7"/>
    <p:sldMasterId id="2147484155" r:id="rId8"/>
    <p:sldMasterId id="2147484168" r:id="rId9"/>
  </p:sldMasterIdLst>
  <p:notesMasterIdLst>
    <p:notesMasterId r:id="rId61"/>
  </p:notesMasterIdLst>
  <p:handoutMasterIdLst>
    <p:handoutMasterId r:id="rId62"/>
  </p:handoutMasterIdLst>
  <p:sldIdLst>
    <p:sldId id="498" r:id="rId10"/>
    <p:sldId id="499" r:id="rId11"/>
    <p:sldId id="859" r:id="rId12"/>
    <p:sldId id="502" r:id="rId13"/>
    <p:sldId id="504" r:id="rId14"/>
    <p:sldId id="862" r:id="rId15"/>
    <p:sldId id="864" r:id="rId16"/>
    <p:sldId id="1156" r:id="rId17"/>
    <p:sldId id="876" r:id="rId18"/>
    <p:sldId id="878" r:id="rId19"/>
    <p:sldId id="879" r:id="rId20"/>
    <p:sldId id="883" r:id="rId21"/>
    <p:sldId id="884" r:id="rId22"/>
    <p:sldId id="885" r:id="rId23"/>
    <p:sldId id="886" r:id="rId24"/>
    <p:sldId id="887" r:id="rId25"/>
    <p:sldId id="891" r:id="rId26"/>
    <p:sldId id="892" r:id="rId27"/>
    <p:sldId id="893" r:id="rId28"/>
    <p:sldId id="897" r:id="rId29"/>
    <p:sldId id="898" r:id="rId30"/>
    <p:sldId id="899" r:id="rId31"/>
    <p:sldId id="900" r:id="rId32"/>
    <p:sldId id="1154" r:id="rId33"/>
    <p:sldId id="508" r:id="rId34"/>
    <p:sldId id="1158" r:id="rId35"/>
    <p:sldId id="1160" r:id="rId36"/>
    <p:sldId id="1115" r:id="rId37"/>
    <p:sldId id="1116" r:id="rId38"/>
    <p:sldId id="1075" r:id="rId39"/>
    <p:sldId id="527" r:id="rId40"/>
    <p:sldId id="535" r:id="rId41"/>
    <p:sldId id="536" r:id="rId42"/>
    <p:sldId id="1085" r:id="rId43"/>
    <p:sldId id="1086" r:id="rId44"/>
    <p:sldId id="1087" r:id="rId45"/>
    <p:sldId id="1088" r:id="rId46"/>
    <p:sldId id="1089" r:id="rId47"/>
    <p:sldId id="1090" r:id="rId48"/>
    <p:sldId id="1091" r:id="rId49"/>
    <p:sldId id="1092" r:id="rId50"/>
    <p:sldId id="1095" r:id="rId51"/>
    <p:sldId id="1106" r:id="rId52"/>
    <p:sldId id="1107" r:id="rId53"/>
    <p:sldId id="1108" r:id="rId54"/>
    <p:sldId id="1005" r:id="rId55"/>
    <p:sldId id="1162" r:id="rId56"/>
    <p:sldId id="1066" r:id="rId57"/>
    <p:sldId id="1067" r:id="rId58"/>
    <p:sldId id="1163" r:id="rId59"/>
    <p:sldId id="1069" r:id="rId60"/>
  </p:sldIdLst>
  <p:sldSz cx="9144000" cy="6858000" type="screen4x3"/>
  <p:notesSz cx="7099300" cy="10234613"/>
  <p:defaultTextStyle>
    <a:defPPr>
      <a:defRPr lang="pt-B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xmlns="">
        <p15:guide id="1" orient="horz" pos="751">
          <p15:clr>
            <a:srgbClr val="A4A3A4"/>
          </p15:clr>
        </p15:guide>
        <p15:guide id="2" pos="38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a Emilia Costa Cavalcanti" initials="CEC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693"/>
    <a:srgbClr val="365E2C"/>
    <a:srgbClr val="799D1C"/>
    <a:srgbClr val="E20003"/>
    <a:srgbClr val="2C4EA5"/>
    <a:srgbClr val="2B72C3"/>
    <a:srgbClr val="AFD40E"/>
    <a:srgbClr val="BFFF3F"/>
    <a:srgbClr val="AB1D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799B23B-EC83-4686-B30A-512413B5E67A}" styleName="Estilo Claro 3 - Ênfas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5" autoAdjust="0"/>
    <p:restoredTop sz="94932" autoAdjust="0"/>
  </p:normalViewPr>
  <p:slideViewPr>
    <p:cSldViewPr snapToObjects="1" showGuides="1">
      <p:cViewPr varScale="1">
        <p:scale>
          <a:sx n="101" d="100"/>
          <a:sy n="101" d="100"/>
        </p:scale>
        <p:origin x="-198" y="-96"/>
      </p:cViewPr>
      <p:guideLst>
        <p:guide orient="horz" pos="751"/>
        <p:guide pos="385"/>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commentAuthors" Target="commentAuthor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DD8C0F-3767-4B15-A218-F1654218C7AE}" type="doc">
      <dgm:prSet loTypeId="urn:microsoft.com/office/officeart/2005/8/layout/vList5" loCatId="list" qsTypeId="urn:microsoft.com/office/officeart/2005/8/quickstyle/simple3" qsCatId="simple" csTypeId="urn:microsoft.com/office/officeart/2005/8/colors/colorful1#1" csCatId="colorful" phldr="1"/>
      <dgm:spPr/>
      <dgm:t>
        <a:bodyPr/>
        <a:lstStyle/>
        <a:p>
          <a:endParaRPr lang="pt-BR"/>
        </a:p>
      </dgm:t>
    </dgm:pt>
    <dgm:pt modelId="{3EB429A4-42D0-418D-B651-E43F4BFAFD8E}">
      <dgm:prSet phldrT="[Texto]" custT="1"/>
      <dgm:spPr/>
      <dgm:t>
        <a:bodyPr/>
        <a:lstStyle/>
        <a:p>
          <a:r>
            <a:rPr lang="pt-BR" sz="2400" b="1" dirty="0" smtClean="0">
              <a:latin typeface="Times New Roman" panose="02020603050405020304" pitchFamily="18" charset="0"/>
              <a:cs typeface="Times New Roman" panose="02020603050405020304" pitchFamily="18" charset="0"/>
            </a:rPr>
            <a:t>LRF N°  101/2000</a:t>
          </a:r>
          <a:endParaRPr lang="pt-BR" sz="2400" b="1" dirty="0">
            <a:latin typeface="Times New Roman" panose="02020603050405020304" pitchFamily="18" charset="0"/>
            <a:cs typeface="Times New Roman" panose="02020603050405020304" pitchFamily="18" charset="0"/>
          </a:endParaRPr>
        </a:p>
      </dgm:t>
    </dgm:pt>
    <dgm:pt modelId="{E52E82F0-1980-4D56-A5F6-C94CF21A13DB}" type="parTrans" cxnId="{956E966D-CFBF-47EA-AB54-C2ACC2BF53F8}">
      <dgm:prSet/>
      <dgm:spPr/>
      <dgm:t>
        <a:bodyPr/>
        <a:lstStyle/>
        <a:p>
          <a:endParaRPr lang="pt-BR">
            <a:latin typeface="Times New Roman" panose="02020603050405020304" pitchFamily="18" charset="0"/>
            <a:cs typeface="Times New Roman" panose="02020603050405020304" pitchFamily="18" charset="0"/>
          </a:endParaRPr>
        </a:p>
      </dgm:t>
    </dgm:pt>
    <dgm:pt modelId="{A74F191C-500F-4B76-8BDD-47BD348B5203}" type="sibTrans" cxnId="{956E966D-CFBF-47EA-AB54-C2ACC2BF53F8}">
      <dgm:prSet/>
      <dgm:spPr/>
      <dgm:t>
        <a:bodyPr/>
        <a:lstStyle/>
        <a:p>
          <a:endParaRPr lang="pt-BR">
            <a:latin typeface="Times New Roman" panose="02020603050405020304" pitchFamily="18" charset="0"/>
            <a:cs typeface="Times New Roman" panose="02020603050405020304" pitchFamily="18" charset="0"/>
          </a:endParaRPr>
        </a:p>
      </dgm:t>
    </dgm:pt>
    <dgm:pt modelId="{16D5502C-EA8E-42C8-B72F-0A9AFBBF08BC}">
      <dgm:prSet phldrT="[Texto]" custT="1"/>
      <dgm:spPr/>
      <dgm:t>
        <a:bodyPr/>
        <a:lstStyle/>
        <a:p>
          <a:r>
            <a:rPr lang="pt-BR" sz="1650" dirty="0" smtClean="0">
              <a:latin typeface="Arial" panose="020B0604020202020204" pitchFamily="34" charset="0"/>
              <a:cs typeface="Arial" panose="020B0604020202020204" pitchFamily="34" charset="0"/>
            </a:rPr>
            <a:t>Obrigatoriedade de publicação do RREO</a:t>
          </a:r>
          <a:endParaRPr lang="pt-BR" sz="1650" dirty="0">
            <a:latin typeface="Arial" panose="020B0604020202020204" pitchFamily="34" charset="0"/>
            <a:cs typeface="Arial" panose="020B0604020202020204" pitchFamily="34" charset="0"/>
          </a:endParaRPr>
        </a:p>
      </dgm:t>
    </dgm:pt>
    <dgm:pt modelId="{E2DB7F64-2EAF-4E30-8AB1-4F8EF6634C27}" type="parTrans" cxnId="{52BF259B-311E-4BF9-89D2-8ED4D87D2B6A}">
      <dgm:prSet/>
      <dgm:spPr/>
      <dgm:t>
        <a:bodyPr/>
        <a:lstStyle/>
        <a:p>
          <a:endParaRPr lang="pt-BR">
            <a:latin typeface="Times New Roman" panose="02020603050405020304" pitchFamily="18" charset="0"/>
            <a:cs typeface="Times New Roman" panose="02020603050405020304" pitchFamily="18" charset="0"/>
          </a:endParaRPr>
        </a:p>
      </dgm:t>
    </dgm:pt>
    <dgm:pt modelId="{5B9A7C04-8D05-41DA-AB10-FB1B5E9E5677}" type="sibTrans" cxnId="{52BF259B-311E-4BF9-89D2-8ED4D87D2B6A}">
      <dgm:prSet/>
      <dgm:spPr/>
      <dgm:t>
        <a:bodyPr/>
        <a:lstStyle/>
        <a:p>
          <a:endParaRPr lang="pt-BR">
            <a:latin typeface="Times New Roman" panose="02020603050405020304" pitchFamily="18" charset="0"/>
            <a:cs typeface="Times New Roman" panose="02020603050405020304" pitchFamily="18" charset="0"/>
          </a:endParaRPr>
        </a:p>
      </dgm:t>
    </dgm:pt>
    <dgm:pt modelId="{30211C89-B5D3-47A7-9070-1E2594166062}">
      <dgm:prSet phldrT="[Texto]" custT="1"/>
      <dgm:spPr/>
      <dgm:t>
        <a:bodyPr/>
        <a:lstStyle/>
        <a:p>
          <a:r>
            <a:rPr lang="pt-BR" sz="2400" b="1" dirty="0" smtClean="0">
              <a:latin typeface="Times New Roman" panose="02020603050405020304" pitchFamily="18" charset="0"/>
              <a:cs typeface="Times New Roman" panose="02020603050405020304" pitchFamily="18" charset="0"/>
            </a:rPr>
            <a:t>RREO</a:t>
          </a:r>
          <a:endParaRPr lang="pt-BR" sz="2400" b="1" dirty="0">
            <a:latin typeface="Times New Roman" panose="02020603050405020304" pitchFamily="18" charset="0"/>
            <a:cs typeface="Times New Roman" panose="02020603050405020304" pitchFamily="18" charset="0"/>
          </a:endParaRPr>
        </a:p>
      </dgm:t>
    </dgm:pt>
    <dgm:pt modelId="{46B6FC79-FDF9-42D8-8EEB-975EE22B8F29}" type="parTrans" cxnId="{5CFE186F-EF21-422E-94C9-2178615EBBBB}">
      <dgm:prSet/>
      <dgm:spPr/>
      <dgm:t>
        <a:bodyPr/>
        <a:lstStyle/>
        <a:p>
          <a:endParaRPr lang="pt-BR">
            <a:latin typeface="Times New Roman" panose="02020603050405020304" pitchFamily="18" charset="0"/>
            <a:cs typeface="Times New Roman" panose="02020603050405020304" pitchFamily="18" charset="0"/>
          </a:endParaRPr>
        </a:p>
      </dgm:t>
    </dgm:pt>
    <dgm:pt modelId="{3F854580-EE37-4960-A012-A82F26C09169}" type="sibTrans" cxnId="{5CFE186F-EF21-422E-94C9-2178615EBBBB}">
      <dgm:prSet/>
      <dgm:spPr/>
      <dgm:t>
        <a:bodyPr/>
        <a:lstStyle/>
        <a:p>
          <a:endParaRPr lang="pt-BR">
            <a:latin typeface="Times New Roman" panose="02020603050405020304" pitchFamily="18" charset="0"/>
            <a:cs typeface="Times New Roman" panose="02020603050405020304" pitchFamily="18" charset="0"/>
          </a:endParaRPr>
        </a:p>
      </dgm:t>
    </dgm:pt>
    <dgm:pt modelId="{FF9F3AF5-3446-4F17-AE43-BDE86640B5BC}">
      <dgm:prSet phldrT="[Texto]" custT="1"/>
      <dgm:spPr/>
      <dgm:t>
        <a:bodyPr/>
        <a:lstStyle/>
        <a:p>
          <a:r>
            <a:rPr lang="pt-BR" sz="1650" dirty="0" smtClean="0">
              <a:latin typeface="Arial" panose="020B0604020202020204" pitchFamily="34" charset="0"/>
              <a:cs typeface="Arial" panose="020B0604020202020204" pitchFamily="34" charset="0"/>
            </a:rPr>
            <a:t>Relatório Resumido da Execução Orçamentária</a:t>
          </a:r>
          <a:endParaRPr lang="pt-BR" sz="1650" dirty="0">
            <a:latin typeface="Arial" panose="020B0604020202020204" pitchFamily="34" charset="0"/>
            <a:cs typeface="Arial" panose="020B0604020202020204" pitchFamily="34" charset="0"/>
          </a:endParaRPr>
        </a:p>
      </dgm:t>
    </dgm:pt>
    <dgm:pt modelId="{7CA4E819-3375-4441-A411-DF9EBA8642DA}" type="parTrans" cxnId="{359B0128-2CA2-49C1-B591-51D3FE332A9F}">
      <dgm:prSet/>
      <dgm:spPr/>
      <dgm:t>
        <a:bodyPr/>
        <a:lstStyle/>
        <a:p>
          <a:endParaRPr lang="pt-BR">
            <a:latin typeface="Times New Roman" panose="02020603050405020304" pitchFamily="18" charset="0"/>
            <a:cs typeface="Times New Roman" panose="02020603050405020304" pitchFamily="18" charset="0"/>
          </a:endParaRPr>
        </a:p>
      </dgm:t>
    </dgm:pt>
    <dgm:pt modelId="{5873553F-2864-4FD7-BFF2-84BBA3E30CFF}" type="sibTrans" cxnId="{359B0128-2CA2-49C1-B591-51D3FE332A9F}">
      <dgm:prSet/>
      <dgm:spPr/>
      <dgm:t>
        <a:bodyPr/>
        <a:lstStyle/>
        <a:p>
          <a:endParaRPr lang="pt-BR">
            <a:latin typeface="Times New Roman" panose="02020603050405020304" pitchFamily="18" charset="0"/>
            <a:cs typeface="Times New Roman" panose="02020603050405020304" pitchFamily="18" charset="0"/>
          </a:endParaRPr>
        </a:p>
      </dgm:t>
    </dgm:pt>
    <dgm:pt modelId="{14F529ED-77D1-4FE0-80CD-BBFC882AEB88}">
      <dgm:prSet phldrT="[Texto]" custT="1"/>
      <dgm:spPr/>
      <dgm:t>
        <a:bodyPr/>
        <a:lstStyle/>
        <a:p>
          <a:r>
            <a:rPr lang="pt-BR" sz="2400" b="1" dirty="0" smtClean="0">
              <a:latin typeface="Times New Roman" panose="02020603050405020304" pitchFamily="18" charset="0"/>
              <a:cs typeface="Times New Roman" panose="02020603050405020304" pitchFamily="18" charset="0"/>
            </a:rPr>
            <a:t>LC N° 141/2012</a:t>
          </a:r>
          <a:endParaRPr lang="pt-BR" sz="2400" b="1" dirty="0">
            <a:latin typeface="Times New Roman" panose="02020603050405020304" pitchFamily="18" charset="0"/>
            <a:cs typeface="Times New Roman" panose="02020603050405020304" pitchFamily="18" charset="0"/>
          </a:endParaRPr>
        </a:p>
      </dgm:t>
    </dgm:pt>
    <dgm:pt modelId="{DB8153E0-9CBD-4FD4-B3F5-C2D7853A926A}" type="parTrans" cxnId="{6A7D24C7-7D44-4202-A6BA-E96907AD2229}">
      <dgm:prSet/>
      <dgm:spPr/>
      <dgm:t>
        <a:bodyPr/>
        <a:lstStyle/>
        <a:p>
          <a:endParaRPr lang="pt-BR">
            <a:latin typeface="Times New Roman" panose="02020603050405020304" pitchFamily="18" charset="0"/>
            <a:cs typeface="Times New Roman" panose="02020603050405020304" pitchFamily="18" charset="0"/>
          </a:endParaRPr>
        </a:p>
      </dgm:t>
    </dgm:pt>
    <dgm:pt modelId="{AF8E559F-6ADB-493E-8AC5-A1C04B04A684}" type="sibTrans" cxnId="{6A7D24C7-7D44-4202-A6BA-E96907AD2229}">
      <dgm:prSet/>
      <dgm:spPr/>
      <dgm:t>
        <a:bodyPr/>
        <a:lstStyle/>
        <a:p>
          <a:endParaRPr lang="pt-BR">
            <a:latin typeface="Times New Roman" panose="02020603050405020304" pitchFamily="18" charset="0"/>
            <a:cs typeface="Times New Roman" panose="02020603050405020304" pitchFamily="18" charset="0"/>
          </a:endParaRPr>
        </a:p>
      </dgm:t>
    </dgm:pt>
    <dgm:pt modelId="{53B5AD93-AEC5-4418-898D-A5CBFCAB5F42}">
      <dgm:prSet phldrT="[Texto]" custT="1"/>
      <dgm:spPr/>
      <dgm:t>
        <a:bodyPr/>
        <a:lstStyle/>
        <a:p>
          <a:r>
            <a:rPr lang="pt-BR" sz="1800" dirty="0" smtClean="0">
              <a:latin typeface="Arial" panose="020B0604020202020204" pitchFamily="34" charset="0"/>
              <a:cs typeface="Arial" panose="020B0604020202020204" pitchFamily="34" charset="0"/>
            </a:rPr>
            <a:t>Anexo XII – Percentual de  ASPS obtido por meio do SIOPS</a:t>
          </a:r>
          <a:endParaRPr lang="pt-BR" sz="1800" dirty="0">
            <a:latin typeface="Arial" panose="020B0604020202020204" pitchFamily="34" charset="0"/>
            <a:cs typeface="Arial" panose="020B0604020202020204" pitchFamily="34" charset="0"/>
          </a:endParaRPr>
        </a:p>
      </dgm:t>
    </dgm:pt>
    <dgm:pt modelId="{ED994BFF-28A8-4A58-B97C-6C4CD1B57BDE}" type="parTrans" cxnId="{F818FDD7-02EB-420F-98C4-EB040CD3BDA7}">
      <dgm:prSet/>
      <dgm:spPr/>
      <dgm:t>
        <a:bodyPr/>
        <a:lstStyle/>
        <a:p>
          <a:endParaRPr lang="pt-BR">
            <a:latin typeface="Times New Roman" panose="02020603050405020304" pitchFamily="18" charset="0"/>
            <a:cs typeface="Times New Roman" panose="02020603050405020304" pitchFamily="18" charset="0"/>
          </a:endParaRPr>
        </a:p>
      </dgm:t>
    </dgm:pt>
    <dgm:pt modelId="{B7E5B2CB-76E6-4B35-B4D2-D6F748052CFB}" type="sibTrans" cxnId="{F818FDD7-02EB-420F-98C4-EB040CD3BDA7}">
      <dgm:prSet/>
      <dgm:spPr/>
      <dgm:t>
        <a:bodyPr/>
        <a:lstStyle/>
        <a:p>
          <a:endParaRPr lang="pt-BR">
            <a:latin typeface="Times New Roman" panose="02020603050405020304" pitchFamily="18" charset="0"/>
            <a:cs typeface="Times New Roman" panose="02020603050405020304" pitchFamily="18" charset="0"/>
          </a:endParaRPr>
        </a:p>
      </dgm:t>
    </dgm:pt>
    <dgm:pt modelId="{2DF1BC69-2F19-4662-81EE-25D972EFADCA}" type="pres">
      <dgm:prSet presAssocID="{E4DD8C0F-3767-4B15-A218-F1654218C7AE}" presName="Name0" presStyleCnt="0">
        <dgm:presLayoutVars>
          <dgm:dir/>
          <dgm:animLvl val="lvl"/>
          <dgm:resizeHandles val="exact"/>
        </dgm:presLayoutVars>
      </dgm:prSet>
      <dgm:spPr/>
      <dgm:t>
        <a:bodyPr/>
        <a:lstStyle/>
        <a:p>
          <a:endParaRPr lang="pt-BR"/>
        </a:p>
      </dgm:t>
    </dgm:pt>
    <dgm:pt modelId="{11E45ADE-40CB-4827-9BFB-C6395C3B01E4}" type="pres">
      <dgm:prSet presAssocID="{3EB429A4-42D0-418D-B651-E43F4BFAFD8E}" presName="linNode" presStyleCnt="0"/>
      <dgm:spPr/>
      <dgm:t>
        <a:bodyPr/>
        <a:lstStyle/>
        <a:p>
          <a:endParaRPr lang="pt-BR"/>
        </a:p>
      </dgm:t>
    </dgm:pt>
    <dgm:pt modelId="{978E9129-AB94-4A55-9931-5AF5C945D84B}" type="pres">
      <dgm:prSet presAssocID="{3EB429A4-42D0-418D-B651-E43F4BFAFD8E}" presName="parentText" presStyleLbl="node1" presStyleIdx="0" presStyleCnt="3" custLinFactNeighborX="624" custLinFactNeighborY="-25482">
        <dgm:presLayoutVars>
          <dgm:chMax val="1"/>
          <dgm:bulletEnabled val="1"/>
        </dgm:presLayoutVars>
      </dgm:prSet>
      <dgm:spPr/>
      <dgm:t>
        <a:bodyPr/>
        <a:lstStyle/>
        <a:p>
          <a:endParaRPr lang="pt-BR"/>
        </a:p>
      </dgm:t>
    </dgm:pt>
    <dgm:pt modelId="{A947B429-0E37-4A3D-9BB3-3A7F6D9F34C6}" type="pres">
      <dgm:prSet presAssocID="{3EB429A4-42D0-418D-B651-E43F4BFAFD8E}" presName="descendantText" presStyleLbl="alignAccFollowNode1" presStyleIdx="0" presStyleCnt="3">
        <dgm:presLayoutVars>
          <dgm:bulletEnabled val="1"/>
        </dgm:presLayoutVars>
      </dgm:prSet>
      <dgm:spPr/>
      <dgm:t>
        <a:bodyPr/>
        <a:lstStyle/>
        <a:p>
          <a:endParaRPr lang="pt-BR"/>
        </a:p>
      </dgm:t>
    </dgm:pt>
    <dgm:pt modelId="{ABB528A2-8620-49FC-9B93-3A411ECD6BBA}" type="pres">
      <dgm:prSet presAssocID="{A74F191C-500F-4B76-8BDD-47BD348B5203}" presName="sp" presStyleCnt="0"/>
      <dgm:spPr/>
      <dgm:t>
        <a:bodyPr/>
        <a:lstStyle/>
        <a:p>
          <a:endParaRPr lang="pt-BR"/>
        </a:p>
      </dgm:t>
    </dgm:pt>
    <dgm:pt modelId="{5655396F-8443-437D-91F9-CD4F54DFA36B}" type="pres">
      <dgm:prSet presAssocID="{30211C89-B5D3-47A7-9070-1E2594166062}" presName="linNode" presStyleCnt="0"/>
      <dgm:spPr/>
      <dgm:t>
        <a:bodyPr/>
        <a:lstStyle/>
        <a:p>
          <a:endParaRPr lang="pt-BR"/>
        </a:p>
      </dgm:t>
    </dgm:pt>
    <dgm:pt modelId="{C6C33C0D-BFF4-4861-9130-9C59492422AE}" type="pres">
      <dgm:prSet presAssocID="{30211C89-B5D3-47A7-9070-1E2594166062}" presName="parentText" presStyleLbl="node1" presStyleIdx="1" presStyleCnt="3">
        <dgm:presLayoutVars>
          <dgm:chMax val="1"/>
          <dgm:bulletEnabled val="1"/>
        </dgm:presLayoutVars>
      </dgm:prSet>
      <dgm:spPr/>
      <dgm:t>
        <a:bodyPr/>
        <a:lstStyle/>
        <a:p>
          <a:endParaRPr lang="pt-BR"/>
        </a:p>
      </dgm:t>
    </dgm:pt>
    <dgm:pt modelId="{4975457A-F521-4332-B6E0-6A39C0740524}" type="pres">
      <dgm:prSet presAssocID="{30211C89-B5D3-47A7-9070-1E2594166062}" presName="descendantText" presStyleLbl="alignAccFollowNode1" presStyleIdx="1" presStyleCnt="3">
        <dgm:presLayoutVars>
          <dgm:bulletEnabled val="1"/>
        </dgm:presLayoutVars>
      </dgm:prSet>
      <dgm:spPr/>
      <dgm:t>
        <a:bodyPr/>
        <a:lstStyle/>
        <a:p>
          <a:endParaRPr lang="pt-BR"/>
        </a:p>
      </dgm:t>
    </dgm:pt>
    <dgm:pt modelId="{F801FB19-6531-413D-A1C3-C64241C1A702}" type="pres">
      <dgm:prSet presAssocID="{3F854580-EE37-4960-A012-A82F26C09169}" presName="sp" presStyleCnt="0"/>
      <dgm:spPr/>
      <dgm:t>
        <a:bodyPr/>
        <a:lstStyle/>
        <a:p>
          <a:endParaRPr lang="pt-BR"/>
        </a:p>
      </dgm:t>
    </dgm:pt>
    <dgm:pt modelId="{677749A7-48DD-427C-A76C-27D513188B32}" type="pres">
      <dgm:prSet presAssocID="{14F529ED-77D1-4FE0-80CD-BBFC882AEB88}" presName="linNode" presStyleCnt="0"/>
      <dgm:spPr/>
      <dgm:t>
        <a:bodyPr/>
        <a:lstStyle/>
        <a:p>
          <a:endParaRPr lang="pt-BR"/>
        </a:p>
      </dgm:t>
    </dgm:pt>
    <dgm:pt modelId="{4C12393D-BEAD-40A6-9BCE-3833922B6113}" type="pres">
      <dgm:prSet presAssocID="{14F529ED-77D1-4FE0-80CD-BBFC882AEB88}" presName="parentText" presStyleLbl="node1" presStyleIdx="2" presStyleCnt="3">
        <dgm:presLayoutVars>
          <dgm:chMax val="1"/>
          <dgm:bulletEnabled val="1"/>
        </dgm:presLayoutVars>
      </dgm:prSet>
      <dgm:spPr/>
      <dgm:t>
        <a:bodyPr/>
        <a:lstStyle/>
        <a:p>
          <a:endParaRPr lang="pt-BR"/>
        </a:p>
      </dgm:t>
    </dgm:pt>
    <dgm:pt modelId="{A8B6183B-4BBF-4BCA-BC1E-056BEC1D514C}" type="pres">
      <dgm:prSet presAssocID="{14F529ED-77D1-4FE0-80CD-BBFC882AEB88}" presName="descendantText" presStyleLbl="alignAccFollowNode1" presStyleIdx="2" presStyleCnt="3">
        <dgm:presLayoutVars>
          <dgm:bulletEnabled val="1"/>
        </dgm:presLayoutVars>
      </dgm:prSet>
      <dgm:spPr/>
      <dgm:t>
        <a:bodyPr/>
        <a:lstStyle/>
        <a:p>
          <a:endParaRPr lang="pt-BR"/>
        </a:p>
      </dgm:t>
    </dgm:pt>
  </dgm:ptLst>
  <dgm:cxnLst>
    <dgm:cxn modelId="{956E966D-CFBF-47EA-AB54-C2ACC2BF53F8}" srcId="{E4DD8C0F-3767-4B15-A218-F1654218C7AE}" destId="{3EB429A4-42D0-418D-B651-E43F4BFAFD8E}" srcOrd="0" destOrd="0" parTransId="{E52E82F0-1980-4D56-A5F6-C94CF21A13DB}" sibTransId="{A74F191C-500F-4B76-8BDD-47BD348B5203}"/>
    <dgm:cxn modelId="{D95AC5BB-D533-46A8-BAB2-10AA5162D216}" type="presOf" srcId="{30211C89-B5D3-47A7-9070-1E2594166062}" destId="{C6C33C0D-BFF4-4861-9130-9C59492422AE}" srcOrd="0" destOrd="0" presId="urn:microsoft.com/office/officeart/2005/8/layout/vList5"/>
    <dgm:cxn modelId="{F818FDD7-02EB-420F-98C4-EB040CD3BDA7}" srcId="{14F529ED-77D1-4FE0-80CD-BBFC882AEB88}" destId="{53B5AD93-AEC5-4418-898D-A5CBFCAB5F42}" srcOrd="0" destOrd="0" parTransId="{ED994BFF-28A8-4A58-B97C-6C4CD1B57BDE}" sibTransId="{B7E5B2CB-76E6-4B35-B4D2-D6F748052CFB}"/>
    <dgm:cxn modelId="{52BF259B-311E-4BF9-89D2-8ED4D87D2B6A}" srcId="{3EB429A4-42D0-418D-B651-E43F4BFAFD8E}" destId="{16D5502C-EA8E-42C8-B72F-0A9AFBBF08BC}" srcOrd="0" destOrd="0" parTransId="{E2DB7F64-2EAF-4E30-8AB1-4F8EF6634C27}" sibTransId="{5B9A7C04-8D05-41DA-AB10-FB1B5E9E5677}"/>
    <dgm:cxn modelId="{359B0128-2CA2-49C1-B591-51D3FE332A9F}" srcId="{30211C89-B5D3-47A7-9070-1E2594166062}" destId="{FF9F3AF5-3446-4F17-AE43-BDE86640B5BC}" srcOrd="0" destOrd="0" parTransId="{7CA4E819-3375-4441-A411-DF9EBA8642DA}" sibTransId="{5873553F-2864-4FD7-BFF2-84BBA3E30CFF}"/>
    <dgm:cxn modelId="{BA01B4BC-8B40-40FA-BFEB-1BFF581D2C50}" type="presOf" srcId="{3EB429A4-42D0-418D-B651-E43F4BFAFD8E}" destId="{978E9129-AB94-4A55-9931-5AF5C945D84B}" srcOrd="0" destOrd="0" presId="urn:microsoft.com/office/officeart/2005/8/layout/vList5"/>
    <dgm:cxn modelId="{647D5D00-575A-482C-944E-66BF1155110F}" type="presOf" srcId="{E4DD8C0F-3767-4B15-A218-F1654218C7AE}" destId="{2DF1BC69-2F19-4662-81EE-25D972EFADCA}" srcOrd="0" destOrd="0" presId="urn:microsoft.com/office/officeart/2005/8/layout/vList5"/>
    <dgm:cxn modelId="{8595E1D9-9BBD-4325-B624-45CFDECDBDD3}" type="presOf" srcId="{FF9F3AF5-3446-4F17-AE43-BDE86640B5BC}" destId="{4975457A-F521-4332-B6E0-6A39C0740524}" srcOrd="0" destOrd="0" presId="urn:microsoft.com/office/officeart/2005/8/layout/vList5"/>
    <dgm:cxn modelId="{F9BE1239-A97B-41A1-B90F-AE63919CCC1B}" type="presOf" srcId="{16D5502C-EA8E-42C8-B72F-0A9AFBBF08BC}" destId="{A947B429-0E37-4A3D-9BB3-3A7F6D9F34C6}" srcOrd="0" destOrd="0" presId="urn:microsoft.com/office/officeart/2005/8/layout/vList5"/>
    <dgm:cxn modelId="{6A7D24C7-7D44-4202-A6BA-E96907AD2229}" srcId="{E4DD8C0F-3767-4B15-A218-F1654218C7AE}" destId="{14F529ED-77D1-4FE0-80CD-BBFC882AEB88}" srcOrd="2" destOrd="0" parTransId="{DB8153E0-9CBD-4FD4-B3F5-C2D7853A926A}" sibTransId="{AF8E559F-6ADB-493E-8AC5-A1C04B04A684}"/>
    <dgm:cxn modelId="{45D013E4-4AE0-46F6-A0F9-ADA09FD56EFE}" type="presOf" srcId="{14F529ED-77D1-4FE0-80CD-BBFC882AEB88}" destId="{4C12393D-BEAD-40A6-9BCE-3833922B6113}" srcOrd="0" destOrd="0" presId="urn:microsoft.com/office/officeart/2005/8/layout/vList5"/>
    <dgm:cxn modelId="{50C66A65-699E-4AA1-9780-9DCDD83A34E7}" type="presOf" srcId="{53B5AD93-AEC5-4418-898D-A5CBFCAB5F42}" destId="{A8B6183B-4BBF-4BCA-BC1E-056BEC1D514C}" srcOrd="0" destOrd="0" presId="urn:microsoft.com/office/officeart/2005/8/layout/vList5"/>
    <dgm:cxn modelId="{5CFE186F-EF21-422E-94C9-2178615EBBBB}" srcId="{E4DD8C0F-3767-4B15-A218-F1654218C7AE}" destId="{30211C89-B5D3-47A7-9070-1E2594166062}" srcOrd="1" destOrd="0" parTransId="{46B6FC79-FDF9-42D8-8EEB-975EE22B8F29}" sibTransId="{3F854580-EE37-4960-A012-A82F26C09169}"/>
    <dgm:cxn modelId="{1AABF938-313A-41E4-8899-C67EC4338EF6}" type="presParOf" srcId="{2DF1BC69-2F19-4662-81EE-25D972EFADCA}" destId="{11E45ADE-40CB-4827-9BFB-C6395C3B01E4}" srcOrd="0" destOrd="0" presId="urn:microsoft.com/office/officeart/2005/8/layout/vList5"/>
    <dgm:cxn modelId="{A94AE43B-7198-4BF1-87B3-57FCDE92A1C1}" type="presParOf" srcId="{11E45ADE-40CB-4827-9BFB-C6395C3B01E4}" destId="{978E9129-AB94-4A55-9931-5AF5C945D84B}" srcOrd="0" destOrd="0" presId="urn:microsoft.com/office/officeart/2005/8/layout/vList5"/>
    <dgm:cxn modelId="{A8A3F182-5ED5-4338-8C78-F9A833855E84}" type="presParOf" srcId="{11E45ADE-40CB-4827-9BFB-C6395C3B01E4}" destId="{A947B429-0E37-4A3D-9BB3-3A7F6D9F34C6}" srcOrd="1" destOrd="0" presId="urn:microsoft.com/office/officeart/2005/8/layout/vList5"/>
    <dgm:cxn modelId="{64024425-942C-4F28-ACCC-F4E3E38F9D39}" type="presParOf" srcId="{2DF1BC69-2F19-4662-81EE-25D972EFADCA}" destId="{ABB528A2-8620-49FC-9B93-3A411ECD6BBA}" srcOrd="1" destOrd="0" presId="urn:microsoft.com/office/officeart/2005/8/layout/vList5"/>
    <dgm:cxn modelId="{085D642F-4BE5-4E1E-9AE8-2E58A14B12B0}" type="presParOf" srcId="{2DF1BC69-2F19-4662-81EE-25D972EFADCA}" destId="{5655396F-8443-437D-91F9-CD4F54DFA36B}" srcOrd="2" destOrd="0" presId="urn:microsoft.com/office/officeart/2005/8/layout/vList5"/>
    <dgm:cxn modelId="{9448F175-C13A-4198-A639-B6F347AA9DAA}" type="presParOf" srcId="{5655396F-8443-437D-91F9-CD4F54DFA36B}" destId="{C6C33C0D-BFF4-4861-9130-9C59492422AE}" srcOrd="0" destOrd="0" presId="urn:microsoft.com/office/officeart/2005/8/layout/vList5"/>
    <dgm:cxn modelId="{A6F3CA0B-3A8E-473E-9D01-9193765B1704}" type="presParOf" srcId="{5655396F-8443-437D-91F9-CD4F54DFA36B}" destId="{4975457A-F521-4332-B6E0-6A39C0740524}" srcOrd="1" destOrd="0" presId="urn:microsoft.com/office/officeart/2005/8/layout/vList5"/>
    <dgm:cxn modelId="{24C1AC1D-B166-4C8D-BA4B-6E73BC0CC6C1}" type="presParOf" srcId="{2DF1BC69-2F19-4662-81EE-25D972EFADCA}" destId="{F801FB19-6531-413D-A1C3-C64241C1A702}" srcOrd="3" destOrd="0" presId="urn:microsoft.com/office/officeart/2005/8/layout/vList5"/>
    <dgm:cxn modelId="{DAF6FD8F-AF31-47DA-872E-DA2304C66183}" type="presParOf" srcId="{2DF1BC69-2F19-4662-81EE-25D972EFADCA}" destId="{677749A7-48DD-427C-A76C-27D513188B32}" srcOrd="4" destOrd="0" presId="urn:microsoft.com/office/officeart/2005/8/layout/vList5"/>
    <dgm:cxn modelId="{B6E3763C-4625-4EBA-B0FD-75E780DCD3E6}" type="presParOf" srcId="{677749A7-48DD-427C-A76C-27D513188B32}" destId="{4C12393D-BEAD-40A6-9BCE-3833922B6113}" srcOrd="0" destOrd="0" presId="urn:microsoft.com/office/officeart/2005/8/layout/vList5"/>
    <dgm:cxn modelId="{AE4825BC-7E59-479A-BE30-AF073EDCE3F7}" type="presParOf" srcId="{677749A7-48DD-427C-A76C-27D513188B32}" destId="{A8B6183B-4BBF-4BCA-BC1E-056BEC1D514C}"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7B429-0E37-4A3D-9BB3-3A7F6D9F34C6}">
      <dsp:nvSpPr>
        <dsp:cNvPr id="0" name=""/>
        <dsp:cNvSpPr/>
      </dsp:nvSpPr>
      <dsp:spPr>
        <a:xfrm rot="5400000">
          <a:off x="5053199" y="-2182240"/>
          <a:ext cx="499836" cy="4991169"/>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33425">
            <a:lnSpc>
              <a:spcPct val="90000"/>
            </a:lnSpc>
            <a:spcBef>
              <a:spcPct val="0"/>
            </a:spcBef>
            <a:spcAft>
              <a:spcPct val="15000"/>
            </a:spcAft>
            <a:buChar char="••"/>
          </a:pPr>
          <a:r>
            <a:rPr lang="pt-BR" sz="1650" kern="1200" dirty="0" smtClean="0">
              <a:latin typeface="Arial" panose="020B0604020202020204" pitchFamily="34" charset="0"/>
              <a:cs typeface="Arial" panose="020B0604020202020204" pitchFamily="34" charset="0"/>
            </a:rPr>
            <a:t>Obrigatoriedade de publicação do RREO</a:t>
          </a:r>
          <a:endParaRPr lang="pt-BR" sz="1650" kern="1200" dirty="0">
            <a:latin typeface="Arial" panose="020B0604020202020204" pitchFamily="34" charset="0"/>
            <a:cs typeface="Arial" panose="020B0604020202020204" pitchFamily="34" charset="0"/>
          </a:endParaRPr>
        </a:p>
      </dsp:txBody>
      <dsp:txXfrm rot="-5400000">
        <a:off x="2807533" y="87826"/>
        <a:ext cx="4966769" cy="451036"/>
      </dsp:txXfrm>
    </dsp:sp>
    <dsp:sp modelId="{978E9129-AB94-4A55-9931-5AF5C945D84B}">
      <dsp:nvSpPr>
        <dsp:cNvPr id="0" name=""/>
        <dsp:cNvSpPr/>
      </dsp:nvSpPr>
      <dsp:spPr>
        <a:xfrm>
          <a:off x="31144" y="0"/>
          <a:ext cx="2807532" cy="624795"/>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pt-BR" sz="2400" b="1" kern="1200" dirty="0" smtClean="0">
              <a:latin typeface="Times New Roman" panose="02020603050405020304" pitchFamily="18" charset="0"/>
              <a:cs typeface="Times New Roman" panose="02020603050405020304" pitchFamily="18" charset="0"/>
            </a:rPr>
            <a:t>LRF N°  101/2000</a:t>
          </a:r>
          <a:endParaRPr lang="pt-BR" sz="2400" b="1" kern="1200" dirty="0">
            <a:latin typeface="Times New Roman" panose="02020603050405020304" pitchFamily="18" charset="0"/>
            <a:cs typeface="Times New Roman" panose="02020603050405020304" pitchFamily="18" charset="0"/>
          </a:endParaRPr>
        </a:p>
      </dsp:txBody>
      <dsp:txXfrm>
        <a:off x="61644" y="30500"/>
        <a:ext cx="2746532" cy="563795"/>
      </dsp:txXfrm>
    </dsp:sp>
    <dsp:sp modelId="{4975457A-F521-4332-B6E0-6A39C0740524}">
      <dsp:nvSpPr>
        <dsp:cNvPr id="0" name=""/>
        <dsp:cNvSpPr/>
      </dsp:nvSpPr>
      <dsp:spPr>
        <a:xfrm rot="5400000">
          <a:off x="5053199" y="-1526205"/>
          <a:ext cx="499836" cy="4991169"/>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33425">
            <a:lnSpc>
              <a:spcPct val="90000"/>
            </a:lnSpc>
            <a:spcBef>
              <a:spcPct val="0"/>
            </a:spcBef>
            <a:spcAft>
              <a:spcPct val="15000"/>
            </a:spcAft>
            <a:buChar char="••"/>
          </a:pPr>
          <a:r>
            <a:rPr lang="pt-BR" sz="1650" kern="1200" dirty="0" smtClean="0">
              <a:latin typeface="Arial" panose="020B0604020202020204" pitchFamily="34" charset="0"/>
              <a:cs typeface="Arial" panose="020B0604020202020204" pitchFamily="34" charset="0"/>
            </a:rPr>
            <a:t>Relatório Resumido da Execução Orçamentária</a:t>
          </a:r>
          <a:endParaRPr lang="pt-BR" sz="1650" kern="1200" dirty="0">
            <a:latin typeface="Arial" panose="020B0604020202020204" pitchFamily="34" charset="0"/>
            <a:cs typeface="Arial" panose="020B0604020202020204" pitchFamily="34" charset="0"/>
          </a:endParaRPr>
        </a:p>
      </dsp:txBody>
      <dsp:txXfrm rot="-5400000">
        <a:off x="2807533" y="743861"/>
        <a:ext cx="4966769" cy="451036"/>
      </dsp:txXfrm>
    </dsp:sp>
    <dsp:sp modelId="{C6C33C0D-BFF4-4861-9130-9C59492422AE}">
      <dsp:nvSpPr>
        <dsp:cNvPr id="0" name=""/>
        <dsp:cNvSpPr/>
      </dsp:nvSpPr>
      <dsp:spPr>
        <a:xfrm>
          <a:off x="0" y="656981"/>
          <a:ext cx="2807532" cy="624795"/>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pt-BR" sz="2400" b="1" kern="1200" dirty="0" smtClean="0">
              <a:latin typeface="Times New Roman" panose="02020603050405020304" pitchFamily="18" charset="0"/>
              <a:cs typeface="Times New Roman" panose="02020603050405020304" pitchFamily="18" charset="0"/>
            </a:rPr>
            <a:t>RREO</a:t>
          </a:r>
          <a:endParaRPr lang="pt-BR" sz="2400" b="1" kern="1200" dirty="0">
            <a:latin typeface="Times New Roman" panose="02020603050405020304" pitchFamily="18" charset="0"/>
            <a:cs typeface="Times New Roman" panose="02020603050405020304" pitchFamily="18" charset="0"/>
          </a:endParaRPr>
        </a:p>
      </dsp:txBody>
      <dsp:txXfrm>
        <a:off x="30500" y="687481"/>
        <a:ext cx="2746532" cy="563795"/>
      </dsp:txXfrm>
    </dsp:sp>
    <dsp:sp modelId="{A8B6183B-4BBF-4BCA-BC1E-056BEC1D514C}">
      <dsp:nvSpPr>
        <dsp:cNvPr id="0" name=""/>
        <dsp:cNvSpPr/>
      </dsp:nvSpPr>
      <dsp:spPr>
        <a:xfrm rot="5400000">
          <a:off x="5053199" y="-870170"/>
          <a:ext cx="499836" cy="4991169"/>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pt-BR" sz="1800" kern="1200" dirty="0" smtClean="0">
              <a:latin typeface="Arial" panose="020B0604020202020204" pitchFamily="34" charset="0"/>
              <a:cs typeface="Arial" panose="020B0604020202020204" pitchFamily="34" charset="0"/>
            </a:rPr>
            <a:t>Anexo XII – Percentual de  ASPS obtido por meio do SIOPS</a:t>
          </a:r>
          <a:endParaRPr lang="pt-BR" sz="1800" kern="1200" dirty="0">
            <a:latin typeface="Arial" panose="020B0604020202020204" pitchFamily="34" charset="0"/>
            <a:cs typeface="Arial" panose="020B0604020202020204" pitchFamily="34" charset="0"/>
          </a:endParaRPr>
        </a:p>
      </dsp:txBody>
      <dsp:txXfrm rot="-5400000">
        <a:off x="2807533" y="1399896"/>
        <a:ext cx="4966769" cy="451036"/>
      </dsp:txXfrm>
    </dsp:sp>
    <dsp:sp modelId="{4C12393D-BEAD-40A6-9BCE-3833922B6113}">
      <dsp:nvSpPr>
        <dsp:cNvPr id="0" name=""/>
        <dsp:cNvSpPr/>
      </dsp:nvSpPr>
      <dsp:spPr>
        <a:xfrm>
          <a:off x="0" y="1313016"/>
          <a:ext cx="2807532" cy="624795"/>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pt-BR" sz="2400" b="1" kern="1200" dirty="0" smtClean="0">
              <a:latin typeface="Times New Roman" panose="02020603050405020304" pitchFamily="18" charset="0"/>
              <a:cs typeface="Times New Roman" panose="02020603050405020304" pitchFamily="18" charset="0"/>
            </a:rPr>
            <a:t>LC N° 141/2012</a:t>
          </a:r>
          <a:endParaRPr lang="pt-BR" sz="2400" b="1" kern="1200" dirty="0">
            <a:latin typeface="Times New Roman" panose="02020603050405020304" pitchFamily="18" charset="0"/>
            <a:cs typeface="Times New Roman" panose="02020603050405020304" pitchFamily="18" charset="0"/>
          </a:endParaRPr>
        </a:p>
      </dsp:txBody>
      <dsp:txXfrm>
        <a:off x="30500" y="1343516"/>
        <a:ext cx="2746532" cy="56379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7137" cy="512304"/>
          </a:xfrm>
          <a:prstGeom prst="rect">
            <a:avLst/>
          </a:prstGeom>
        </p:spPr>
        <p:txBody>
          <a:bodyPr vert="horz" lIns="104146" tIns="52073" rIns="104146" bIns="52073" rtlCol="0"/>
          <a:lstStyle>
            <a:lvl1pPr algn="l">
              <a:defRPr sz="140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4020508" y="1"/>
            <a:ext cx="3077137" cy="512304"/>
          </a:xfrm>
          <a:prstGeom prst="rect">
            <a:avLst/>
          </a:prstGeom>
        </p:spPr>
        <p:txBody>
          <a:bodyPr vert="horz" wrap="square" lIns="104146" tIns="52073" rIns="104146" bIns="52073" numCol="1" anchor="t" anchorCtr="0" compatLnSpc="1">
            <a:prstTxWarp prst="textNoShape">
              <a:avLst/>
            </a:prstTxWarp>
          </a:bodyPr>
          <a:lstStyle>
            <a:lvl1pPr algn="r">
              <a:defRPr sz="1400" smtClean="0"/>
            </a:lvl1pPr>
          </a:lstStyle>
          <a:p>
            <a:pPr>
              <a:defRPr/>
            </a:pPr>
            <a:endParaRPr lang="en-US" altLang="pt-BR"/>
          </a:p>
        </p:txBody>
      </p:sp>
      <p:sp>
        <p:nvSpPr>
          <p:cNvPr id="4" name="Footer Placeholder 3"/>
          <p:cNvSpPr>
            <a:spLocks noGrp="1"/>
          </p:cNvSpPr>
          <p:nvPr>
            <p:ph type="ftr" sz="quarter" idx="2"/>
          </p:nvPr>
        </p:nvSpPr>
        <p:spPr>
          <a:xfrm>
            <a:off x="2" y="9720675"/>
            <a:ext cx="3077137" cy="512304"/>
          </a:xfrm>
          <a:prstGeom prst="rect">
            <a:avLst/>
          </a:prstGeom>
        </p:spPr>
        <p:txBody>
          <a:bodyPr vert="horz" lIns="104146" tIns="52073" rIns="104146" bIns="52073" rtlCol="0" anchor="b"/>
          <a:lstStyle>
            <a:lvl1pPr algn="l">
              <a:defRPr sz="1400">
                <a:latin typeface="Calibri"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4020508" y="9720675"/>
            <a:ext cx="3077137" cy="512304"/>
          </a:xfrm>
          <a:prstGeom prst="rect">
            <a:avLst/>
          </a:prstGeom>
        </p:spPr>
        <p:txBody>
          <a:bodyPr vert="horz" wrap="square" lIns="104146" tIns="52073" rIns="104146" bIns="52073" numCol="1" anchor="b" anchorCtr="0" compatLnSpc="1">
            <a:prstTxWarp prst="textNoShape">
              <a:avLst/>
            </a:prstTxWarp>
          </a:bodyPr>
          <a:lstStyle>
            <a:lvl1pPr algn="r">
              <a:defRPr sz="1400" smtClean="0"/>
            </a:lvl1pPr>
          </a:lstStyle>
          <a:p>
            <a:pPr>
              <a:defRPr/>
            </a:pPr>
            <a:fld id="{58792456-9A40-4209-8770-8C7A333870DC}" type="slidenum">
              <a:rPr lang="en-US" altLang="pt-BR"/>
              <a:pPr>
                <a:defRPr/>
              </a:pPr>
              <a:t>‹nº›</a:t>
            </a:fld>
            <a:endParaRPr lang="en-US" altLang="pt-BR"/>
          </a:p>
        </p:txBody>
      </p:sp>
    </p:spTree>
    <p:extLst>
      <p:ext uri="{BB962C8B-B14F-4D97-AF65-F5344CB8AC3E}">
        <p14:creationId xmlns:p14="http://schemas.microsoft.com/office/powerpoint/2010/main" val="185399690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2" y="1"/>
            <a:ext cx="3077137" cy="512304"/>
          </a:xfrm>
          <a:prstGeom prst="rect">
            <a:avLst/>
          </a:prstGeom>
        </p:spPr>
        <p:txBody>
          <a:bodyPr vert="horz" lIns="104146" tIns="52073" rIns="104146" bIns="52073" rtlCol="0"/>
          <a:lstStyle>
            <a:lvl1pPr algn="l" fontAlgn="auto">
              <a:spcBef>
                <a:spcPts val="0"/>
              </a:spcBef>
              <a:spcAft>
                <a:spcPts val="0"/>
              </a:spcAft>
              <a:defRPr sz="1400">
                <a:latin typeface="+mn-lt"/>
                <a:ea typeface="+mn-ea"/>
                <a:cs typeface="+mn-cs"/>
              </a:defRPr>
            </a:lvl1pPr>
          </a:lstStyle>
          <a:p>
            <a:pPr>
              <a:defRPr/>
            </a:pPr>
            <a:endParaRPr lang="pt-BR"/>
          </a:p>
        </p:txBody>
      </p:sp>
      <p:sp>
        <p:nvSpPr>
          <p:cNvPr id="3" name="Espaço Reservado para Data 2"/>
          <p:cNvSpPr>
            <a:spLocks noGrp="1"/>
          </p:cNvSpPr>
          <p:nvPr>
            <p:ph type="dt" idx="1"/>
          </p:nvPr>
        </p:nvSpPr>
        <p:spPr>
          <a:xfrm>
            <a:off x="4020508" y="1"/>
            <a:ext cx="3077137" cy="512304"/>
          </a:xfrm>
          <a:prstGeom prst="rect">
            <a:avLst/>
          </a:prstGeom>
        </p:spPr>
        <p:txBody>
          <a:bodyPr vert="horz" wrap="square" lIns="104146" tIns="52073" rIns="104146" bIns="52073" numCol="1" anchor="t" anchorCtr="0" compatLnSpc="1">
            <a:prstTxWarp prst="textNoShape">
              <a:avLst/>
            </a:prstTxWarp>
          </a:bodyPr>
          <a:lstStyle>
            <a:lvl1pPr algn="r">
              <a:defRPr sz="1400" smtClean="0"/>
            </a:lvl1pPr>
          </a:lstStyle>
          <a:p>
            <a:pPr>
              <a:defRPr/>
            </a:pPr>
            <a:endParaRPr lang="pt-BR" altLang="pt-BR"/>
          </a:p>
        </p:txBody>
      </p:sp>
      <p:sp>
        <p:nvSpPr>
          <p:cNvPr id="4" name="Espaço Reservado para Imagem de Slid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104146" tIns="52073" rIns="104146" bIns="52073" rtlCol="0" anchor="ctr"/>
          <a:lstStyle/>
          <a:p>
            <a:pPr lvl="0"/>
            <a:endParaRPr lang="pt-BR" noProof="0"/>
          </a:p>
        </p:txBody>
      </p:sp>
      <p:sp>
        <p:nvSpPr>
          <p:cNvPr id="5" name="Espaço Reservado para Anotações 4"/>
          <p:cNvSpPr>
            <a:spLocks noGrp="1"/>
          </p:cNvSpPr>
          <p:nvPr>
            <p:ph type="body" sz="quarter" idx="3"/>
          </p:nvPr>
        </p:nvSpPr>
        <p:spPr>
          <a:xfrm>
            <a:off x="709603" y="4861158"/>
            <a:ext cx="5680103" cy="4605821"/>
          </a:xfrm>
          <a:prstGeom prst="rect">
            <a:avLst/>
          </a:prstGeom>
        </p:spPr>
        <p:txBody>
          <a:bodyPr vert="horz" wrap="square" lIns="104146" tIns="52073" rIns="104146" bIns="52073" numCol="1" anchor="t" anchorCtr="0" compatLnSpc="1">
            <a:prstTxWarp prst="textNoShape">
              <a:avLst/>
            </a:prstTxWarp>
          </a:bodyPr>
          <a:lstStyle/>
          <a:p>
            <a:pPr lvl="0"/>
            <a:r>
              <a:rPr lang="pt-BR" altLang="pt-BR" noProof="0" smtClean="0"/>
              <a:t>Clique para editar o texto mestre</a:t>
            </a:r>
          </a:p>
          <a:p>
            <a:pPr lvl="1"/>
            <a:r>
              <a:rPr lang="pt-BR" altLang="pt-BR" noProof="0" smtClean="0"/>
              <a:t>Segundo nível</a:t>
            </a:r>
          </a:p>
          <a:p>
            <a:pPr lvl="2"/>
            <a:r>
              <a:rPr lang="pt-BR" altLang="pt-BR" noProof="0" smtClean="0"/>
              <a:t>Terceiro nível</a:t>
            </a:r>
          </a:p>
          <a:p>
            <a:pPr lvl="3"/>
            <a:r>
              <a:rPr lang="pt-BR" altLang="pt-BR" noProof="0" smtClean="0"/>
              <a:t>Quarto nível</a:t>
            </a:r>
          </a:p>
          <a:p>
            <a:pPr lvl="4"/>
            <a:r>
              <a:rPr lang="pt-BR" altLang="pt-BR" noProof="0" smtClean="0"/>
              <a:t>Quinto nível</a:t>
            </a:r>
          </a:p>
        </p:txBody>
      </p:sp>
      <p:sp>
        <p:nvSpPr>
          <p:cNvPr id="6" name="Espaço Reservado para Rodapé 5"/>
          <p:cNvSpPr>
            <a:spLocks noGrp="1"/>
          </p:cNvSpPr>
          <p:nvPr>
            <p:ph type="ftr" sz="quarter" idx="4"/>
          </p:nvPr>
        </p:nvSpPr>
        <p:spPr>
          <a:xfrm>
            <a:off x="2" y="9720675"/>
            <a:ext cx="3077137" cy="512304"/>
          </a:xfrm>
          <a:prstGeom prst="rect">
            <a:avLst/>
          </a:prstGeom>
        </p:spPr>
        <p:txBody>
          <a:bodyPr vert="horz" lIns="104146" tIns="52073" rIns="104146" bIns="52073" rtlCol="0" anchor="b"/>
          <a:lstStyle>
            <a:lvl1pPr algn="l" fontAlgn="auto">
              <a:spcBef>
                <a:spcPts val="0"/>
              </a:spcBef>
              <a:spcAft>
                <a:spcPts val="0"/>
              </a:spcAft>
              <a:defRPr sz="1400">
                <a:latin typeface="+mn-lt"/>
                <a:ea typeface="+mn-ea"/>
                <a:cs typeface="+mn-cs"/>
              </a:defRPr>
            </a:lvl1pPr>
          </a:lstStyle>
          <a:p>
            <a:pPr>
              <a:defRPr/>
            </a:pPr>
            <a:endParaRPr lang="pt-BR"/>
          </a:p>
        </p:txBody>
      </p:sp>
      <p:sp>
        <p:nvSpPr>
          <p:cNvPr id="7" name="Espaço Reservado para Número de Slide 6"/>
          <p:cNvSpPr>
            <a:spLocks noGrp="1"/>
          </p:cNvSpPr>
          <p:nvPr>
            <p:ph type="sldNum" sz="quarter" idx="5"/>
          </p:nvPr>
        </p:nvSpPr>
        <p:spPr>
          <a:xfrm>
            <a:off x="4020508" y="9720675"/>
            <a:ext cx="3077137" cy="512304"/>
          </a:xfrm>
          <a:prstGeom prst="rect">
            <a:avLst/>
          </a:prstGeom>
        </p:spPr>
        <p:txBody>
          <a:bodyPr vert="horz" wrap="square" lIns="104146" tIns="52073" rIns="104146" bIns="52073" numCol="1" anchor="b" anchorCtr="0" compatLnSpc="1">
            <a:prstTxWarp prst="textNoShape">
              <a:avLst/>
            </a:prstTxWarp>
          </a:bodyPr>
          <a:lstStyle>
            <a:lvl1pPr algn="r">
              <a:defRPr sz="1400" smtClean="0"/>
            </a:lvl1pPr>
          </a:lstStyle>
          <a:p>
            <a:pPr>
              <a:defRPr/>
            </a:pPr>
            <a:fld id="{E68B04DB-C31B-4DD6-BE05-F82B73654AF0}" type="slidenum">
              <a:rPr lang="pt-BR" altLang="pt-BR"/>
              <a:pPr>
                <a:defRPr/>
              </a:pPr>
              <a:t>‹nº›</a:t>
            </a:fld>
            <a:endParaRPr lang="pt-BR" altLang="pt-BR"/>
          </a:p>
        </p:txBody>
      </p:sp>
    </p:spTree>
    <p:extLst>
      <p:ext uri="{BB962C8B-B14F-4D97-AF65-F5344CB8AC3E}">
        <p14:creationId xmlns:p14="http://schemas.microsoft.com/office/powerpoint/2010/main" val="3914913514"/>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Rodapé 3"/>
          <p:cNvSpPr>
            <a:spLocks noGrp="1"/>
          </p:cNvSpPr>
          <p:nvPr>
            <p:ph type="ftr" sz="quarter" idx="10"/>
          </p:nvPr>
        </p:nvSpPr>
        <p:spPr/>
        <p:txBody>
          <a:bodyPr/>
          <a:lstStyle/>
          <a:p>
            <a:pPr>
              <a:defRPr/>
            </a:pPr>
            <a:r>
              <a:rPr lang="pt-BR" dirty="0" smtClean="0"/>
              <a:t>SIOPS ITINERANTE</a:t>
            </a:r>
            <a:endParaRPr lang="pt-BR" dirty="0"/>
          </a:p>
        </p:txBody>
      </p:sp>
      <p:sp>
        <p:nvSpPr>
          <p:cNvPr id="6" name="Espaço Reservado para Data 5"/>
          <p:cNvSpPr>
            <a:spLocks noGrp="1"/>
          </p:cNvSpPr>
          <p:nvPr>
            <p:ph type="dt" idx="12"/>
          </p:nvPr>
        </p:nvSpPr>
        <p:spPr/>
        <p:txBody>
          <a:bodyPr/>
          <a:lstStyle/>
          <a:p>
            <a:pPr>
              <a:defRPr/>
            </a:pPr>
            <a:endParaRPr lang="pt-BR" altLang="pt-BR" dirty="0"/>
          </a:p>
        </p:txBody>
      </p:sp>
    </p:spTree>
    <p:extLst>
      <p:ext uri="{BB962C8B-B14F-4D97-AF65-F5344CB8AC3E}">
        <p14:creationId xmlns:p14="http://schemas.microsoft.com/office/powerpoint/2010/main" val="333703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dirty="0"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dirty="0"/>
          </a:p>
        </p:txBody>
      </p:sp>
    </p:spTree>
    <p:extLst>
      <p:ext uri="{BB962C8B-B14F-4D97-AF65-F5344CB8AC3E}">
        <p14:creationId xmlns:p14="http://schemas.microsoft.com/office/powerpoint/2010/main" val="2819819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dirty="0"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dirty="0"/>
          </a:p>
        </p:txBody>
      </p:sp>
    </p:spTree>
    <p:extLst>
      <p:ext uri="{BB962C8B-B14F-4D97-AF65-F5344CB8AC3E}">
        <p14:creationId xmlns:p14="http://schemas.microsoft.com/office/powerpoint/2010/main" val="3038942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dirty="0"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dirty="0"/>
          </a:p>
        </p:txBody>
      </p:sp>
    </p:spTree>
    <p:extLst>
      <p:ext uri="{BB962C8B-B14F-4D97-AF65-F5344CB8AC3E}">
        <p14:creationId xmlns:p14="http://schemas.microsoft.com/office/powerpoint/2010/main" val="3512970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7</a:t>
            </a:fld>
            <a:endParaRPr lang="pt-BR"/>
          </a:p>
        </p:txBody>
      </p:sp>
    </p:spTree>
    <p:extLst>
      <p:ext uri="{BB962C8B-B14F-4D97-AF65-F5344CB8AC3E}">
        <p14:creationId xmlns:p14="http://schemas.microsoft.com/office/powerpoint/2010/main" val="427743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435010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304403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8331989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866770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198680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46335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4277201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1409326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1047402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483291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2700"/>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Data 4"/>
          <p:cNvSpPr>
            <a:spLocks noGrp="1"/>
          </p:cNvSpPr>
          <p:nvPr>
            <p:ph type="dt" idx="11"/>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660438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dirty="0">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1686835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dirty="0">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769751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dirty="0">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2303356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585475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302831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1480783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34</a:t>
            </a:fld>
            <a:endParaRPr lang="pt-BR" dirty="0"/>
          </a:p>
        </p:txBody>
      </p:sp>
    </p:spTree>
    <p:extLst>
      <p:ext uri="{BB962C8B-B14F-4D97-AF65-F5344CB8AC3E}">
        <p14:creationId xmlns:p14="http://schemas.microsoft.com/office/powerpoint/2010/main" val="3288762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35</a:t>
            </a:fld>
            <a:endParaRPr lang="pt-BR" dirty="0"/>
          </a:p>
        </p:txBody>
      </p:sp>
    </p:spTree>
    <p:extLst>
      <p:ext uri="{BB962C8B-B14F-4D97-AF65-F5344CB8AC3E}">
        <p14:creationId xmlns:p14="http://schemas.microsoft.com/office/powerpoint/2010/main" val="2902306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36</a:t>
            </a:fld>
            <a:endParaRPr lang="pt-BR" dirty="0"/>
          </a:p>
        </p:txBody>
      </p:sp>
    </p:spTree>
    <p:extLst>
      <p:ext uri="{BB962C8B-B14F-4D97-AF65-F5344CB8AC3E}">
        <p14:creationId xmlns:p14="http://schemas.microsoft.com/office/powerpoint/2010/main" val="1042367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37</a:t>
            </a:fld>
            <a:endParaRPr lang="pt-BR" dirty="0"/>
          </a:p>
        </p:txBody>
      </p:sp>
    </p:spTree>
    <p:extLst>
      <p:ext uri="{BB962C8B-B14F-4D97-AF65-F5344CB8AC3E}">
        <p14:creationId xmlns:p14="http://schemas.microsoft.com/office/powerpoint/2010/main" val="2346079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38</a:t>
            </a:fld>
            <a:endParaRPr lang="pt-BR" dirty="0"/>
          </a:p>
        </p:txBody>
      </p:sp>
    </p:spTree>
    <p:extLst>
      <p:ext uri="{BB962C8B-B14F-4D97-AF65-F5344CB8AC3E}">
        <p14:creationId xmlns:p14="http://schemas.microsoft.com/office/powerpoint/2010/main" val="3859875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39</a:t>
            </a:fld>
            <a:endParaRPr lang="pt-BR" dirty="0"/>
          </a:p>
        </p:txBody>
      </p:sp>
    </p:spTree>
    <p:extLst>
      <p:ext uri="{BB962C8B-B14F-4D97-AF65-F5344CB8AC3E}">
        <p14:creationId xmlns:p14="http://schemas.microsoft.com/office/powerpoint/2010/main" val="1109148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40</a:t>
            </a:fld>
            <a:endParaRPr lang="pt-BR" dirty="0"/>
          </a:p>
        </p:txBody>
      </p:sp>
    </p:spTree>
    <p:extLst>
      <p:ext uri="{BB962C8B-B14F-4D97-AF65-F5344CB8AC3E}">
        <p14:creationId xmlns:p14="http://schemas.microsoft.com/office/powerpoint/2010/main" val="25850131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249363" y="1281113"/>
            <a:ext cx="4600575" cy="3451225"/>
          </a:xfrm>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SECOFEM/2016</a:t>
            </a:r>
            <a:endParaRPr lang="pt-BR" dirty="0"/>
          </a:p>
        </p:txBody>
      </p:sp>
      <p:sp>
        <p:nvSpPr>
          <p:cNvPr id="6" name="Espaço Reservado para Data 5"/>
          <p:cNvSpPr>
            <a:spLocks noGrp="1"/>
          </p:cNvSpPr>
          <p:nvPr>
            <p:ph type="dt" idx="11"/>
          </p:nvPr>
        </p:nvSpPr>
        <p:spPr/>
        <p:txBody>
          <a:bodyPr/>
          <a:lstStyle/>
          <a:p>
            <a:pPr>
              <a:defRPr/>
            </a:pPr>
            <a:r>
              <a:rPr lang="pt-BR" smtClean="0"/>
              <a:t>08/04/2016</a:t>
            </a:r>
            <a:endParaRPr lang="pt-BR" dirty="0"/>
          </a:p>
        </p:txBody>
      </p:sp>
      <p:sp>
        <p:nvSpPr>
          <p:cNvPr id="7" name="Espaço Reservado para Número de Slide 6"/>
          <p:cNvSpPr>
            <a:spLocks noGrp="1"/>
          </p:cNvSpPr>
          <p:nvPr>
            <p:ph type="sldNum" sz="quarter" idx="12"/>
          </p:nvPr>
        </p:nvSpPr>
        <p:spPr/>
        <p:txBody>
          <a:bodyPr/>
          <a:lstStyle/>
          <a:p>
            <a:pPr>
              <a:defRPr/>
            </a:pPr>
            <a:fld id="{4FA3976E-3615-49A1-B178-9E4D9482EC66}" type="slidenum">
              <a:rPr lang="pt-BR" smtClean="0"/>
              <a:pPr>
                <a:defRPr/>
              </a:pPr>
              <a:t>41</a:t>
            </a:fld>
            <a:endParaRPr lang="pt-BR" dirty="0"/>
          </a:p>
        </p:txBody>
      </p:sp>
    </p:spTree>
    <p:extLst>
      <p:ext uri="{BB962C8B-B14F-4D97-AF65-F5344CB8AC3E}">
        <p14:creationId xmlns:p14="http://schemas.microsoft.com/office/powerpoint/2010/main" val="1564699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46</a:t>
            </a:fld>
            <a:endParaRPr lang="pt-BR"/>
          </a:p>
        </p:txBody>
      </p:sp>
    </p:spTree>
    <p:extLst>
      <p:ext uri="{BB962C8B-B14F-4D97-AF65-F5344CB8AC3E}">
        <p14:creationId xmlns:p14="http://schemas.microsoft.com/office/powerpoint/2010/main" val="524960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6" name="Espaço Reservado para Data 5"/>
          <p:cNvSpPr>
            <a:spLocks noGrp="1"/>
          </p:cNvSpPr>
          <p:nvPr>
            <p:ph type="dt" idx="12"/>
          </p:nvPr>
        </p:nvSpPr>
        <p:spPr/>
        <p:txBody>
          <a:bodyPr/>
          <a:lstStyle/>
          <a:p>
            <a:pPr>
              <a:defRPr/>
            </a:pPr>
            <a:endParaRPr lang="pt-BR" altLang="pt-BR"/>
          </a:p>
        </p:txBody>
      </p:sp>
    </p:spTree>
    <p:extLst>
      <p:ext uri="{BB962C8B-B14F-4D97-AF65-F5344CB8AC3E}">
        <p14:creationId xmlns:p14="http://schemas.microsoft.com/office/powerpoint/2010/main" val="299534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BA80489-8568-4355-A339-A74AA0771C89}" type="datetime1">
              <a:rPr lang="en-US" smtClean="0"/>
              <a:pPr/>
              <a:t>7/3/2017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345F7B8-F793-4F82-BF3E-8F0D3135D248}" type="datetime1">
              <a:rPr lang="en-US" smtClean="0"/>
              <a:pPr/>
              <a:t>7/3/2017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45145B9-E11D-4FED-8283-1C8E35C1C2A0}" type="datetime1">
              <a:rPr lang="en-US" smtClean="0"/>
              <a:pPr/>
              <a:t>7/3/2017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CDF0C95-061A-4842-AA17-FEFF1CD8663E}" type="datetime1">
              <a:rPr lang="en-US" smtClean="0"/>
              <a:pPr/>
              <a:t>7/3/2017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F063B66-ACBA-4D3B-AC1D-AEAAC73BDE31}" type="datetime1">
              <a:rPr lang="en-US" smtClean="0"/>
              <a:pPr/>
              <a:t>7/3/2017</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CF983BA-853A-4A51-ABC4-8E4E1F215276}" type="datetime1">
              <a:rPr lang="en-US" smtClean="0"/>
              <a:pPr/>
              <a:t>7/3/2017</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6440DAE-04A1-42AC-A54B-8626EE76D62B}" type="datetime1">
              <a:rPr lang="en-US" smtClean="0"/>
              <a:pPr/>
              <a:t>7/3/2017</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2BDF68B-A773-4754-A40A-FB2219C90A67}" type="datetime1">
              <a:rPr lang="en-US" smtClean="0"/>
              <a:pPr/>
              <a:t>7/3/2017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A386844-9C2E-46A5-8D3E-025EBB40850B}" type="datetime1">
              <a:rPr lang="en-US" smtClean="0"/>
              <a:pPr/>
              <a:t>7/3/2017</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9357D91-D22D-4958-B4C6-2C489C6C7DE4}" type="datetime1">
              <a:rPr lang="en-US" smtClean="0"/>
              <a:pPr/>
              <a:t>7/3/2017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718F0D2-A3A6-454F-AF06-B155F182A773}" type="datetime1">
              <a:rPr lang="en-US" smtClean="0"/>
              <a:pPr/>
              <a:t>7/3/2017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C234CA68-C646-48DF-B4A5-88151C1F6D10}"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1652793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811BBC03-A13B-492A-B30F-539FD754E5FA}"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791951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08C53661-5E55-4F10-B253-B1734F8C2893}"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231283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B6C8941E-EA36-4EFD-8791-83E9A7D7374C}"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240097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A98866F8-10E1-49DB-9650-7A20132E9D04}" type="datetime1">
              <a:rPr lang="en-US" smtClean="0"/>
              <a:pPr/>
              <a:t>7/3/2017</a:t>
            </a:fld>
            <a:endParaRPr 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2015653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4583899F-1346-415F-B317-706F4959EBAF}" type="datetime1">
              <a:rPr lang="en-US" smtClean="0"/>
              <a:pPr/>
              <a:t>7/3/2017</a:t>
            </a:fld>
            <a:endParaRPr 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11267227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ECA89C28-AEDD-4831-97A9-FA16D9EA7B96}" type="datetime1">
              <a:rPr lang="en-US" smtClean="0"/>
              <a:pPr/>
              <a:t>7/3/2017</a:t>
            </a:fld>
            <a:endParaRPr 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318678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C6ADAC97-3B27-45C2-A081-E9F028F70925}"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205249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92370DCC-3A5D-4F62-A8B8-F79CCC7A005E}"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7754414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4442B0BA-0F7A-48A4-918E-5B281729DFA8}"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19136297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D9059C14-4B6D-482C-9EC0-E74F4972A0A1}"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07B9D9D4-128B-5743-A58E-BE6350A77A45}" type="slidenum">
              <a:rPr lang="en-US" smtClean="0"/>
              <a:pPr/>
              <a:t>‹nº›</a:t>
            </a:fld>
            <a:endParaRPr lang="en-US"/>
          </a:p>
        </p:txBody>
      </p:sp>
    </p:spTree>
    <p:extLst>
      <p:ext uri="{BB962C8B-B14F-4D97-AF65-F5344CB8AC3E}">
        <p14:creationId xmlns:p14="http://schemas.microsoft.com/office/powerpoint/2010/main" val="16598250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525963"/>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5FC39F-2F54-4240-B226-27B77C7C9D8B}" type="datetime1">
              <a:rPr lang="en-US" smtClean="0"/>
              <a:pPr/>
              <a:t>7/3/2017</a:t>
            </a:fld>
            <a:endParaRPr lang="pt-B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pt-B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6981194-948D-1849-882D-85E1530BB667}" type="slidenum">
              <a:rPr lang="pt-BR" smtClean="0"/>
              <a:pPr/>
              <a:t>‹nº›</a:t>
            </a:fld>
            <a:endParaRPr lang="pt-BR"/>
          </a:p>
        </p:txBody>
      </p:sp>
    </p:spTree>
    <p:extLst>
      <p:ext uri="{BB962C8B-B14F-4D97-AF65-F5344CB8AC3E}">
        <p14:creationId xmlns:p14="http://schemas.microsoft.com/office/powerpoint/2010/main" val="23128420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12E4B931-9CD3-4244-B36D-C337202E380F}"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17466565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B285AF03-A46B-4F42-BB5D-81DBC9F5348D}"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2103370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a:prstGeom prst="rect">
            <a:avLst/>
          </a:prstGeo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FF118F06-54F4-43EB-89D1-DB8965FBF367}"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1626419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1EF0B43E-5C9D-453B-ADBA-6CF33B7D2A9D}"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2066391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0"/>
            <a:ext cx="2057400" cy="365125"/>
          </a:xfrm>
          <a:prstGeom prst="rect">
            <a:avLst/>
          </a:prstGeom>
        </p:spPr>
        <p:txBody>
          <a:bodyPr/>
          <a:lstStyle/>
          <a:p>
            <a:fld id="{90E28DC1-A3D8-44D4-AACC-D29FF5620B83}" type="datetime1">
              <a:rPr lang="en-US" smtClean="0"/>
              <a:pPr/>
              <a:t>7/3/2017</a:t>
            </a:fld>
            <a:endParaRPr 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7425189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628650" y="6356350"/>
            <a:ext cx="2057400" cy="365125"/>
          </a:xfrm>
          <a:prstGeom prst="rect">
            <a:avLst/>
          </a:prstGeom>
        </p:spPr>
        <p:txBody>
          <a:bodyPr/>
          <a:lstStyle/>
          <a:p>
            <a:fld id="{EAF830E4-75C3-42A5-9D53-06FF7A2655F7}" type="datetime1">
              <a:rPr lang="en-US" smtClean="0"/>
              <a:pPr/>
              <a:t>7/3/2017</a:t>
            </a:fld>
            <a:endParaRPr 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488755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p>
            <a:fld id="{1696591D-FFB6-4364-B832-10A764F85E29}" type="datetime1">
              <a:rPr lang="en-US" smtClean="0"/>
              <a:pPr/>
              <a:t>7/3/2017</a:t>
            </a:fld>
            <a:endParaRPr 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384217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28C871C8-FF6F-4952-9BE9-2CF02CA3FA13}"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625825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a:prstGeom prst="rect">
            <a:avLst/>
          </a:prstGeo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0"/>
            <a:ext cx="2057400" cy="365125"/>
          </a:xfrm>
          <a:prstGeom prst="rect">
            <a:avLst/>
          </a:prstGeom>
        </p:spPr>
        <p:txBody>
          <a:bodyPr/>
          <a:lstStyle/>
          <a:p>
            <a:fld id="{0F2ED5AF-4F79-4328-91FA-A678754EAF43}" type="datetime1">
              <a:rPr lang="en-US" smtClean="0"/>
              <a:pPr/>
              <a:t>7/3/2017</a:t>
            </a:fld>
            <a:endParaRPr 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17056665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28650" y="6356350"/>
            <a:ext cx="2057400" cy="365125"/>
          </a:xfrm>
          <a:prstGeom prst="rect">
            <a:avLst/>
          </a:prstGeom>
        </p:spPr>
        <p:txBody>
          <a:bodyPr/>
          <a:lstStyle/>
          <a:p>
            <a:fld id="{E633B35C-A094-4A02-856A-6899086A5988}" type="datetime1">
              <a:rPr lang="en-US" smtClean="0"/>
              <a:pPr/>
              <a:t>7/3/2017</a:t>
            </a:fld>
            <a:endParaRPr 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p>
            <a:fld id="{642788EB-5742-3941-B098-5E283672666A}" type="slidenum">
              <a:rPr lang="en-US" smtClean="0"/>
              <a:pPr/>
              <a:t>‹nº›</a:t>
            </a:fld>
            <a:endParaRPr lang="en-US"/>
          </a:p>
        </p:txBody>
      </p:sp>
    </p:spTree>
    <p:extLst>
      <p:ext uri="{BB962C8B-B14F-4D97-AF65-F5344CB8AC3E}">
        <p14:creationId xmlns:p14="http://schemas.microsoft.com/office/powerpoint/2010/main" val="3788718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460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711677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2718479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777093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386059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3804411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2500063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0302906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14836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8385366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2195656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7260250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964960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8238917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7148412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6282630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0426225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595572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8827340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592459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0548600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824360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3760376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0935712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0708335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9009466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7006180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6211178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3915749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8211899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188852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2005882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687464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6523202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2313063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3715324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327590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1878197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61182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41364665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8955261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5236947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5583755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7858636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1636220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9248206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1474192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0066649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7772163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8428763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9255520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8317802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8522810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1024433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73415096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9966278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4_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223404"/>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x-none"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8316170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07729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x-none"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53120212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5382780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x-none"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24096274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31068075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79360083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x-none"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24885857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x-none"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66523026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680562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x-non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x-none" smtClean="0"/>
              <a:t>Click to edit Master text styles</a:t>
            </a:r>
          </a:p>
          <a:p>
            <a:pPr lvl="1"/>
            <a:r>
              <a:rPr lang="x-none" smtClean="0"/>
              <a:t>Second level</a:t>
            </a:r>
          </a:p>
          <a:p>
            <a:pPr lvl="2"/>
            <a:r>
              <a:rPr lang="x-none" smtClean="0"/>
              <a:t>Third level</a:t>
            </a:r>
          </a:p>
          <a:p>
            <a:pPr lvl="3"/>
            <a:r>
              <a:rPr lang="x-none" smtClean="0"/>
              <a:t>Fourth level</a:t>
            </a:r>
          </a:p>
          <a:p>
            <a:pPr lvl="4"/>
            <a:r>
              <a:rPr lang="x-none"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164CD1-4A7E-4508-9A1D-ADCEDCB6BE25}" type="datetimeFigureOut">
              <a:rPr lang="en-US" smtClean="0">
                <a:solidFill>
                  <a:prstClr val="black"/>
                </a:solidFill>
              </a:rPr>
              <a:pPr/>
              <a:t>7/3/2017</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1A2CEE5-D496-40AB-A9D4-D8812A3C312E}" type="slidenum">
              <a:rPr lang="en-US" smtClean="0">
                <a:solidFill>
                  <a:prstClr val="black"/>
                </a:solidFill>
              </a:rPr>
              <a:pPr/>
              <a:t>‹nº›</a:t>
            </a:fld>
            <a:endParaRPr lang="en-US">
              <a:solidFill>
                <a:prstClr val="black"/>
              </a:solidFill>
            </a:endParaRPr>
          </a:p>
        </p:txBody>
      </p:sp>
    </p:spTree>
    <p:extLst>
      <p:ext uri="{BB962C8B-B14F-4D97-AF65-F5344CB8AC3E}">
        <p14:creationId xmlns:p14="http://schemas.microsoft.com/office/powerpoint/2010/main" val="10739423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4_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2635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1.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theme" Target="../theme/theme8.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3"/>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capa temer2.jpg"/>
          <p:cNvPicPr>
            <a:picLocks noChangeAspect="1"/>
          </p:cNvPicPr>
          <p:nvPr userDrawn="1"/>
        </p:nvPicPr>
        <p:blipFill>
          <a:blip r:embed="rId14"/>
          <a:stretch>
            <a:fillRect/>
          </a:stretch>
        </p:blipFill>
        <p:spPr>
          <a:xfrm>
            <a:off x="0" y="0"/>
            <a:ext cx="9144000" cy="6858000"/>
          </a:xfrm>
          <a:prstGeom prst="rect">
            <a:avLst/>
          </a:prstGeom>
        </p:spPr>
      </p:pic>
    </p:spTree>
    <p:extLst>
      <p:ext uri="{BB962C8B-B14F-4D97-AF65-F5344CB8AC3E}">
        <p14:creationId xmlns:p14="http://schemas.microsoft.com/office/powerpoint/2010/main" val="910609940"/>
      </p:ext>
    </p:extLst>
  </p:cSld>
  <p:clrMap bg1="lt1" tx1="dk1" bg2="lt2" tx2="dk2" accent1="accent1" accent2="accent2" accent3="accent3" accent4="accent4" accent5="accent5" accent6="accent6" hlink="hlink" folHlink="folHlink"/>
  <p:sldLayoutIdLst>
    <p:sldLayoutId id="2147484082" r:id="rId1"/>
    <p:sldLayoutId id="2147484083" r:id="rId2"/>
    <p:sldLayoutId id="2147484084" r:id="rId3"/>
    <p:sldLayoutId id="2147484085" r:id="rId4"/>
    <p:sldLayoutId id="2147484086" r:id="rId5"/>
    <p:sldLayoutId id="2147484087" r:id="rId6"/>
    <p:sldLayoutId id="2147484088" r:id="rId7"/>
    <p:sldLayoutId id="2147484089" r:id="rId8"/>
    <p:sldLayoutId id="2147484090" r:id="rId9"/>
    <p:sldLayoutId id="2147484091" r:id="rId10"/>
    <p:sldLayoutId id="2147484092" r:id="rId11"/>
    <p:sldLayoutId id="214748410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fileto SE fundo temer2.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399650623"/>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218899034"/>
      </p:ext>
    </p:extLst>
  </p:cSld>
  <p:clrMap bg1="lt1" tx1="dk1" bg2="lt2" tx2="dk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 id="214748411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119157257"/>
      </p:ext>
    </p:extLst>
  </p:cSld>
  <p:clrMap bg1="lt1" tx1="dk1" bg2="lt2" tx2="dk2" accent1="accent1" accent2="accent2" accent3="accent3" accent4="accent4" accent5="accent5" accent6="accent6" hlink="hlink" folHlink="folHlink"/>
  <p:sldLayoutIdLst>
    <p:sldLayoutId id="2147484120"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74375256"/>
      </p:ext>
    </p:extLst>
  </p:cSld>
  <p:clrMap bg1="lt1" tx1="dk1" bg2="lt2" tx2="dk2" accent1="accent1" accent2="accent2" accent3="accent3" accent4="accent4" accent5="accent5" accent6="accent6" hlink="hlink" folHlink="folHlink"/>
  <p:sldLayoutIdLst>
    <p:sldLayoutId id="2147484132" r:id="rId1"/>
    <p:sldLayoutId id="2147484133" r:id="rId2"/>
    <p:sldLayoutId id="2147484134" r:id="rId3"/>
    <p:sldLayoutId id="2147484135" r:id="rId4"/>
    <p:sldLayoutId id="2147484136" r:id="rId5"/>
    <p:sldLayoutId id="2147484137" r:id="rId6"/>
    <p:sldLayoutId id="2147484138" r:id="rId7"/>
    <p:sldLayoutId id="2147484139" r:id="rId8"/>
    <p:sldLayoutId id="2147484140" r:id="rId9"/>
    <p:sldLayoutId id="2147484141" r:id="rId10"/>
    <p:sldLayoutId id="214748414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3"/>
          <a:stretch>
            <a:fillRect/>
          </a:stretch>
        </p:blipFill>
        <p:spPr>
          <a:xfrm>
            <a:off x="0" y="0"/>
            <a:ext cx="9144000" cy="6858000"/>
          </a:xfrm>
          <a:prstGeom prst="rect">
            <a:avLst/>
          </a:prstGeom>
        </p:spPr>
      </p:pic>
    </p:spTree>
    <p:extLst>
      <p:ext uri="{BB962C8B-B14F-4D97-AF65-F5344CB8AC3E}">
        <p14:creationId xmlns:p14="http://schemas.microsoft.com/office/powerpoint/2010/main" val="1268810438"/>
      </p:ext>
    </p:extLst>
  </p:cSld>
  <p:clrMap bg1="lt1" tx1="dk1" bg2="lt2" tx2="dk2" accent1="accent1" accent2="accent2" accent3="accent3" accent4="accent4" accent5="accent5" accent6="accent6" hlink="hlink" folHlink="folHlink"/>
  <p:sldLayoutIdLst>
    <p:sldLayoutId id="2147484144" r:id="rId1"/>
    <p:sldLayoutId id="2147484145" r:id="rId2"/>
    <p:sldLayoutId id="2147484146" r:id="rId3"/>
    <p:sldLayoutId id="2147484147" r:id="rId4"/>
    <p:sldLayoutId id="2147484148" r:id="rId5"/>
    <p:sldLayoutId id="2147484149" r:id="rId6"/>
    <p:sldLayoutId id="2147484150" r:id="rId7"/>
    <p:sldLayoutId id="2147484151" r:id="rId8"/>
    <p:sldLayoutId id="2147484152" r:id="rId9"/>
    <p:sldLayoutId id="2147484153" r:id="rId10"/>
    <p:sldLayoutId id="214748415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4"/>
          <a:stretch>
            <a:fillRect/>
          </a:stretch>
        </p:blipFill>
        <p:spPr>
          <a:xfrm>
            <a:off x="0" y="0"/>
            <a:ext cx="9144000" cy="6858000"/>
          </a:xfrm>
          <a:prstGeom prst="rect">
            <a:avLst/>
          </a:prstGeom>
        </p:spPr>
      </p:pic>
    </p:spTree>
    <p:extLst>
      <p:ext uri="{BB962C8B-B14F-4D97-AF65-F5344CB8AC3E}">
        <p14:creationId xmlns:p14="http://schemas.microsoft.com/office/powerpoint/2010/main" val="453827214"/>
      </p:ext>
    </p:extLst>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 id="2147484167"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fileto SE miolo temer2.jpg"/>
          <p:cNvPicPr>
            <a:picLocks noChangeAspect="1"/>
          </p:cNvPicPr>
          <p:nvPr userDrawn="1"/>
        </p:nvPicPr>
        <p:blipFill>
          <a:blip r:embed="rId14"/>
          <a:stretch>
            <a:fillRect/>
          </a:stretch>
        </p:blipFill>
        <p:spPr>
          <a:xfrm>
            <a:off x="0" y="0"/>
            <a:ext cx="9144000" cy="6858000"/>
          </a:xfrm>
          <a:prstGeom prst="rect">
            <a:avLst/>
          </a:prstGeom>
        </p:spPr>
      </p:pic>
    </p:spTree>
    <p:extLst>
      <p:ext uri="{BB962C8B-B14F-4D97-AF65-F5344CB8AC3E}">
        <p14:creationId xmlns:p14="http://schemas.microsoft.com/office/powerpoint/2010/main" val="1009477245"/>
      </p:ext>
    </p:extLst>
  </p:cSld>
  <p:clrMap bg1="lt1" tx1="dk1" bg2="lt2" tx2="dk2" accent1="accent1" accent2="accent2" accent3="accent3" accent4="accent4" accent5="accent5" accent6="accent6" hlink="hlink" folHlink="folHlink"/>
  <p:sldLayoutIdLst>
    <p:sldLayoutId id="2147484169" r:id="rId1"/>
    <p:sldLayoutId id="2147484170" r:id="rId2"/>
    <p:sldLayoutId id="2147484171" r:id="rId3"/>
    <p:sldLayoutId id="2147484172" r:id="rId4"/>
    <p:sldLayoutId id="2147484173" r:id="rId5"/>
    <p:sldLayoutId id="2147484174" r:id="rId6"/>
    <p:sldLayoutId id="2147484175" r:id="rId7"/>
    <p:sldLayoutId id="2147484176" r:id="rId8"/>
    <p:sldLayoutId id="2147484177" r:id="rId9"/>
    <p:sldLayoutId id="2147484178" r:id="rId10"/>
    <p:sldLayoutId id="2147484179" r:id="rId11"/>
    <p:sldLayoutId id="214748418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gi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9.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hyperlink" Target="http://www.planalto.gov.br/ccivil_03/leis/L8080.ht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5.png"/><Relationship Id="rId7" Type="http://schemas.openxmlformats.org/officeDocument/2006/relationships/diagramQuickStyle" Target="../diagrams/quickStyle1.xml"/><Relationship Id="rId12"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7.gif"/><Relationship Id="rId5" Type="http://schemas.openxmlformats.org/officeDocument/2006/relationships/diagramData" Target="../diagrams/data1.xml"/><Relationship Id="rId10" Type="http://schemas.openxmlformats.org/officeDocument/2006/relationships/image" Target="../media/image4.png"/><Relationship Id="rId4" Type="http://schemas.microsoft.com/office/2007/relationships/hdphoto" Target="../media/hdphoto1.wdp"/><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92.xml"/><Relationship Id="rId6" Type="http://schemas.openxmlformats.org/officeDocument/2006/relationships/image" Target="../media/image6.png"/><Relationship Id="rId5" Type="http://schemas.openxmlformats.org/officeDocument/2006/relationships/image" Target="../media/image24.jp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92.xml"/><Relationship Id="rId6" Type="http://schemas.openxmlformats.org/officeDocument/2006/relationships/image" Target="../media/image6.png"/><Relationship Id="rId5" Type="http://schemas.openxmlformats.org/officeDocument/2006/relationships/image" Target="../media/image28.jp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92.xml"/><Relationship Id="rId5" Type="http://schemas.openxmlformats.org/officeDocument/2006/relationships/image" Target="../media/image6.png"/><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92.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97.xml"/><Relationship Id="rId1" Type="http://schemas.openxmlformats.org/officeDocument/2006/relationships/tags" Target="../tags/tag1.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97.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Layout" Target="../slideLayouts/slideLayout97.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36.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41.xml"/><Relationship Id="rId5" Type="http://schemas.openxmlformats.org/officeDocument/2006/relationships/image" Target="../media/image37.pn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p:cNvSpPr txBox="1">
            <a:spLocks/>
          </p:cNvSpPr>
          <p:nvPr/>
        </p:nvSpPr>
        <p:spPr bwMode="auto">
          <a:xfrm>
            <a:off x="539552" y="5301208"/>
            <a:ext cx="8046893" cy="2001554"/>
          </a:xfrm>
          <a:prstGeom prst="rect">
            <a:avLst/>
          </a:prstGeom>
          <a:no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endParaRPr lang="pt-BR" altLang="pt-BR" sz="2000" b="1" dirty="0">
              <a:solidFill>
                <a:srgbClr val="1D4693"/>
              </a:solidFill>
              <a:latin typeface="Arial Black" panose="020B0A04020102020204" pitchFamily="34" charset="0"/>
            </a:endParaRPr>
          </a:p>
        </p:txBody>
      </p:sp>
      <p:sp>
        <p:nvSpPr>
          <p:cNvPr id="7" name="Retângulo 6"/>
          <p:cNvSpPr/>
          <p:nvPr/>
        </p:nvSpPr>
        <p:spPr>
          <a:xfrm>
            <a:off x="8676456" y="5427222"/>
            <a:ext cx="378042" cy="573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24" name="Imagem 2" descr="cid:image002.png@01D0B4C3.EFECA470"/>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513" t="38654" r="6288" b="33785"/>
          <a:stretch/>
        </p:blipFill>
        <p:spPr bwMode="auto">
          <a:xfrm>
            <a:off x="6804249" y="331737"/>
            <a:ext cx="2297434" cy="7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rtaf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6256" y="1210266"/>
            <a:ext cx="2183160" cy="67114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7"/>
          <p:cNvPicPr>
            <a:picLocks noChangeAspect="1"/>
          </p:cNvPicPr>
          <p:nvPr/>
        </p:nvPicPr>
        <p:blipFill rotWithShape="1">
          <a:blip r:embed="rId5"/>
          <a:srcRect r="699"/>
          <a:stretch/>
        </p:blipFill>
        <p:spPr>
          <a:xfrm>
            <a:off x="0" y="6115050"/>
            <a:ext cx="9143999" cy="742950"/>
          </a:xfrm>
          <a:prstGeom prst="rect">
            <a:avLst/>
          </a:prstGeom>
        </p:spPr>
      </p:pic>
      <p:sp>
        <p:nvSpPr>
          <p:cNvPr id="2" name="CaixaDeTexto 1"/>
          <p:cNvSpPr txBox="1"/>
          <p:nvPr/>
        </p:nvSpPr>
        <p:spPr>
          <a:xfrm>
            <a:off x="-649099" y="4066426"/>
            <a:ext cx="10369151" cy="1323439"/>
          </a:xfrm>
          <a:prstGeom prst="rect">
            <a:avLst/>
          </a:prstGeom>
          <a:noFill/>
        </p:spPr>
        <p:txBody>
          <a:bodyPr wrap="square" rtlCol="0">
            <a:spAutoFit/>
          </a:bodyPr>
          <a:lstStyle/>
          <a:p>
            <a:pPr algn="ctr"/>
            <a:r>
              <a:rPr lang="pt-BR" sz="6000" b="1" dirty="0" smtClean="0">
                <a:solidFill>
                  <a:srgbClr val="1D4693"/>
                </a:solidFill>
              </a:rPr>
              <a:t>51º CONGRESSO ARTAFAM  </a:t>
            </a:r>
            <a:endParaRPr lang="pt-BR" sz="6000" b="1" dirty="0">
              <a:solidFill>
                <a:srgbClr val="1D4693"/>
              </a:solidFill>
            </a:endParaRPr>
          </a:p>
          <a:p>
            <a:pPr algn="ctr"/>
            <a:r>
              <a:rPr lang="pt-BR" sz="2000" b="1" dirty="0" smtClean="0">
                <a:solidFill>
                  <a:srgbClr val="365E2C"/>
                </a:solidFill>
              </a:rPr>
              <a:t>10 A 13 DE JULHO DE 2017 - TORRES - RS</a:t>
            </a:r>
            <a:endParaRPr lang="pt-BR" sz="2000" b="1" dirty="0">
              <a:solidFill>
                <a:srgbClr val="365E2C"/>
              </a:solidFill>
            </a:endParaRPr>
          </a:p>
        </p:txBody>
      </p:sp>
      <p:sp>
        <p:nvSpPr>
          <p:cNvPr id="9" name="Título 1"/>
          <p:cNvSpPr txBox="1">
            <a:spLocks/>
          </p:cNvSpPr>
          <p:nvPr/>
        </p:nvSpPr>
        <p:spPr bwMode="auto">
          <a:xfrm>
            <a:off x="-153789" y="1425508"/>
            <a:ext cx="9378533" cy="1026114"/>
          </a:xfrm>
          <a:prstGeom prst="rect">
            <a:avLst/>
          </a:prstGeom>
          <a:no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pPr>
            <a:r>
              <a:rPr lang="pt-BR" altLang="pt-BR" sz="8000" b="1" dirty="0" smtClean="0">
                <a:solidFill>
                  <a:srgbClr val="1D4693"/>
                </a:solidFill>
                <a:latin typeface="Arial Black" panose="020B0A04020102020204" pitchFamily="34" charset="0"/>
              </a:rPr>
              <a:t>SIOPS</a:t>
            </a:r>
            <a:r>
              <a:rPr lang="pt-BR" altLang="pt-BR" sz="15000" b="1" dirty="0" smtClean="0">
                <a:solidFill>
                  <a:srgbClr val="1D4693"/>
                </a:solidFill>
                <a:latin typeface="Arial Black" panose="020B0A04020102020204" pitchFamily="34" charset="0"/>
              </a:rPr>
              <a:t> </a:t>
            </a:r>
          </a:p>
          <a:p>
            <a:pPr algn="ctr" fontAlgn="auto">
              <a:lnSpc>
                <a:spcPct val="100000"/>
              </a:lnSpc>
              <a:spcAft>
                <a:spcPts val="0"/>
              </a:spcAft>
            </a:pPr>
            <a:r>
              <a:rPr lang="pt-BR" altLang="pt-BR" sz="2000" b="1" dirty="0">
                <a:solidFill>
                  <a:srgbClr val="1D4693"/>
                </a:solidFill>
                <a:latin typeface="Arial Black" panose="020B0A04020102020204" pitchFamily="34" charset="0"/>
              </a:rPr>
              <a:t>Sistema de Informações sobre Orçamentos Públicos em </a:t>
            </a:r>
            <a:r>
              <a:rPr lang="pt-BR" altLang="pt-BR" sz="2000" b="1" dirty="0" smtClean="0">
                <a:solidFill>
                  <a:srgbClr val="1D4693"/>
                </a:solidFill>
                <a:latin typeface="Arial Black" panose="020B0A04020102020204" pitchFamily="34" charset="0"/>
              </a:rPr>
              <a:t>Saúde</a:t>
            </a:r>
            <a:endParaRPr lang="pt-BR" altLang="pt-BR" sz="2000" b="1" dirty="0">
              <a:solidFill>
                <a:srgbClr val="1D4693"/>
              </a:solidFill>
              <a:latin typeface="Arial Black" panose="020B0A04020102020204" pitchFamily="34" charset="0"/>
            </a:endParaRPr>
          </a:p>
          <a:p>
            <a:pPr algn="ctr" fontAlgn="auto">
              <a:lnSpc>
                <a:spcPct val="100000"/>
              </a:lnSpc>
              <a:spcAft>
                <a:spcPts val="0"/>
              </a:spcAft>
            </a:pPr>
            <a:endParaRPr lang="pt-BR" altLang="pt-BR" sz="4000" b="1" dirty="0" smtClean="0">
              <a:solidFill>
                <a:srgbClr val="1D4693"/>
              </a:solidFill>
              <a:latin typeface="Arial Black" panose="020B0A04020102020204" pitchFamily="34" charset="0"/>
            </a:endParaRPr>
          </a:p>
          <a:p>
            <a:pPr algn="ctr" fontAlgn="auto">
              <a:spcAft>
                <a:spcPts val="0"/>
              </a:spcAft>
            </a:pPr>
            <a:endParaRPr lang="pt-BR" altLang="pt-BR" sz="15000" b="1" dirty="0" smtClean="0">
              <a:solidFill>
                <a:srgbClr val="1D4693"/>
              </a:solidFill>
              <a:latin typeface="Arial Black" panose="020B0A04020102020204" pitchFamily="34" charset="0"/>
            </a:endParaRPr>
          </a:p>
          <a:p>
            <a:pPr algn="ctr" fontAlgn="auto">
              <a:spcAft>
                <a:spcPts val="0"/>
              </a:spcAft>
            </a:pPr>
            <a:endParaRPr lang="pt-BR" altLang="pt-BR" sz="3000" b="1" dirty="0">
              <a:solidFill>
                <a:srgbClr val="1D4693"/>
              </a:solidFill>
              <a:latin typeface="Arial Black" panose="020B0A04020102020204" pitchFamily="34" charset="0"/>
            </a:endParaRPr>
          </a:p>
          <a:p>
            <a:pPr algn="ctr" fontAlgn="auto">
              <a:spcAft>
                <a:spcPts val="0"/>
              </a:spcAft>
            </a:pPr>
            <a:endParaRPr lang="pt-BR" altLang="pt-BR" sz="3000" b="1" dirty="0" smtClean="0">
              <a:solidFill>
                <a:srgbClr val="1D4693"/>
              </a:solidFill>
              <a:latin typeface="Arial Black" panose="020B0A04020102020204" pitchFamily="34" charset="0"/>
            </a:endParaRPr>
          </a:p>
          <a:p>
            <a:pPr algn="ctr" fontAlgn="auto">
              <a:spcAft>
                <a:spcPts val="0"/>
              </a:spcAft>
            </a:pPr>
            <a:endParaRPr lang="pt-BR" altLang="pt-BR" sz="3000" b="1" dirty="0">
              <a:solidFill>
                <a:srgbClr val="1D4693"/>
              </a:solidFill>
              <a:latin typeface="Arial Black" panose="020B0A04020102020204" pitchFamily="34" charset="0"/>
            </a:endParaRPr>
          </a:p>
          <a:p>
            <a:pPr algn="ctr" fontAlgn="auto">
              <a:spcAft>
                <a:spcPts val="0"/>
              </a:spcAft>
            </a:pPr>
            <a:endParaRPr lang="pt-BR" altLang="pt-BR" sz="1800" b="1" dirty="0">
              <a:solidFill>
                <a:srgbClr val="1D4693"/>
              </a:solidFill>
              <a:latin typeface="Arial Black" panose="020B0A04020102020204" pitchFamily="34" charset="0"/>
            </a:endParaRPr>
          </a:p>
        </p:txBody>
      </p:sp>
    </p:spTree>
    <p:extLst>
      <p:ext uri="{BB962C8B-B14F-4D97-AF65-F5344CB8AC3E}">
        <p14:creationId xmlns:p14="http://schemas.microsoft.com/office/powerpoint/2010/main" val="292302318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7012" y="490975"/>
            <a:ext cx="7886700" cy="729522"/>
          </a:xfrm>
        </p:spPr>
        <p:txBody>
          <a:bodyPr>
            <a:normAutofit fontScale="90000"/>
          </a:bodyPr>
          <a:lstStyle/>
          <a:p>
            <a:pPr fontAlgn="base">
              <a:spcAft>
                <a:spcPts val="750"/>
              </a:spcAft>
            </a:pPr>
            <a:r>
              <a:rPr lang="pt-BR" altLang="pt-BR" b="1" dirty="0" smtClean="0">
                <a:solidFill>
                  <a:srgbClr val="1D4693"/>
                </a:solidFill>
                <a:latin typeface="Arial" panose="020B0604020202020204" pitchFamily="34" charset="0"/>
                <a:cs typeface="Arial" panose="020B0604020202020204" pitchFamily="34" charset="0"/>
              </a:rPr>
              <a:t>O QUE É O SIOPS</a:t>
            </a:r>
            <a:endParaRPr lang="pt-BR" altLang="pt-BR" b="1" dirty="0">
              <a:solidFill>
                <a:srgbClr val="1D4693"/>
              </a:solidFill>
              <a:latin typeface="Arial" panose="020B0604020202020204" pitchFamily="34" charset="0"/>
              <a:cs typeface="Arial" panose="020B0604020202020204" pitchFamily="34" charset="0"/>
            </a:endParaRPr>
          </a:p>
        </p:txBody>
      </p:sp>
      <p:sp>
        <p:nvSpPr>
          <p:cNvPr id="5" name="Retângulo 4"/>
          <p:cNvSpPr/>
          <p:nvPr/>
        </p:nvSpPr>
        <p:spPr>
          <a:xfrm>
            <a:off x="271228" y="1337118"/>
            <a:ext cx="5422738" cy="4785926"/>
          </a:xfrm>
          <a:prstGeom prst="rect">
            <a:avLst/>
          </a:prstGeom>
        </p:spPr>
        <p:txBody>
          <a:bodyPr wrap="square">
            <a:spAutoFit/>
          </a:bodyPr>
          <a:lstStyle/>
          <a:p>
            <a:pPr lvl="0" algn="just"/>
            <a:r>
              <a:rPr lang="pt-BR" altLang="pt-BR" sz="1950" b="1" dirty="0" smtClean="0">
                <a:solidFill>
                  <a:srgbClr val="000000"/>
                </a:solidFill>
                <a:latin typeface="Arial" panose="020B0604020202020204" pitchFamily="34" charset="0"/>
                <a:cs typeface="Arial" panose="020B0604020202020204" pitchFamily="34" charset="0"/>
              </a:rPr>
              <a:t>O </a:t>
            </a:r>
            <a:r>
              <a:rPr lang="pt-BR" altLang="pt-BR" sz="3200" b="1" dirty="0">
                <a:solidFill>
                  <a:srgbClr val="1D4693"/>
                </a:solidFill>
                <a:latin typeface="Arial" panose="020B0604020202020204" pitchFamily="34" charset="0"/>
                <a:cs typeface="Arial" panose="020B0604020202020204" pitchFamily="34" charset="0"/>
              </a:rPr>
              <a:t>SIOPS</a:t>
            </a:r>
            <a:r>
              <a:rPr lang="pt-BR" altLang="pt-BR" sz="1950" b="1" dirty="0">
                <a:solidFill>
                  <a:srgbClr val="0070C0"/>
                </a:solidFill>
                <a:latin typeface="Arial" panose="020B0604020202020204" pitchFamily="34" charset="0"/>
                <a:cs typeface="Arial" panose="020B0604020202020204" pitchFamily="34" charset="0"/>
              </a:rPr>
              <a:t> </a:t>
            </a:r>
            <a:r>
              <a:rPr lang="pt-BR" altLang="pt-BR" sz="1950" b="1" dirty="0">
                <a:solidFill>
                  <a:srgbClr val="000000"/>
                </a:solidFill>
                <a:latin typeface="Arial" panose="020B0604020202020204" pitchFamily="34" charset="0"/>
                <a:cs typeface="Arial" panose="020B0604020202020204" pitchFamily="34" charset="0"/>
              </a:rPr>
              <a:t>é um sistema informatizado operacionalizado pelo Ministério da Saúde, </a:t>
            </a:r>
            <a:r>
              <a:rPr lang="pt-BR" altLang="pt-BR" sz="1950" b="1" dirty="0" smtClean="0">
                <a:solidFill>
                  <a:srgbClr val="000000"/>
                </a:solidFill>
                <a:latin typeface="Arial" panose="020B0604020202020204" pitchFamily="34" charset="0"/>
                <a:cs typeface="Arial" panose="020B0604020202020204" pitchFamily="34" charset="0"/>
              </a:rPr>
              <a:t>de acesso público instituído </a:t>
            </a:r>
            <a:r>
              <a:rPr lang="pt-BR" altLang="pt-BR" sz="1950" b="1" dirty="0">
                <a:solidFill>
                  <a:srgbClr val="000000"/>
                </a:solidFill>
                <a:latin typeface="Arial" panose="020B0604020202020204" pitchFamily="34" charset="0"/>
                <a:cs typeface="Arial" panose="020B0604020202020204" pitchFamily="34" charset="0"/>
              </a:rPr>
              <a:t>para </a:t>
            </a:r>
            <a:r>
              <a:rPr lang="pt-BR" altLang="pt-BR" sz="1950" b="1" dirty="0">
                <a:latin typeface="Arial" panose="020B0604020202020204" pitchFamily="34" charset="0"/>
                <a:cs typeface="Arial" panose="020B0604020202020204" pitchFamily="34" charset="0"/>
              </a:rPr>
              <a:t>coleta, recuperação, processamento, armazenamento, organização, e disponibilização de informações referentes às receitas totais e às despesas com </a:t>
            </a:r>
            <a:r>
              <a:rPr lang="pt-BR" altLang="pt-BR" sz="1950" b="1" dirty="0" smtClean="0">
                <a:latin typeface="Arial" panose="020B0604020202020204" pitchFamily="34" charset="0"/>
                <a:cs typeface="Arial" panose="020B0604020202020204" pitchFamily="34" charset="0"/>
              </a:rPr>
              <a:t>Ações e Serviços Públicos de Saúde – ASPS</a:t>
            </a:r>
            <a:r>
              <a:rPr lang="pt-BR" altLang="pt-BR" sz="1950" b="1" dirty="0">
                <a:latin typeface="Arial" panose="020B0604020202020204" pitchFamily="34" charset="0"/>
                <a:cs typeface="Arial" panose="020B0604020202020204" pitchFamily="34" charset="0"/>
              </a:rPr>
              <a:t>.</a:t>
            </a:r>
          </a:p>
          <a:p>
            <a:pPr lvl="0" algn="just"/>
            <a:endParaRPr lang="pt-BR" altLang="pt-BR" sz="1950" b="1" dirty="0">
              <a:latin typeface="Arial" panose="020B0604020202020204" pitchFamily="34" charset="0"/>
              <a:cs typeface="Arial" panose="020B0604020202020204" pitchFamily="34" charset="0"/>
            </a:endParaRPr>
          </a:p>
          <a:p>
            <a:pPr lvl="0" algn="just"/>
            <a:r>
              <a:rPr lang="pt-BR" altLang="pt-BR" sz="1950" b="1" dirty="0">
                <a:latin typeface="Arial" panose="020B0604020202020204" pitchFamily="34" charset="0"/>
                <a:cs typeface="Arial" panose="020B0604020202020204" pitchFamily="34" charset="0"/>
              </a:rPr>
              <a:t>O sistema possibilita </a:t>
            </a:r>
            <a:r>
              <a:rPr lang="pt-BR" altLang="pt-BR" sz="1950" b="1" dirty="0">
                <a:solidFill>
                  <a:srgbClr val="000000"/>
                </a:solidFill>
                <a:latin typeface="Arial" panose="020B0604020202020204" pitchFamily="34" charset="0"/>
                <a:cs typeface="Arial" panose="020B0604020202020204" pitchFamily="34" charset="0"/>
              </a:rPr>
              <a:t>o acompanhamento e monitoramento da aplicação de recursos em saúde, </a:t>
            </a:r>
            <a:r>
              <a:rPr lang="pt-BR" sz="1950" b="1" dirty="0">
                <a:latin typeface="Arial" panose="020B0604020202020204" pitchFamily="34" charset="0"/>
                <a:cs typeface="Arial" panose="020B0604020202020204" pitchFamily="34" charset="0"/>
              </a:rPr>
              <a:t>no âmbito da  União, Estados, Distrito Federal e Municípios, sem prejuízo das atribuições próprias dos Poderes Legislativos e dos Tribunais de Contas. </a:t>
            </a:r>
          </a:p>
        </p:txBody>
      </p:sp>
      <p:pic>
        <p:nvPicPr>
          <p:cNvPr id="15"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588224" y="427186"/>
            <a:ext cx="2438753" cy="79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p:cNvSpPr>
            <a:spLocks noChangeArrowheads="1"/>
          </p:cNvSpPr>
          <p:nvPr/>
        </p:nvSpPr>
        <p:spPr bwMode="auto">
          <a:xfrm>
            <a:off x="5720680" y="1521964"/>
            <a:ext cx="2952328" cy="1663800"/>
          </a:xfrm>
          <a:prstGeom prst="cloudCallout">
            <a:avLst>
              <a:gd name="adj1" fmla="val 13931"/>
              <a:gd name="adj2" fmla="val 103633"/>
            </a:avLst>
          </a:prstGeom>
          <a:solidFill>
            <a:srgbClr val="1D4693"/>
          </a:solidFill>
          <a:ln>
            <a:headEnd/>
            <a:tailEnd/>
          </a:ln>
        </p:spPr>
        <p:style>
          <a:lnRef idx="0">
            <a:schemeClr val="accent1"/>
          </a:lnRef>
          <a:fillRef idx="3">
            <a:schemeClr val="accent1"/>
          </a:fillRef>
          <a:effectRef idx="3">
            <a:schemeClr val="accent1"/>
          </a:effectRef>
          <a:fontRef idx="minor">
            <a:schemeClr val="lt1"/>
          </a:fontRef>
        </p:style>
        <p:txBody>
          <a:bodyPr vert="horz" wrap="square" lIns="27432" tIns="27432" rIns="27432" bIns="27432" numCol="1" anchor="t" anchorCtr="0" compatLnSpc="1">
            <a:prstTxWarp prst="textNoShape">
              <a:avLst/>
            </a:prstTxWarp>
          </a:bodyPr>
          <a:lstStyle/>
          <a:p>
            <a:pPr algn="ctr" defTabSz="685800">
              <a:spcAft>
                <a:spcPts val="750"/>
              </a:spcAft>
            </a:pPr>
            <a:endParaRPr lang="pt-BR" altLang="pt-BR" sz="1650" b="1" dirty="0" smtClean="0">
              <a:solidFill>
                <a:schemeClr val="bg1"/>
              </a:solidFill>
              <a:latin typeface="Arial" pitchFamily="34" charset="0"/>
              <a:cs typeface="Arial" pitchFamily="34" charset="0"/>
            </a:endParaRPr>
          </a:p>
          <a:p>
            <a:pPr algn="ctr" defTabSz="685800">
              <a:spcAft>
                <a:spcPts val="750"/>
              </a:spcAft>
            </a:pPr>
            <a:r>
              <a:rPr lang="pt-BR" altLang="pt-BR" sz="1650" b="1" dirty="0" smtClean="0">
                <a:solidFill>
                  <a:schemeClr val="bg1"/>
                </a:solidFill>
                <a:latin typeface="Arial" pitchFamily="34" charset="0"/>
                <a:cs typeface="Arial" pitchFamily="34" charset="0"/>
              </a:rPr>
              <a:t>O </a:t>
            </a:r>
            <a:r>
              <a:rPr lang="pt-BR" altLang="pt-BR" sz="1650" b="1" dirty="0">
                <a:solidFill>
                  <a:schemeClr val="bg1"/>
                </a:solidFill>
                <a:latin typeface="Arial" pitchFamily="34" charset="0"/>
                <a:cs typeface="Arial" pitchFamily="34" charset="0"/>
              </a:rPr>
              <a:t>que é </a:t>
            </a:r>
            <a:r>
              <a:rPr lang="pt-BR" altLang="pt-BR" sz="1650" b="1" dirty="0" smtClean="0">
                <a:solidFill>
                  <a:schemeClr val="bg1"/>
                </a:solidFill>
                <a:latin typeface="Arial" pitchFamily="34" charset="0"/>
                <a:cs typeface="Arial" pitchFamily="34" charset="0"/>
              </a:rPr>
              <a:t>o SIOPS</a:t>
            </a:r>
            <a:r>
              <a:rPr lang="pt-BR" altLang="pt-BR" sz="1650" b="1" dirty="0">
                <a:solidFill>
                  <a:schemeClr val="bg1"/>
                </a:solidFill>
                <a:latin typeface="Arial" pitchFamily="34" charset="0"/>
                <a:cs typeface="Arial" pitchFamily="34" charset="0"/>
              </a:rPr>
              <a:t>?</a:t>
            </a:r>
            <a:endParaRPr lang="pt-BR" altLang="pt-BR" sz="1650" dirty="0">
              <a:solidFill>
                <a:schemeClr val="bg1"/>
              </a:solidFill>
              <a:latin typeface="Arial" pitchFamily="34" charset="0"/>
              <a:cs typeface="Arial" pitchFamily="34" charset="0"/>
            </a:endParaRPr>
          </a:p>
        </p:txBody>
      </p:sp>
      <p:pic>
        <p:nvPicPr>
          <p:cNvPr id="10" name="Image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4726" y="4149080"/>
            <a:ext cx="1669976" cy="2087470"/>
          </a:xfrm>
          <a:prstGeom prst="rect">
            <a:avLst/>
          </a:prstGeom>
          <a:noFill/>
          <a:ln>
            <a:noFill/>
          </a:ln>
        </p:spPr>
      </p:pic>
      <p:pic>
        <p:nvPicPr>
          <p:cNvPr id="7" name="Imagem 6"/>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5994247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par>
                                <p:cTn id="10" presetID="27" presetClass="emph" presetSubtype="0" repeatCount="indefinite" fill="remove" nodeType="withEffect">
                                  <p:stCondLst>
                                    <p:cond delay="0"/>
                                  </p:stCondLst>
                                  <p:childTnLst>
                                    <p:animClr clrSpc="rgb" dir="cw">
                                      <p:cBhvr override="childStyle">
                                        <p:cTn id="11" dur="250" autoRev="1" fill="remove"/>
                                        <p:tgtEl>
                                          <p:spTgt spid="6">
                                            <p:txEl>
                                              <p:pRg st="1" end="1"/>
                                            </p:txEl>
                                          </p:spTgt>
                                        </p:tgtEl>
                                        <p:attrNameLst>
                                          <p:attrName>style.color</p:attrName>
                                        </p:attrNameLst>
                                      </p:cBhvr>
                                      <p:to>
                                        <a:schemeClr val="bg1"/>
                                      </p:to>
                                    </p:animClr>
                                    <p:animClr clrSpc="rgb" dir="cw">
                                      <p:cBhvr>
                                        <p:cTn id="12" dur="250" autoRev="1" fill="remove"/>
                                        <p:tgtEl>
                                          <p:spTgt spid="6">
                                            <p:txEl>
                                              <p:pRg st="1" end="1"/>
                                            </p:txEl>
                                          </p:spTgt>
                                        </p:tgtEl>
                                        <p:attrNameLst>
                                          <p:attrName>fillcolor</p:attrName>
                                        </p:attrNameLst>
                                      </p:cBhvr>
                                      <p:to>
                                        <a:schemeClr val="bg1"/>
                                      </p:to>
                                    </p:animClr>
                                    <p:set>
                                      <p:cBhvr>
                                        <p:cTn id="13" dur="250" autoRev="1" fill="remove"/>
                                        <p:tgtEl>
                                          <p:spTgt spid="6">
                                            <p:txEl>
                                              <p:pRg st="1" end="1"/>
                                            </p:txEl>
                                          </p:spTgt>
                                        </p:tgtEl>
                                        <p:attrNameLst>
                                          <p:attrName>fill.type</p:attrName>
                                        </p:attrNameLst>
                                      </p:cBhvr>
                                      <p:to>
                                        <p:strVal val="solid"/>
                                      </p:to>
                                    </p:set>
                                    <p:set>
                                      <p:cBhvr>
                                        <p:cTn id="14" dur="250" autoRev="1" fill="remove"/>
                                        <p:tgtEl>
                                          <p:spTgt spid="6">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72616" y="274638"/>
            <a:ext cx="8229600" cy="850106"/>
          </a:xfrm>
        </p:spPr>
        <p:txBody>
          <a:bodyPr/>
          <a:lstStyle/>
          <a:p>
            <a:r>
              <a:rPr lang="pt-BR" sz="2800" b="1" dirty="0" smtClean="0">
                <a:solidFill>
                  <a:srgbClr val="1D4693"/>
                </a:solidFill>
                <a:latin typeface="Arial" panose="020B0604020202020204" pitchFamily="34" charset="0"/>
                <a:cs typeface="Arial" panose="020B0604020202020204" pitchFamily="34" charset="0"/>
              </a:rPr>
              <a:t>CARACTERÍSTICAS DO SIOPS</a:t>
            </a:r>
            <a:endParaRPr lang="pt-BR" sz="2800" b="1" dirty="0">
              <a:solidFill>
                <a:srgbClr val="1D4693"/>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33046" y="980728"/>
            <a:ext cx="8229600" cy="5390059"/>
          </a:xfrm>
        </p:spPr>
        <p:txBody>
          <a:bodyPr/>
          <a:lstStyle/>
          <a:p>
            <a:pPr algn="just"/>
            <a:r>
              <a:rPr lang="pt-BR" sz="2400" b="1" dirty="0" smtClean="0">
                <a:latin typeface="Arial" panose="020B0604020202020204" pitchFamily="34" charset="0"/>
                <a:cs typeface="Arial" panose="020B0604020202020204" pitchFamily="34" charset="0"/>
              </a:rPr>
              <a:t>Natureza Declaratória;</a:t>
            </a:r>
          </a:p>
          <a:p>
            <a:pPr algn="just"/>
            <a:r>
              <a:rPr lang="pt-BR" sz="2400" b="1" dirty="0" smtClean="0">
                <a:latin typeface="Arial" panose="020B0604020202020204" pitchFamily="34" charset="0"/>
                <a:cs typeface="Arial" panose="020B0604020202020204" pitchFamily="34" charset="0"/>
              </a:rPr>
              <a:t>Sistemática à Declaração do IRRF;</a:t>
            </a:r>
          </a:p>
          <a:p>
            <a:pPr algn="just"/>
            <a:r>
              <a:rPr lang="pt-BR" sz="2400" b="1" dirty="0" smtClean="0">
                <a:latin typeface="Arial" panose="020B0604020202020204" pitchFamily="34" charset="0"/>
                <a:cs typeface="Arial" panose="020B0604020202020204" pitchFamily="34" charset="0"/>
              </a:rPr>
              <a:t>Alimentação Bimestral;</a:t>
            </a:r>
          </a:p>
          <a:p>
            <a:pPr algn="just"/>
            <a:r>
              <a:rPr lang="pt-BR" sz="2400" b="1" dirty="0" smtClean="0">
                <a:latin typeface="Arial" panose="020B0604020202020204" pitchFamily="34" charset="0"/>
                <a:cs typeface="Arial" panose="020B0604020202020204" pitchFamily="34" charset="0"/>
              </a:rPr>
              <a:t>Declaração Obrigatória (LC N° 141/2012);</a:t>
            </a:r>
          </a:p>
          <a:p>
            <a:pPr algn="just"/>
            <a:r>
              <a:rPr lang="pt-BR" sz="2400" b="1" dirty="0" smtClean="0">
                <a:latin typeface="Arial" panose="020B0604020202020204" pitchFamily="34" charset="0"/>
                <a:cs typeface="Arial" panose="020B0604020202020204" pitchFamily="34" charset="0"/>
              </a:rPr>
              <a:t>Emissão Automática do ANEXO XII do RREO;</a:t>
            </a:r>
          </a:p>
          <a:p>
            <a:pPr algn="just"/>
            <a:r>
              <a:rPr lang="pt-BR" sz="2400" b="1" dirty="0" smtClean="0">
                <a:latin typeface="Arial" panose="020B0604020202020204" pitchFamily="34" charset="0"/>
                <a:cs typeface="Arial" panose="020B0604020202020204" pitchFamily="34" charset="0"/>
              </a:rPr>
              <a:t>Cadastramento de Vários </a:t>
            </a:r>
            <a:r>
              <a:rPr lang="pt-BR" sz="2400" b="1" dirty="0">
                <a:latin typeface="Arial" panose="020B0604020202020204" pitchFamily="34" charset="0"/>
                <a:cs typeface="Arial" panose="020B0604020202020204" pitchFamily="34" charset="0"/>
              </a:rPr>
              <a:t>P</a:t>
            </a:r>
            <a:r>
              <a:rPr lang="pt-BR" sz="2400" b="1" dirty="0" smtClean="0">
                <a:latin typeface="Arial" panose="020B0604020202020204" pitchFamily="34" charset="0"/>
                <a:cs typeface="Arial" panose="020B0604020202020204" pitchFamily="34" charset="0"/>
              </a:rPr>
              <a:t>erfis (Gestor do Executivo, Secretário de Saúde e Técnico </a:t>
            </a:r>
            <a:r>
              <a:rPr lang="pt-BR" sz="2400" b="1" dirty="0">
                <a:latin typeface="Arial" panose="020B0604020202020204" pitchFamily="34" charset="0"/>
                <a:cs typeface="Arial" panose="020B0604020202020204" pitchFamily="34" charset="0"/>
              </a:rPr>
              <a:t>R</a:t>
            </a:r>
            <a:r>
              <a:rPr lang="pt-BR" sz="2400" b="1" dirty="0" smtClean="0">
                <a:latin typeface="Arial" panose="020B0604020202020204" pitchFamily="34" charset="0"/>
                <a:cs typeface="Arial" panose="020B0604020202020204" pitchFamily="34" charset="0"/>
              </a:rPr>
              <a:t>esponsável pelo Envio dos Dados);</a:t>
            </a:r>
          </a:p>
          <a:p>
            <a:pPr algn="just"/>
            <a:r>
              <a:rPr lang="pt-BR" sz="2400" b="1" dirty="0" smtClean="0">
                <a:latin typeface="Arial" panose="020B0604020202020204" pitchFamily="34" charset="0"/>
                <a:cs typeface="Arial" panose="020B0604020202020204" pitchFamily="34" charset="0"/>
              </a:rPr>
              <a:t>Etapas: Envio e Homologação;</a:t>
            </a:r>
          </a:p>
          <a:p>
            <a:pPr algn="just"/>
            <a:r>
              <a:rPr lang="pt-BR" sz="2400" b="1" dirty="0" smtClean="0">
                <a:latin typeface="Arial" panose="020B0604020202020204" pitchFamily="34" charset="0"/>
                <a:cs typeface="Arial" panose="020B0604020202020204" pitchFamily="34" charset="0"/>
              </a:rPr>
              <a:t>Utilização do Certificado Digital;</a:t>
            </a:r>
          </a:p>
          <a:p>
            <a:pPr algn="just"/>
            <a:r>
              <a:rPr lang="pt-BR" sz="2400" b="1" dirty="0" smtClean="0">
                <a:latin typeface="Arial" panose="020B0604020202020204" pitchFamily="34" charset="0"/>
                <a:cs typeface="Arial" panose="020B0604020202020204" pitchFamily="34" charset="0"/>
              </a:rPr>
              <a:t>Enseja Penalidades a não alimentação e ao não cumprimento da aplicação mínima em ASPS.</a:t>
            </a:r>
            <a:endParaRPr lang="pt-BR" sz="2400" b="1"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530244" y="332656"/>
            <a:ext cx="2611640"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000899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2696" y="355867"/>
            <a:ext cx="7886700" cy="994172"/>
          </a:xfrm>
        </p:spPr>
        <p:txBody>
          <a:bodyPr>
            <a:normAutofit/>
          </a:bodyPr>
          <a:lstStyle/>
          <a:p>
            <a:pPr fontAlgn="base">
              <a:spcAft>
                <a:spcPts val="750"/>
              </a:spcAft>
            </a:pPr>
            <a:r>
              <a:rPr lang="pt-BR" altLang="pt-BR" sz="3600" b="1" dirty="0" smtClean="0">
                <a:solidFill>
                  <a:srgbClr val="1D4693"/>
                </a:solidFill>
                <a:latin typeface="Arial" panose="020B0604020202020204" pitchFamily="34" charset="0"/>
                <a:cs typeface="Arial" panose="020B0604020202020204" pitchFamily="34" charset="0"/>
              </a:rPr>
              <a:t>			OBJETIVOS </a:t>
            </a:r>
            <a:r>
              <a:rPr lang="pt-BR" altLang="pt-BR" sz="3600" b="1" dirty="0">
                <a:solidFill>
                  <a:srgbClr val="1D4693"/>
                </a:solidFill>
                <a:latin typeface="Arial" panose="020B0604020202020204" pitchFamily="34" charset="0"/>
                <a:cs typeface="Arial" panose="020B0604020202020204" pitchFamily="34" charset="0"/>
              </a:rPr>
              <a:t>DO SIOPS</a:t>
            </a:r>
          </a:p>
        </p:txBody>
      </p:sp>
      <p:sp>
        <p:nvSpPr>
          <p:cNvPr id="12" name="Espaço Reservado para Conteúdo 2"/>
          <p:cNvSpPr>
            <a:spLocks noGrp="1"/>
          </p:cNvSpPr>
          <p:nvPr>
            <p:ph idx="1"/>
          </p:nvPr>
        </p:nvSpPr>
        <p:spPr>
          <a:xfrm>
            <a:off x="323529" y="1268760"/>
            <a:ext cx="6446539" cy="4976614"/>
          </a:xfrm>
        </p:spPr>
        <p:txBody>
          <a:bodyPr>
            <a:noAutofit/>
          </a:bodyPr>
          <a:lstStyle/>
          <a:p>
            <a:pPr marL="257175" indent="-257175" algn="just">
              <a:buClr>
                <a:schemeClr val="accent3"/>
              </a:buClr>
              <a:buBlip>
                <a:blip r:embed="rId3"/>
              </a:buBlip>
            </a:pPr>
            <a:r>
              <a:rPr lang="pt-BR" sz="2400" b="1" dirty="0" smtClean="0">
                <a:latin typeface="Arial" panose="020B0604020202020204" pitchFamily="34" charset="0"/>
                <a:cs typeface="Arial" panose="020B0604020202020204" pitchFamily="34" charset="0"/>
              </a:rPr>
              <a:t>Subsidiar </a:t>
            </a:r>
            <a:r>
              <a:rPr lang="pt-BR" sz="2400" b="1" dirty="0">
                <a:latin typeface="Arial" panose="020B0604020202020204" pitchFamily="34" charset="0"/>
                <a:cs typeface="Arial" panose="020B0604020202020204" pitchFamily="34" charset="0"/>
              </a:rPr>
              <a:t>o planejamento, gestão e a avaliação dos gastos públicos de saúde nas três esferas de governo;</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Fortalecer o controle social;</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Dar visibilidade às informações sobre o financiamento e </a:t>
            </a:r>
            <a:r>
              <a:rPr lang="pt-BR" sz="2400" b="1" dirty="0" smtClean="0">
                <a:latin typeface="Arial" panose="020B0604020202020204" pitchFamily="34" charset="0"/>
                <a:cs typeface="Arial" panose="020B0604020202020204" pitchFamily="34" charset="0"/>
              </a:rPr>
              <a:t>os gastos </a:t>
            </a:r>
            <a:r>
              <a:rPr lang="pt-BR" sz="2400" b="1" dirty="0">
                <a:latin typeface="Arial" panose="020B0604020202020204" pitchFamily="34" charset="0"/>
                <a:cs typeface="Arial" panose="020B0604020202020204" pitchFamily="34" charset="0"/>
              </a:rPr>
              <a:t>em saúde;</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Participar da padronização das informações contábeis;</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Dimensionar a participação da União, </a:t>
            </a:r>
            <a:r>
              <a:rPr lang="pt-BR" sz="2400" b="1" dirty="0" smtClean="0">
                <a:latin typeface="Arial" panose="020B0604020202020204" pitchFamily="34" charset="0"/>
                <a:cs typeface="Arial" panose="020B0604020202020204" pitchFamily="34" charset="0"/>
              </a:rPr>
              <a:t>dos Estados, dos Distrito Federal e dos Municípios </a:t>
            </a:r>
            <a:r>
              <a:rPr lang="pt-BR" sz="2400" b="1" dirty="0">
                <a:latin typeface="Arial" panose="020B0604020202020204" pitchFamily="34" charset="0"/>
                <a:cs typeface="Arial" panose="020B0604020202020204" pitchFamily="34" charset="0"/>
              </a:rPr>
              <a:t>no financiamento da saúde pública.</a:t>
            </a:r>
          </a:p>
          <a:p>
            <a:endParaRPr lang="pt-BR" sz="24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4F81BD">
                  <a:lumMod val="50000"/>
                </a:srgbClr>
              </a:solidFill>
              <a:effectLst>
                <a:outerShdw blurRad="41275" dist="12700" dir="12000000" algn="tl" rotWithShape="0">
                  <a:srgbClr val="000000">
                    <a:alpha val="40000"/>
                  </a:srgbClr>
                </a:outerShdw>
              </a:effectLst>
              <a:latin typeface="Arial" panose="020B0604020202020204" pitchFamily="34" charset="0"/>
              <a:cs typeface="Arial" panose="020B0604020202020204" pitchFamily="34" charset="0"/>
            </a:endParaRPr>
          </a:p>
          <a:p>
            <a:endParaRPr lang="pt-BR" sz="1800" dirty="0"/>
          </a:p>
        </p:txBody>
      </p:sp>
      <p:pic>
        <p:nvPicPr>
          <p:cNvPr id="7"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455706" y="339929"/>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5706" y="4049512"/>
            <a:ext cx="2661966" cy="1943336"/>
          </a:xfrm>
          <a:prstGeom prst="rect">
            <a:avLst/>
          </a:prstGeom>
        </p:spPr>
      </p:pic>
      <p:pic>
        <p:nvPicPr>
          <p:cNvPr id="6" name="Imagem 5"/>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282680863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4744" y="551936"/>
            <a:ext cx="8737536" cy="576064"/>
          </a:xfrm>
        </p:spPr>
        <p:txBody>
          <a:bodyPr>
            <a:normAutofit fontScale="90000"/>
          </a:bodyPr>
          <a:lstStyle/>
          <a:p>
            <a:pPr fontAlgn="base">
              <a:spcAft>
                <a:spcPts val="750"/>
              </a:spcAft>
            </a:pPr>
            <a:r>
              <a:rPr lang="pt-BR" altLang="pt-BR" sz="2800" b="1" dirty="0" smtClean="0">
                <a:solidFill>
                  <a:srgbClr val="1D4693"/>
                </a:solidFill>
                <a:latin typeface="Arial" panose="020B0604020202020204" pitchFamily="34" charset="0"/>
                <a:cs typeface="Arial" panose="020B0604020202020204" pitchFamily="34" charset="0"/>
              </a:rPr>
              <a:t>			</a:t>
            </a:r>
            <a:r>
              <a:rPr lang="pt-BR" altLang="pt-BR" sz="3600" b="1" dirty="0" smtClean="0">
                <a:solidFill>
                  <a:srgbClr val="1D4693"/>
                </a:solidFill>
                <a:latin typeface="Arial" panose="020B0604020202020204" pitchFamily="34" charset="0"/>
                <a:cs typeface="Arial" panose="020B0604020202020204" pitchFamily="34" charset="0"/>
              </a:rPr>
              <a:t>FINALIDADE DO </a:t>
            </a:r>
            <a:r>
              <a:rPr lang="pt-BR" altLang="pt-BR" sz="3600" b="1" dirty="0">
                <a:solidFill>
                  <a:srgbClr val="1D4693"/>
                </a:solidFill>
                <a:latin typeface="Arial" panose="020B0604020202020204" pitchFamily="34" charset="0"/>
                <a:cs typeface="Arial" panose="020B0604020202020204" pitchFamily="34" charset="0"/>
              </a:rPr>
              <a:t>SIOPS</a:t>
            </a:r>
          </a:p>
        </p:txBody>
      </p:sp>
      <p:pic>
        <p:nvPicPr>
          <p:cNvPr id="11" name="Image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288" y="2062326"/>
            <a:ext cx="1723432" cy="2175126"/>
          </a:xfrm>
          <a:prstGeom prst="rect">
            <a:avLst/>
          </a:prstGeom>
        </p:spPr>
      </p:pic>
      <p:sp>
        <p:nvSpPr>
          <p:cNvPr id="9" name="CaixaDeTexto 8"/>
          <p:cNvSpPr txBox="1"/>
          <p:nvPr/>
        </p:nvSpPr>
        <p:spPr>
          <a:xfrm>
            <a:off x="323528" y="1855134"/>
            <a:ext cx="6696744" cy="3046988"/>
          </a:xfrm>
          <a:prstGeom prst="rect">
            <a:avLst/>
          </a:prstGeom>
          <a:noFill/>
        </p:spPr>
        <p:txBody>
          <a:bodyPr wrap="square" rtlCol="0">
            <a:spAutoFit/>
          </a:bodyPr>
          <a:lstStyle/>
          <a:p>
            <a:pPr marL="257175" indent="-257175" algn="just">
              <a:buBlip>
                <a:blip r:embed="rId4"/>
              </a:buBlip>
            </a:pPr>
            <a:r>
              <a:rPr lang="pt-BR" sz="1950" b="1" dirty="0" smtClean="0">
                <a:latin typeface="+mn-lt"/>
              </a:rPr>
              <a:t> </a:t>
            </a:r>
            <a:r>
              <a:rPr lang="pt-BR" sz="2400" b="1" dirty="0" smtClean="0">
                <a:latin typeface="Arial" panose="020B0604020202020204" pitchFamily="34" charset="0"/>
                <a:cs typeface="Arial" panose="020B0604020202020204" pitchFamily="34" charset="0"/>
              </a:rPr>
              <a:t>Manter registro eletrônico centralizado das informações de saúde referente à execução orçamentária da União, Estados, Distrito Federal e Municípios, garantindo acesso público às informações, permitindo conhecer quanto as três esferas de governo aplicam em ASPS em particular no financiamento do SUS.</a:t>
            </a:r>
            <a:endParaRPr lang="pt-BR" sz="2400" b="1" dirty="0">
              <a:latin typeface="Arial" panose="020B0604020202020204" pitchFamily="34" charset="0"/>
              <a:cs typeface="Arial" panose="020B0604020202020204" pitchFamily="34" charset="0"/>
            </a:endParaRPr>
          </a:p>
        </p:txBody>
      </p:sp>
      <p:pic>
        <p:nvPicPr>
          <p:cNvPr id="12"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525464" y="30965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42929152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indefinite"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639066" y="404664"/>
            <a:ext cx="2379915"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ângulo 1"/>
          <p:cNvSpPr/>
          <p:nvPr/>
        </p:nvSpPr>
        <p:spPr>
          <a:xfrm>
            <a:off x="215351" y="1865084"/>
            <a:ext cx="8101065" cy="4555093"/>
          </a:xfrm>
          <a:prstGeom prst="rect">
            <a:avLst/>
          </a:prstGeom>
        </p:spPr>
        <p:txBody>
          <a:bodyPr wrap="square">
            <a:spAutoFit/>
          </a:bodyPr>
          <a:lstStyle/>
          <a:p>
            <a:r>
              <a:rPr lang="pt-BR" sz="2500" b="1" dirty="0" smtClean="0"/>
              <a:t>As RECEITAS PRÓPRIAS são as receitas que compõem a base para o cálculo de ASPS.</a:t>
            </a:r>
            <a:endParaRPr lang="pt-BR" sz="2500" dirty="0" smtClean="0"/>
          </a:p>
          <a:p>
            <a:r>
              <a:rPr lang="pt-BR" sz="2400" dirty="0" smtClean="0"/>
              <a:t> </a:t>
            </a:r>
          </a:p>
          <a:p>
            <a:pPr algn="just"/>
            <a:r>
              <a:rPr lang="pt-BR" sz="2500" b="1" dirty="0" smtClean="0"/>
              <a:t>Essas receitas referem-se a </a:t>
            </a:r>
            <a:r>
              <a:rPr lang="pt-BR" sz="2500" b="1" u="sng" dirty="0" smtClean="0"/>
              <a:t>RECEITAS DE IMPOSTOS E TRANSFERÊNCIAS CONSTITUCIONAIS E LEGAIS</a:t>
            </a:r>
            <a:r>
              <a:rPr lang="pt-BR" sz="2500" b="1" dirty="0" smtClean="0"/>
              <a:t> que compreendem a soma das receitas de impostos, dívida ativa de impostos, multa e juros de mora de impostos, multa e juros de mora da dívida ativas de impostos e das receitas de transferências constitucionais e, para os Estados, deduz-se as transferências constitucionais concedidas aos Municípios (IPVA, ICMS E IPI-Exportação).</a:t>
            </a:r>
            <a:endParaRPr lang="pt-BR" sz="2500" dirty="0" smtClean="0"/>
          </a:p>
          <a:p>
            <a:r>
              <a:rPr lang="pt-BR" dirty="0" smtClean="0"/>
              <a:t> </a:t>
            </a:r>
            <a:endParaRPr lang="pt-BR" dirty="0"/>
          </a:p>
        </p:txBody>
      </p:sp>
      <p:sp>
        <p:nvSpPr>
          <p:cNvPr id="4" name="Retângulo 3"/>
          <p:cNvSpPr/>
          <p:nvPr/>
        </p:nvSpPr>
        <p:spPr>
          <a:xfrm>
            <a:off x="215351" y="481560"/>
            <a:ext cx="5112568" cy="1354217"/>
          </a:xfrm>
          <a:prstGeom prst="rect">
            <a:avLst/>
          </a:prstGeom>
        </p:spPr>
        <p:txBody>
          <a:bodyPr wrap="square">
            <a:spAutoFit/>
          </a:bodyPr>
          <a:lstStyle/>
          <a:p>
            <a:pPr algn="just"/>
            <a:r>
              <a:rPr lang="pt-BR" sz="3200" b="1" dirty="0">
                <a:solidFill>
                  <a:srgbClr val="1D4693"/>
                </a:solidFill>
                <a:effectLst>
                  <a:outerShdw blurRad="50800" dist="38100" algn="tr" rotWithShape="0">
                    <a:prstClr val="black">
                      <a:alpha val="40000"/>
                    </a:prstClr>
                  </a:outerShdw>
                </a:effectLst>
                <a:latin typeface="Arial" panose="020B0604020202020204" pitchFamily="34" charset="0"/>
                <a:cs typeface="Arial" panose="020B0604020202020204" pitchFamily="34" charset="0"/>
              </a:rPr>
              <a:t>Composição da B</a:t>
            </a:r>
            <a:r>
              <a:rPr lang="pt-BR" sz="3200" b="1" dirty="0" smtClean="0">
                <a:solidFill>
                  <a:srgbClr val="1D4693"/>
                </a:solidFill>
                <a:effectLst>
                  <a:outerShdw blurRad="50800" dist="38100" algn="tr" rotWithShape="0">
                    <a:prstClr val="black">
                      <a:alpha val="40000"/>
                    </a:prstClr>
                  </a:outerShdw>
                </a:effectLst>
                <a:latin typeface="Arial" panose="020B0604020202020204" pitchFamily="34" charset="0"/>
                <a:cs typeface="Arial" panose="020B0604020202020204" pitchFamily="34" charset="0"/>
              </a:rPr>
              <a:t>ase de Aplicação </a:t>
            </a:r>
            <a:r>
              <a:rPr lang="pt-BR" sz="3200" b="1" dirty="0">
                <a:solidFill>
                  <a:srgbClr val="1D4693"/>
                </a:solidFill>
                <a:effectLst>
                  <a:outerShdw blurRad="50800" dist="38100" algn="tr" rotWithShape="0">
                    <a:prstClr val="black">
                      <a:alpha val="40000"/>
                    </a:prstClr>
                  </a:outerShdw>
                </a:effectLst>
                <a:latin typeface="Arial" panose="020B0604020202020204" pitchFamily="34" charset="0"/>
                <a:cs typeface="Arial" panose="020B0604020202020204" pitchFamily="34" charset="0"/>
              </a:rPr>
              <a:t>em ASPS</a:t>
            </a:r>
            <a:endParaRPr lang="pt-BR" sz="3200" dirty="0">
              <a:solidFill>
                <a:srgbClr val="1D4693"/>
              </a:solidFill>
              <a:latin typeface="Arial" panose="020B0604020202020204" pitchFamily="34" charset="0"/>
              <a:cs typeface="Arial" panose="020B0604020202020204" pitchFamily="34" charset="0"/>
            </a:endParaRPr>
          </a:p>
          <a:p>
            <a:pPr algn="just"/>
            <a:r>
              <a:rPr lang="pt-BR" dirty="0">
                <a:solidFill>
                  <a:srgbClr val="1D4693"/>
                </a:solidFill>
              </a:rPr>
              <a:t> </a:t>
            </a:r>
          </a:p>
        </p:txBody>
      </p:sp>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38914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8893" y="3717032"/>
            <a:ext cx="2438308" cy="2788879"/>
          </a:xfrm>
          <a:prstGeom prst="rect">
            <a:avLst/>
          </a:prstGeom>
        </p:spPr>
      </p:pic>
      <p:sp>
        <p:nvSpPr>
          <p:cNvPr id="2" name="Título 1"/>
          <p:cNvSpPr>
            <a:spLocks noGrp="1"/>
          </p:cNvSpPr>
          <p:nvPr>
            <p:ph type="title"/>
          </p:nvPr>
        </p:nvSpPr>
        <p:spPr>
          <a:xfrm>
            <a:off x="240929" y="621727"/>
            <a:ext cx="6480721" cy="917781"/>
          </a:xfrm>
        </p:spPr>
        <p:txBody>
          <a:bodyPr>
            <a:noAutofit/>
          </a:bodyPr>
          <a:lstStyle/>
          <a:p>
            <a:pPr algn="l" fontAlgn="base">
              <a:spcAft>
                <a:spcPts val="750"/>
              </a:spcAft>
            </a:pPr>
            <a:r>
              <a:rPr lang="pt-BR" altLang="pt-BR" sz="3200" b="1" dirty="0" smtClean="0">
                <a:solidFill>
                  <a:srgbClr val="1D4693"/>
                </a:solidFill>
                <a:latin typeface="Arial" panose="020B0604020202020204" pitchFamily="34" charset="0"/>
                <a:cs typeface="Arial" panose="020B0604020202020204" pitchFamily="34" charset="0"/>
              </a:rPr>
              <a:t>APLICAÇÃO </a:t>
            </a:r>
            <a:r>
              <a:rPr lang="pt-BR" altLang="pt-BR" sz="3200" b="1" dirty="0">
                <a:solidFill>
                  <a:srgbClr val="1D4693"/>
                </a:solidFill>
                <a:latin typeface="Arial" panose="020B0604020202020204" pitchFamily="34" charset="0"/>
                <a:cs typeface="Arial" panose="020B0604020202020204" pitchFamily="34" charset="0"/>
              </a:rPr>
              <a:t>EM ASPS ESTADOS, DF E MUNICÍPIOS</a:t>
            </a:r>
          </a:p>
        </p:txBody>
      </p:sp>
      <p:sp>
        <p:nvSpPr>
          <p:cNvPr id="36" name="Retângulo 35"/>
          <p:cNvSpPr/>
          <p:nvPr/>
        </p:nvSpPr>
        <p:spPr>
          <a:xfrm>
            <a:off x="539552" y="2780928"/>
            <a:ext cx="6264696" cy="3093154"/>
          </a:xfrm>
          <a:prstGeom prst="rect">
            <a:avLst/>
          </a:prstGeom>
        </p:spPr>
        <p:txBody>
          <a:bodyPr wrap="square">
            <a:spAutoFit/>
          </a:bodyPr>
          <a:lstStyle/>
          <a:p>
            <a:pPr algn="just"/>
            <a:r>
              <a:rPr lang="pt-BR" sz="1500" b="1" dirty="0"/>
              <a:t>	 Os </a:t>
            </a:r>
            <a:r>
              <a:rPr lang="pt-BR" sz="1500" b="1" dirty="0">
                <a:solidFill>
                  <a:srgbClr val="E20003"/>
                </a:solidFill>
              </a:rPr>
              <a:t>Estados e o Distrito Federal </a:t>
            </a:r>
            <a:r>
              <a:rPr lang="pt-BR" sz="1500" b="1" dirty="0"/>
              <a:t>deverão aplicar, anualmente, em ações e serviços públicos de saúde, no mínimo, 12% (doze por cento) da arrecadação dos impostos a que se referem os artigos 155, 157 e 159 da Constituição Federal, deduzidas, as parcelas que forem transferidas aos respectivos Municípios; </a:t>
            </a:r>
          </a:p>
          <a:p>
            <a:pPr algn="just"/>
            <a:r>
              <a:rPr lang="pt-BR" sz="1500" b="1" dirty="0"/>
              <a:t>	Os </a:t>
            </a:r>
            <a:r>
              <a:rPr lang="pt-BR" sz="1500" b="1" dirty="0">
                <a:solidFill>
                  <a:srgbClr val="E20003"/>
                </a:solidFill>
              </a:rPr>
              <a:t>Municípios e o Distrito Federal </a:t>
            </a:r>
            <a:r>
              <a:rPr lang="pt-BR" sz="1500" b="1" dirty="0"/>
              <a:t>aplicarão anualmente em ações e serviços públicos de saúde, no mínimo 15% (quinze por cento) da arrecadação dos impostos a que se refere aos artigos 156, 158 e 159 da Constituição Federal. </a:t>
            </a:r>
          </a:p>
          <a:p>
            <a:pPr algn="just"/>
            <a:r>
              <a:rPr lang="pt-BR" sz="1500" b="1" dirty="0"/>
              <a:t>	Os </a:t>
            </a:r>
            <a:r>
              <a:rPr lang="pt-BR" sz="1500" b="1" dirty="0">
                <a:solidFill>
                  <a:srgbClr val="E20003"/>
                </a:solidFill>
              </a:rPr>
              <a:t>Estados, o Distrito Federal e os Municípios </a:t>
            </a:r>
            <a:r>
              <a:rPr lang="pt-BR" sz="1500" b="1" dirty="0"/>
              <a:t>deverão ainda observar o disposto nas respectivas Constituições ou Leis Orgânicas sempre que os percentuais nelas estabelecidos forem superiores aos fixados na Lei Complementar n° 141/2012, para aplicação em ASPS.</a:t>
            </a:r>
          </a:p>
        </p:txBody>
      </p:sp>
      <p:sp>
        <p:nvSpPr>
          <p:cNvPr id="37" name="Retângulo 36"/>
          <p:cNvSpPr/>
          <p:nvPr/>
        </p:nvSpPr>
        <p:spPr>
          <a:xfrm>
            <a:off x="600970" y="1844827"/>
            <a:ext cx="6120680" cy="1107996"/>
          </a:xfrm>
          <a:prstGeom prst="rect">
            <a:avLst/>
          </a:prstGeom>
        </p:spPr>
        <p:txBody>
          <a:bodyPr wrap="square">
            <a:spAutoFit/>
          </a:bodyPr>
          <a:lstStyle/>
          <a:p>
            <a:pPr algn="just"/>
            <a:r>
              <a:rPr lang="pt-BR" sz="1650" b="1" dirty="0"/>
              <a:t>	    Cada ente da federação é obrigado por </a:t>
            </a:r>
            <a:r>
              <a:rPr lang="pt-BR" sz="1650" b="1" dirty="0" smtClean="0"/>
              <a:t>lei </a:t>
            </a:r>
            <a:r>
              <a:rPr lang="pt-BR" sz="1650" b="1" dirty="0"/>
              <a:t>a investir valores mínimos dos recursos arrecadados com impostos e transferências constitucionais e legais em ações e serviços públicos de saúde. </a:t>
            </a:r>
          </a:p>
          <a:p>
            <a:pPr algn="just"/>
            <a:r>
              <a:rPr lang="pt-BR" sz="1650" dirty="0"/>
              <a:t>	</a:t>
            </a:r>
          </a:p>
        </p:txBody>
      </p:sp>
      <p:pic>
        <p:nvPicPr>
          <p:cNvPr id="10"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32199"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3888001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5876" y="0"/>
            <a:ext cx="8428712" cy="994172"/>
          </a:xfrm>
        </p:spPr>
        <p:txBody>
          <a:bodyPr>
            <a:noAutofit/>
          </a:bodyPr>
          <a:lstStyle/>
          <a:p>
            <a:pPr fontAlgn="base">
              <a:spcAft>
                <a:spcPts val="750"/>
              </a:spcAft>
            </a:pPr>
            <a:r>
              <a:rPr lang="pt-BR" altLang="pt-BR" sz="3200" b="1" dirty="0">
                <a:solidFill>
                  <a:srgbClr val="1D4693"/>
                </a:solidFill>
                <a:latin typeface="Arial" panose="020B0604020202020204" pitchFamily="34" charset="0"/>
                <a:cs typeface="Arial" panose="020B0604020202020204" pitchFamily="34" charset="0"/>
              </a:rPr>
              <a:t/>
            </a:r>
            <a:br>
              <a:rPr lang="pt-BR" altLang="pt-BR" sz="3200" b="1" dirty="0">
                <a:solidFill>
                  <a:srgbClr val="1D4693"/>
                </a:solidFill>
                <a:latin typeface="Arial" panose="020B0604020202020204" pitchFamily="34" charset="0"/>
                <a:cs typeface="Arial" panose="020B0604020202020204" pitchFamily="34" charset="0"/>
              </a:rPr>
            </a:br>
            <a:r>
              <a:rPr lang="pt-BR" altLang="pt-BR" sz="3200" b="1" dirty="0" smtClean="0">
                <a:solidFill>
                  <a:srgbClr val="1D4693"/>
                </a:solidFill>
                <a:latin typeface="Arial" panose="020B0604020202020204" pitchFamily="34" charset="0"/>
                <a:cs typeface="Arial" panose="020B0604020202020204" pitchFamily="34" charset="0"/>
              </a:rPr>
              <a:t>APLICAÇÃO </a:t>
            </a:r>
            <a:r>
              <a:rPr lang="pt-BR" altLang="pt-BR" sz="3200" b="1" dirty="0">
                <a:solidFill>
                  <a:srgbClr val="1D4693"/>
                </a:solidFill>
                <a:latin typeface="Arial" panose="020B0604020202020204" pitchFamily="34" charset="0"/>
                <a:cs typeface="Arial" panose="020B0604020202020204" pitchFamily="34" charset="0"/>
              </a:rPr>
              <a:t>EM </a:t>
            </a:r>
            <a:r>
              <a:rPr lang="pt-BR" altLang="pt-BR" sz="3200" b="1" dirty="0" smtClean="0">
                <a:solidFill>
                  <a:srgbClr val="1D4693"/>
                </a:solidFill>
                <a:latin typeface="Arial" panose="020B0604020202020204" pitchFamily="34" charset="0"/>
                <a:cs typeface="Arial" panose="020B0604020202020204" pitchFamily="34" charset="0"/>
              </a:rPr>
              <a:t>ASPS DA </a:t>
            </a:r>
            <a:r>
              <a:rPr lang="pt-BR" altLang="pt-BR" sz="3200" b="1" dirty="0">
                <a:solidFill>
                  <a:srgbClr val="1D4693"/>
                </a:solidFill>
                <a:latin typeface="Arial" panose="020B0604020202020204" pitchFamily="34" charset="0"/>
                <a:cs typeface="Arial" panose="020B0604020202020204" pitchFamily="34" charset="0"/>
              </a:rPr>
              <a:t>UNIÃO</a:t>
            </a: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pic>
        <p:nvPicPr>
          <p:cNvPr id="10" name="Picture 2"/>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5793" y="1229558"/>
            <a:ext cx="1947262" cy="12424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12" name="Text Box 4"/>
          <p:cNvSpPr txBox="1">
            <a:spLocks noChangeArrowheads="1"/>
          </p:cNvSpPr>
          <p:nvPr/>
        </p:nvSpPr>
        <p:spPr bwMode="auto">
          <a:xfrm>
            <a:off x="187710" y="2136721"/>
            <a:ext cx="4619418" cy="3122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27432" tIns="27432" rIns="27432" bIns="27432" numCol="1" anchor="t" anchorCtr="0" compatLnSpc="1">
            <a:prstTxWarp prst="textNoShape">
              <a:avLst/>
            </a:prstTxWarp>
          </a:bodyPr>
          <a:lstStyle/>
          <a:p>
            <a:pPr algn="just"/>
            <a:r>
              <a:rPr lang="pt-BR" altLang="pt-BR" sz="1650" b="1" dirty="0">
                <a:solidFill>
                  <a:srgbClr val="000000"/>
                </a:solidFill>
                <a:latin typeface="Calibri"/>
              </a:rPr>
              <a:t>	</a:t>
            </a:r>
            <a:r>
              <a:rPr lang="pt-BR" altLang="pt-BR" b="1" dirty="0">
                <a:solidFill>
                  <a:srgbClr val="000000"/>
                </a:solidFill>
              </a:rPr>
              <a:t>Alteração na regra de aplicação em ASPS para </a:t>
            </a:r>
            <a:r>
              <a:rPr lang="pt-BR" altLang="pt-BR" b="1" dirty="0" smtClean="0">
                <a:solidFill>
                  <a:srgbClr val="C00000"/>
                </a:solidFill>
              </a:rPr>
              <a:t>União; </a:t>
            </a:r>
            <a:r>
              <a:rPr lang="pt-BR" altLang="pt-BR" b="1" dirty="0">
                <a:solidFill>
                  <a:prstClr val="black"/>
                </a:solidFill>
              </a:rPr>
              <a:t>até 2015 seria o valor empenhado no exercício anterior acrescido do percentual correspondente à variação nominal do PIB</a:t>
            </a:r>
            <a:r>
              <a:rPr lang="pt-BR" altLang="pt-BR" b="1" dirty="0">
                <a:solidFill>
                  <a:srgbClr val="000000"/>
                </a:solidFill>
              </a:rPr>
              <a:t>. </a:t>
            </a:r>
            <a:r>
              <a:rPr lang="pt-BR" b="1" dirty="0">
                <a:solidFill>
                  <a:prstClr val="black"/>
                </a:solidFill>
              </a:rPr>
              <a:t>A EC N° 86 de 17/03/2015, prevê um crescimento progressivo de recursos para a saúde nos próximos cinco anos. No primeiro ano, a aplicação mínima em saúde será de 13,2% da receita corrente líquida até atingir 15% no quinto </a:t>
            </a:r>
            <a:r>
              <a:rPr lang="pt-BR" b="1" dirty="0" smtClean="0">
                <a:solidFill>
                  <a:prstClr val="black"/>
                </a:solidFill>
              </a:rPr>
              <a:t>ano.</a:t>
            </a:r>
          </a:p>
          <a:p>
            <a:pPr algn="just"/>
            <a:r>
              <a:rPr lang="pt-BR" b="1" dirty="0">
                <a:solidFill>
                  <a:prstClr val="black"/>
                </a:solidFill>
              </a:rPr>
              <a:t>	</a:t>
            </a:r>
            <a:r>
              <a:rPr lang="pt-BR" b="1" dirty="0" smtClean="0">
                <a:solidFill>
                  <a:prstClr val="black"/>
                </a:solidFill>
                <a:latin typeface="Calibri"/>
              </a:rPr>
              <a:t>A </a:t>
            </a:r>
            <a:r>
              <a:rPr lang="pt-BR" b="1" dirty="0">
                <a:solidFill>
                  <a:prstClr val="black"/>
                </a:solidFill>
                <a:latin typeface="Calibri"/>
              </a:rPr>
              <a:t>partir de 2018, será nova regra com o teto de gastos </a:t>
            </a:r>
            <a:r>
              <a:rPr lang="pt-BR" b="1" dirty="0" smtClean="0">
                <a:solidFill>
                  <a:prstClr val="black"/>
                </a:solidFill>
                <a:latin typeface="Calibri"/>
              </a:rPr>
              <a:t>públicos (PEC Nº 55/2016), </a:t>
            </a:r>
            <a:r>
              <a:rPr lang="pt-BR" b="1" dirty="0">
                <a:solidFill>
                  <a:prstClr val="black"/>
                </a:solidFill>
                <a:latin typeface="Calibri"/>
              </a:rPr>
              <a:t>sendo calculado pelo </a:t>
            </a:r>
            <a:r>
              <a:rPr lang="pt-BR" b="1" dirty="0" smtClean="0">
                <a:solidFill>
                  <a:prstClr val="black"/>
                </a:solidFill>
                <a:latin typeface="Calibri"/>
              </a:rPr>
              <a:t>valor da </a:t>
            </a:r>
            <a:r>
              <a:rPr lang="pt-BR" b="1" dirty="0" smtClean="0">
                <a:solidFill>
                  <a:prstClr val="black"/>
                </a:solidFill>
                <a:latin typeface="Calibri"/>
                <a:cs typeface="Times New Roman" panose="02020603050405020304" pitchFamily="18" charset="0"/>
              </a:rPr>
              <a:t>Despesa Paga + RP Pago do ano anterior corrigida pela inflação.</a:t>
            </a:r>
          </a:p>
          <a:p>
            <a:pPr algn="just"/>
            <a:endParaRPr lang="pt-BR" dirty="0">
              <a:solidFill>
                <a:prstClr val="black"/>
              </a:solidFill>
            </a:endParaRPr>
          </a:p>
          <a:p>
            <a:pPr algn="just"/>
            <a:endParaRPr lang="pt-BR" altLang="pt-BR" dirty="0">
              <a:solidFill>
                <a:srgbClr val="000000"/>
              </a:solidFill>
            </a:endParaRPr>
          </a:p>
          <a:p>
            <a:pPr>
              <a:spcAft>
                <a:spcPts val="1050"/>
              </a:spcAft>
            </a:pPr>
            <a:endParaRPr lang="pt-BR" altLang="pt-BR" sz="600" dirty="0">
              <a:solidFill>
                <a:srgbClr val="000000"/>
              </a:solidFill>
            </a:endParaRPr>
          </a:p>
          <a:p>
            <a:pPr algn="just"/>
            <a:endParaRPr lang="pt-BR" altLang="pt-BR" sz="750" dirty="0">
              <a:solidFill>
                <a:srgbClr val="000000"/>
              </a:solidFill>
              <a:latin typeface="Calibri"/>
            </a:endParaRPr>
          </a:p>
          <a:p>
            <a:pPr defTabSz="685800">
              <a:spcAft>
                <a:spcPts val="1050"/>
              </a:spcAft>
            </a:pPr>
            <a:endParaRPr lang="pt-BR" altLang="pt-BR" sz="750" dirty="0">
              <a:solidFill>
                <a:srgbClr val="000000"/>
              </a:solidFill>
              <a:latin typeface="Calibri"/>
            </a:endParaRPr>
          </a:p>
          <a:p>
            <a:pPr defTabSz="685800"/>
            <a:endParaRPr lang="pt-BR" altLang="pt-BR" sz="1350" dirty="0">
              <a:solidFill>
                <a:prstClr val="black"/>
              </a:solidFill>
              <a:latin typeface="Calibri"/>
            </a:endParaRPr>
          </a:p>
        </p:txBody>
      </p:sp>
      <p:pic>
        <p:nvPicPr>
          <p:cNvPr id="13"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23622" r="24706"/>
          <a:stretch/>
        </p:blipFill>
        <p:spPr bwMode="auto">
          <a:xfrm>
            <a:off x="4484955" y="2732933"/>
            <a:ext cx="3752150" cy="3274091"/>
          </a:xfrm>
          <a:prstGeom prst="rect">
            <a:avLst/>
          </a:prstGeom>
          <a:noFill/>
          <a:ln>
            <a:noFill/>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5" name="Seta para a esquerda 4"/>
          <p:cNvSpPr/>
          <p:nvPr/>
        </p:nvSpPr>
        <p:spPr>
          <a:xfrm>
            <a:off x="8078053" y="5005144"/>
            <a:ext cx="864096" cy="585813"/>
          </a:xfrm>
          <a:prstGeom prst="leftArrow">
            <a:avLst/>
          </a:prstGeom>
          <a:ln>
            <a:solidFill>
              <a:srgbClr val="00206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pt-BR" b="1" dirty="0" smtClean="0">
                <a:solidFill>
                  <a:srgbClr val="002060"/>
                </a:solidFill>
              </a:rPr>
              <a:t>2017</a:t>
            </a:r>
            <a:endParaRPr lang="pt-BR" b="1" dirty="0">
              <a:solidFill>
                <a:srgbClr val="002060"/>
              </a:solidFill>
            </a:endParaRPr>
          </a:p>
        </p:txBody>
      </p:sp>
      <p:pic>
        <p:nvPicPr>
          <p:cNvPr id="15"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937164" y="404664"/>
            <a:ext cx="2004985" cy="65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7234" y="1408408"/>
            <a:ext cx="1470819" cy="16807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pic>
        <p:nvPicPr>
          <p:cNvPr id="11" name="Imagem 10"/>
          <p:cNvPicPr>
            <a:picLocks noChangeAspect="1"/>
          </p:cNvPicPr>
          <p:nvPr/>
        </p:nvPicPr>
        <p:blipFill rotWithShape="1">
          <a:blip r:embed="rId7"/>
          <a:srcRect r="699"/>
          <a:stretch/>
        </p:blipFill>
        <p:spPr>
          <a:xfrm>
            <a:off x="0" y="6115050"/>
            <a:ext cx="9143999" cy="742950"/>
          </a:xfrm>
          <a:prstGeom prst="rect">
            <a:avLst/>
          </a:prstGeom>
        </p:spPr>
      </p:pic>
    </p:spTree>
    <p:extLst>
      <p:ext uri="{BB962C8B-B14F-4D97-AF65-F5344CB8AC3E}">
        <p14:creationId xmlns:p14="http://schemas.microsoft.com/office/powerpoint/2010/main" val="28313178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15125" y="476673"/>
            <a:ext cx="8479413" cy="432047"/>
          </a:xfrm>
        </p:spPr>
        <p:txBody>
          <a:bodyPr>
            <a:normAutofit fontScale="90000"/>
          </a:bodyPr>
          <a:lstStyle/>
          <a:p>
            <a:pPr fontAlgn="base">
              <a:spcAft>
                <a:spcPts val="750"/>
              </a:spcAft>
            </a:pPr>
            <a:r>
              <a:rPr lang="pt-BR" altLang="pt-BR" sz="1600" b="1" dirty="0" smtClean="0">
                <a:solidFill>
                  <a:srgbClr val="1D4693"/>
                </a:solidFill>
                <a:latin typeface="Arial" panose="020B0604020202020204" pitchFamily="34" charset="0"/>
                <a:cs typeface="Arial" panose="020B0604020202020204" pitchFamily="34" charset="0"/>
              </a:rPr>
              <a:t> 		</a:t>
            </a:r>
            <a:r>
              <a:rPr lang="pt-BR" altLang="pt-BR" sz="1600" b="1" dirty="0">
                <a:solidFill>
                  <a:srgbClr val="1D4693"/>
                </a:solidFill>
                <a:latin typeface="Arial" panose="020B0604020202020204" pitchFamily="34" charset="0"/>
                <a:cs typeface="Arial" panose="020B0604020202020204" pitchFamily="34" charset="0"/>
              </a:rPr>
              <a:t> </a:t>
            </a:r>
            <a:r>
              <a:rPr lang="pt-BR" altLang="pt-BR" sz="1600" b="1" dirty="0" smtClean="0">
                <a:solidFill>
                  <a:srgbClr val="1D4693"/>
                </a:solidFill>
                <a:latin typeface="Arial" panose="020B0604020202020204" pitchFamily="34" charset="0"/>
                <a:cs typeface="Arial" panose="020B0604020202020204" pitchFamily="34" charset="0"/>
              </a:rPr>
              <a:t>      </a:t>
            </a:r>
            <a:r>
              <a:rPr lang="pt-BR" altLang="pt-BR" sz="2100" b="1" dirty="0" smtClean="0">
                <a:solidFill>
                  <a:srgbClr val="1D4693"/>
                </a:solidFill>
                <a:latin typeface="Arial" panose="020B0604020202020204" pitchFamily="34" charset="0"/>
                <a:cs typeface="Arial" panose="020B0604020202020204" pitchFamily="34" charset="0"/>
              </a:rPr>
              <a:t>DESPESAS QUE PODEM SER CONSIDERADAS COMO  ASPS</a:t>
            </a:r>
            <a:endParaRPr lang="pt-BR" altLang="pt-BR" sz="2100" b="1" dirty="0">
              <a:solidFill>
                <a:srgbClr val="1D4693"/>
              </a:solidFill>
              <a:latin typeface="Arial" panose="020B0604020202020204" pitchFamily="34" charset="0"/>
              <a:cs typeface="Arial" panose="020B0604020202020204" pitchFamily="34" charset="0"/>
            </a:endParaRP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5" name="Retângulo 4"/>
          <p:cNvSpPr/>
          <p:nvPr/>
        </p:nvSpPr>
        <p:spPr>
          <a:xfrm>
            <a:off x="215515" y="1098292"/>
            <a:ext cx="8712968" cy="5478423"/>
          </a:xfrm>
          <a:prstGeom prst="rect">
            <a:avLst/>
          </a:prstGeom>
        </p:spPr>
        <p:txBody>
          <a:bodyPr wrap="square">
            <a:spAutoFit/>
          </a:bodyPr>
          <a:lstStyle/>
          <a:p>
            <a:pPr indent="337185" algn="just">
              <a:spcBef>
                <a:spcPts val="450"/>
              </a:spcBef>
              <a:spcAft>
                <a:spcPts val="45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A Lei Complementar n° 141, de 13 de janeiro de 2012, no seu artigo Art. 2</a:t>
            </a:r>
            <a:r>
              <a:rPr lang="pt-BR" sz="1500" u="sng" baseline="30000" dirty="0">
                <a:solidFill>
                  <a:prstClr val="black"/>
                </a:solidFill>
                <a:latin typeface="Arial" panose="020B0604020202020204" pitchFamily="34" charset="0"/>
                <a:ea typeface="Calibri" panose="020F0502020204030204" pitchFamily="34" charset="0"/>
                <a:cs typeface="Arial" panose="020B0604020202020204" pitchFamily="34" charset="0"/>
              </a:rPr>
              <a:t>o,</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define: “</a:t>
            </a:r>
            <a:r>
              <a:rPr lang="pt-BR" sz="1500" i="1" dirty="0">
                <a:solidFill>
                  <a:prstClr val="black"/>
                </a:solidFill>
                <a:latin typeface="Arial" panose="020B0604020202020204" pitchFamily="34" charset="0"/>
                <a:ea typeface="Calibri" panose="020F0502020204030204" pitchFamily="34" charset="0"/>
                <a:cs typeface="Arial" panose="020B0604020202020204" pitchFamily="34" charset="0"/>
              </a:rPr>
              <a:t>Para fins de apuração da aplicação dos recursos mínimos, considerar-se-ão como despesas em ações e serviços públicos de saúde – ASPS, aquelas voltadas para a promoção, proteção e recuperação da saúde que atendam, simultaneamente, aos princípios estatuídos no </a:t>
            </a:r>
            <a:r>
              <a:rPr lang="pt-BR" sz="15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hlinkClick r:id="rId3"/>
              </a:rPr>
              <a:t>art. 7º da Lei nº 8.080, de 19 de setembro de 1990</a:t>
            </a:r>
            <a:r>
              <a:rPr lang="pt-BR" sz="15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 </a:t>
            </a:r>
            <a:r>
              <a:rPr lang="pt-BR" sz="1500" i="1" dirty="0">
                <a:solidFill>
                  <a:prstClr val="black"/>
                </a:solidFill>
                <a:latin typeface="Arial" panose="020B0604020202020204" pitchFamily="34" charset="0"/>
                <a:ea typeface="Calibri" panose="020F0502020204030204" pitchFamily="34" charset="0"/>
                <a:cs typeface="Arial" panose="020B0604020202020204" pitchFamily="34" charset="0"/>
              </a:rPr>
              <a:t>e às seguintes diretrizes”:</a:t>
            </a: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57175" indent="-257175" algn="just">
              <a:spcBef>
                <a:spcPts val="450"/>
              </a:spcBef>
              <a:spcAft>
                <a:spcPts val="450"/>
              </a:spcAft>
              <a:buFont typeface="+mj-lt"/>
              <a:buAutoNum type="romanUcPeriod"/>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Sejam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destinadas às ações e serviços públicos de saúde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de acesso universal, igualitário e gratuito;</a:t>
            </a:r>
          </a:p>
          <a:p>
            <a:pPr marL="257175" indent="-257175" algn="just">
              <a:spcBef>
                <a:spcPts val="450"/>
              </a:spcBef>
              <a:spcAft>
                <a:spcPts val="450"/>
              </a:spcAft>
              <a:buFont typeface="+mj-lt"/>
              <a:buAutoNum type="romanUcPeriod"/>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Estejam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em conformidade com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objetivos e metas explicitados nos Planos de Saúde</a:t>
            </a:r>
            <a:r>
              <a:rPr lang="pt-BR" sz="1500" u="sng"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 cada ente da Federação; e</a:t>
            </a:r>
          </a:p>
          <a:p>
            <a:pPr marL="257175" indent="-257175" algn="just">
              <a:spcBef>
                <a:spcPts val="450"/>
              </a:spcBef>
              <a:spcAft>
                <a:spcPts val="450"/>
              </a:spcAft>
              <a:buFont typeface="+mj-lt"/>
              <a:buAutoNum type="romanUcPeriod"/>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Sejam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 responsabilidade específica do setor da saúde, não se aplicando a despesas relacionadas a outras políticas públicas que atuam sobre determinantes sociais e econômicos, ainda que incidentes sobre as condições de saúde da população.</a:t>
            </a:r>
          </a:p>
          <a:p>
            <a:pPr algn="just">
              <a:spcBef>
                <a:spcPts val="450"/>
              </a:spcBef>
              <a:spcAft>
                <a:spcPts val="450"/>
              </a:spcAf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Assim</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para serem consideradas ASPS, as ações devem estar disponíveis, de forma gratuita, a toda a população; deverão ser financiadas com recursos movimentados por meio dos respectivos </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Fundos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de </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Saúde</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devem estar incluídas no plano de saúde e executadas na função saúde; devendo ser aprovadas pelo Conselho de Saúde e ser de responsabilidade do setor saúde</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Bef>
                <a:spcPts val="450"/>
              </a:spcBef>
              <a:spcAft>
                <a:spcPts val="450"/>
              </a:spcAf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Lei Complementar n° 141/2012 no seu art.3° estabelece que: “</a:t>
            </a:r>
            <a:r>
              <a:rPr lang="pt-BR" sz="1500" i="1" dirty="0">
                <a:solidFill>
                  <a:prstClr val="black"/>
                </a:solidFill>
                <a:latin typeface="Arial" panose="020B0604020202020204" pitchFamily="34" charset="0"/>
                <a:ea typeface="Calibri" panose="020F0502020204030204" pitchFamily="34" charset="0"/>
                <a:cs typeface="Arial" panose="020B0604020202020204" pitchFamily="34" charset="0"/>
              </a:rPr>
              <a:t>Para efeito da apuração da aplicação dos recursos mínimos, serão consideradas despesas com ações e serviços públicos de saúde as referentes a</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Bef>
                <a:spcPts val="450"/>
              </a:spcBef>
              <a:spcAft>
                <a:spcPts val="450"/>
              </a:spcAft>
            </a:pPr>
            <a:endParaRPr lang="pt-BR" sz="1500" b="1" dirty="0">
              <a:solidFill>
                <a:prstClr val="black"/>
              </a:solidFill>
              <a:ea typeface="Calibri" panose="020F0502020204030204" pitchFamily="34" charset="0"/>
              <a:cs typeface="Times New Roman" panose="02020603050405020304" pitchFamily="18" charset="0"/>
            </a:endParaRPr>
          </a:p>
        </p:txBody>
      </p:sp>
      <p:pic>
        <p:nvPicPr>
          <p:cNvPr id="7"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164288" y="332657"/>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2882839701"/>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272565" y="1085885"/>
            <a:ext cx="8475899" cy="5493812"/>
          </a:xfrm>
          <a:prstGeom prst="rect">
            <a:avLst/>
          </a:prstGeom>
        </p:spPr>
        <p:txBody>
          <a:bodyPr wrap="square">
            <a:spAutoFit/>
          </a:bodyPr>
          <a:lstStyle/>
          <a:p>
            <a:pPr marL="342900" indent="-342900" algn="just">
              <a:spcAft>
                <a:spcPts val="0"/>
              </a:spcAft>
              <a:buFont typeface="+mj-lt"/>
              <a:buAutoNum type="romanUcPeriod"/>
              <a:tabLst>
                <a:tab pos="1094740" algn="l"/>
                <a:tab pos="1170305" algn="l"/>
                <a:tab pos="1260475" algn="l"/>
              </a:tabLst>
            </a:pP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Vigilância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em saúde, incluindo a epidemiológica e a </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sanitária</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Aft>
                <a:spcPts val="0"/>
              </a:spcAft>
              <a:tabLst>
                <a:tab pos="1094740" algn="l"/>
                <a:tab pos="1170305" algn="l"/>
                <a:tab pos="1260475" algn="l"/>
              </a:tabLst>
            </a:pPr>
            <a:endPar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094740" algn="l"/>
                <a:tab pos="1170305" algn="l"/>
                <a:tab pos="1260475" algn="l"/>
              </a:tabLst>
            </a:pPr>
            <a:r>
              <a:rPr lang="pt-BR" sz="1500" dirty="0">
                <a:solidFill>
                  <a:prstClr val="black"/>
                </a:solidFill>
                <a:latin typeface="Arial" panose="020B0604020202020204" pitchFamily="34" charset="0"/>
                <a:cs typeface="Arial" panose="020B0604020202020204" pitchFamily="34" charset="0"/>
              </a:rPr>
              <a:t>	</a:t>
            </a:r>
            <a:r>
              <a:rPr lang="pt-BR" sz="1500" dirty="0" smtClean="0">
                <a:solidFill>
                  <a:prstClr val="black"/>
                </a:solidFill>
                <a:latin typeface="Arial" panose="020B0604020202020204" pitchFamily="34" charset="0"/>
                <a:cs typeface="Arial" panose="020B0604020202020204" pitchFamily="34" charset="0"/>
              </a:rPr>
              <a:t>A </a:t>
            </a:r>
            <a:r>
              <a:rPr lang="pt-BR" sz="1500" dirty="0">
                <a:solidFill>
                  <a:prstClr val="black"/>
                </a:solidFill>
                <a:latin typeface="Arial" panose="020B0604020202020204" pitchFamily="34" charset="0"/>
                <a:cs typeface="Arial" panose="020B0604020202020204" pitchFamily="34" charset="0"/>
              </a:rPr>
              <a:t>Vigilância em Saúde constitui um processo contínuo e sistemático de coleta, consolidação, análise e disseminação de dados sobre eventos relacionados à saúde, visando o planejamento e a implementação de medidas de saúde pública para a proteção da saúde da população, a prevenção e controle de riscos, agravos e doenças, bem como para a promoção da saúde</a:t>
            </a:r>
            <a:r>
              <a:rPr lang="pt-BR" sz="1500" dirty="0" smtClean="0">
                <a:solidFill>
                  <a:prstClr val="black"/>
                </a:solidFill>
                <a:latin typeface="Arial" panose="020B0604020202020204" pitchFamily="34" charset="0"/>
                <a:cs typeface="Arial" panose="020B0604020202020204" pitchFamily="34" charset="0"/>
              </a:rPr>
              <a:t>.</a:t>
            </a:r>
          </a:p>
          <a:p>
            <a:pPr algn="just">
              <a:spcAft>
                <a:spcPts val="0"/>
              </a:spcAft>
              <a:tabLst>
                <a:tab pos="1094740" algn="l"/>
                <a:tab pos="1170305" algn="l"/>
                <a:tab pos="1260475" algn="l"/>
              </a:tabLst>
            </a:pPr>
            <a:endParaRPr lang="pt-BR" sz="1500" dirty="0" smtClean="0">
              <a:solidFill>
                <a:prstClr val="black"/>
              </a:solidFill>
              <a:latin typeface="Arial" panose="020B0604020202020204" pitchFamily="34" charset="0"/>
              <a:cs typeface="Arial" panose="020B0604020202020204" pitchFamily="34" charset="0"/>
            </a:endParaRPr>
          </a:p>
          <a:p>
            <a:pPr algn="just">
              <a:spcAft>
                <a:spcPts val="0"/>
              </a:spcAft>
              <a:tabLst>
                <a:tab pos="1094740" algn="l"/>
                <a:tab pos="1170305" algn="l"/>
                <a:tab pos="1260475" algn="l"/>
              </a:tabLst>
            </a:pPr>
            <a:r>
              <a:rPr lang="pt-BR" sz="1500" dirty="0">
                <a:solidFill>
                  <a:prstClr val="black"/>
                </a:solidFill>
                <a:latin typeface="Arial" panose="020B0604020202020204" pitchFamily="34" charset="0"/>
                <a:cs typeface="Arial" panose="020B0604020202020204" pitchFamily="34" charset="0"/>
              </a:rPr>
              <a:t>Como </a:t>
            </a:r>
            <a:r>
              <a:rPr lang="pt-BR" sz="1500" dirty="0" smtClean="0">
                <a:solidFill>
                  <a:prstClr val="black"/>
                </a:solidFill>
                <a:latin typeface="Arial" panose="020B0604020202020204" pitchFamily="34" charset="0"/>
                <a:cs typeface="Arial" panose="020B0604020202020204" pitchFamily="34" charset="0"/>
              </a:rPr>
              <a:t>exemplos </a:t>
            </a:r>
            <a:r>
              <a:rPr lang="pt-BR" sz="1500" dirty="0">
                <a:solidFill>
                  <a:prstClr val="black"/>
                </a:solidFill>
                <a:latin typeface="Arial" panose="020B0604020202020204" pitchFamily="34" charset="0"/>
                <a:cs typeface="Arial" panose="020B0604020202020204" pitchFamily="34" charset="0"/>
              </a:rPr>
              <a:t>de ações de vigilância em saúde tem-se: </a:t>
            </a:r>
            <a:endParaRPr lang="pt-BR" sz="1500" dirty="0" smtClean="0">
              <a:solidFill>
                <a:prstClr val="black"/>
              </a:solidFill>
              <a:latin typeface="Arial" panose="020B0604020202020204" pitchFamily="34" charset="0"/>
              <a:cs typeface="Arial" panose="020B0604020202020204" pitchFamily="34" charset="0"/>
            </a:endParaRPr>
          </a:p>
          <a:p>
            <a:pPr marL="285750" indent="-285750" algn="just">
              <a:spcAft>
                <a:spcPts val="0"/>
              </a:spcAft>
              <a:buFontTx/>
              <a:buChar char="-"/>
              <a:tabLst>
                <a:tab pos="1094740" algn="l"/>
                <a:tab pos="1170305" algn="l"/>
                <a:tab pos="1260475" algn="l"/>
              </a:tabLst>
            </a:pPr>
            <a:r>
              <a:rPr lang="pt-BR" sz="1500" dirty="0">
                <a:solidFill>
                  <a:prstClr val="black"/>
                </a:solidFill>
                <a:latin typeface="Arial" panose="020B0604020202020204" pitchFamily="34" charset="0"/>
                <a:cs typeface="Arial" panose="020B0604020202020204" pitchFamily="34" charset="0"/>
              </a:rPr>
              <a:t>C</a:t>
            </a:r>
            <a:r>
              <a:rPr lang="pt-BR" sz="1500" dirty="0" smtClean="0">
                <a:solidFill>
                  <a:prstClr val="black"/>
                </a:solidFill>
                <a:latin typeface="Arial" panose="020B0604020202020204" pitchFamily="34" charset="0"/>
                <a:cs typeface="Arial" panose="020B0604020202020204" pitchFamily="34" charset="0"/>
              </a:rPr>
              <a:t>apacitação </a:t>
            </a:r>
            <a:r>
              <a:rPr lang="pt-BR" sz="1500" dirty="0">
                <a:solidFill>
                  <a:prstClr val="black"/>
                </a:solidFill>
                <a:latin typeface="Arial" panose="020B0604020202020204" pitchFamily="34" charset="0"/>
                <a:cs typeface="Arial" panose="020B0604020202020204" pitchFamily="34" charset="0"/>
              </a:rPr>
              <a:t>de profissionais de saúde no manejo clínico de doenças e na vigilância, prevenção e controle de riscos, agravos e doenças, bem como para a promoção da saúde; </a:t>
            </a:r>
            <a:endParaRPr lang="pt-BR" sz="1500" dirty="0" smtClean="0">
              <a:solidFill>
                <a:prstClr val="black"/>
              </a:solidFill>
              <a:latin typeface="Arial" panose="020B0604020202020204" pitchFamily="34" charset="0"/>
              <a:cs typeface="Arial" panose="020B0604020202020204" pitchFamily="34" charset="0"/>
            </a:endParaRPr>
          </a:p>
          <a:p>
            <a:pPr marL="285750" indent="-285750" algn="just">
              <a:spcAft>
                <a:spcPts val="0"/>
              </a:spcAft>
              <a:buFontTx/>
              <a:buChar char="-"/>
              <a:tabLst>
                <a:tab pos="1094740" algn="l"/>
                <a:tab pos="1170305" algn="l"/>
                <a:tab pos="1260475" algn="l"/>
              </a:tabLst>
            </a:pPr>
            <a:r>
              <a:rPr lang="pt-BR" sz="1500" dirty="0">
                <a:solidFill>
                  <a:prstClr val="black"/>
                </a:solidFill>
                <a:latin typeface="Arial" panose="020B0604020202020204" pitchFamily="34" charset="0"/>
                <a:cs typeface="Arial" panose="020B0604020202020204" pitchFamily="34" charset="0"/>
              </a:rPr>
              <a:t>G</a:t>
            </a:r>
            <a:r>
              <a:rPr lang="pt-BR" sz="1500" dirty="0" smtClean="0">
                <a:solidFill>
                  <a:prstClr val="black"/>
                </a:solidFill>
                <a:latin typeface="Arial" panose="020B0604020202020204" pitchFamily="34" charset="0"/>
                <a:cs typeface="Arial" panose="020B0604020202020204" pitchFamily="34" charset="0"/>
              </a:rPr>
              <a:t>astos </a:t>
            </a:r>
            <a:r>
              <a:rPr lang="pt-BR" sz="1500" dirty="0">
                <a:solidFill>
                  <a:prstClr val="black"/>
                </a:solidFill>
                <a:latin typeface="Arial" panose="020B0604020202020204" pitchFamily="34" charset="0"/>
                <a:cs typeface="Arial" panose="020B0604020202020204" pitchFamily="34" charset="0"/>
              </a:rPr>
              <a:t>com a participação em eventos, campanhas educativas, ações de disseminação de conhecimento e de mobilização social em temas relacionados à vigilância, prevenção e controle de riscos, agravos e doenças, bem como para a promoção da saúde; </a:t>
            </a:r>
            <a:endParaRPr lang="pt-BR" sz="1500" dirty="0" smtClean="0">
              <a:solidFill>
                <a:prstClr val="black"/>
              </a:solidFill>
              <a:latin typeface="Arial" panose="020B0604020202020204" pitchFamily="34" charset="0"/>
              <a:cs typeface="Arial" panose="020B0604020202020204" pitchFamily="34" charset="0"/>
            </a:endParaRPr>
          </a:p>
          <a:p>
            <a:pPr marL="285750" indent="-285750" algn="just">
              <a:spcAft>
                <a:spcPts val="0"/>
              </a:spcAft>
              <a:buFontTx/>
              <a:buChar char="-"/>
              <a:tabLst>
                <a:tab pos="1094740" algn="l"/>
                <a:tab pos="1170305" algn="l"/>
                <a:tab pos="1260475" algn="l"/>
              </a:tabLst>
            </a:pPr>
            <a:r>
              <a:rPr lang="pt-BR" sz="1500" dirty="0" smtClean="0">
                <a:solidFill>
                  <a:prstClr val="black"/>
                </a:solidFill>
                <a:latin typeface="Arial" panose="020B0604020202020204" pitchFamily="34" charset="0"/>
                <a:cs typeface="Arial" panose="020B0604020202020204" pitchFamily="34" charset="0"/>
              </a:rPr>
              <a:t>Aquisição </a:t>
            </a:r>
            <a:r>
              <a:rPr lang="pt-BR" sz="1500" dirty="0">
                <a:solidFill>
                  <a:prstClr val="black"/>
                </a:solidFill>
                <a:latin typeface="Arial" panose="020B0604020202020204" pitchFamily="34" charset="0"/>
                <a:cs typeface="Arial" panose="020B0604020202020204" pitchFamily="34" charset="0"/>
              </a:rPr>
              <a:t>de equipamentos e insumos para uso na vigilância, prevenção e controle de riscos, agravos e doenças, bem como para a promoção da saúde; </a:t>
            </a:r>
            <a:endParaRPr lang="pt-BR" sz="1500" dirty="0" smtClean="0">
              <a:solidFill>
                <a:prstClr val="black"/>
              </a:solidFill>
              <a:latin typeface="Arial" panose="020B0604020202020204" pitchFamily="34" charset="0"/>
              <a:cs typeface="Arial" panose="020B0604020202020204" pitchFamily="34" charset="0"/>
            </a:endParaRPr>
          </a:p>
          <a:p>
            <a:pPr marL="285750" indent="-285750" algn="just">
              <a:spcAft>
                <a:spcPts val="0"/>
              </a:spcAft>
              <a:buFontTx/>
              <a:buChar char="-"/>
              <a:tabLst>
                <a:tab pos="1094740" algn="l"/>
                <a:tab pos="1170305" algn="l"/>
                <a:tab pos="1260475" algn="l"/>
              </a:tabLst>
            </a:pPr>
            <a:r>
              <a:rPr lang="pt-BR" sz="1500" dirty="0" smtClean="0">
                <a:solidFill>
                  <a:prstClr val="black"/>
                </a:solidFill>
                <a:latin typeface="Arial" panose="020B0604020202020204" pitchFamily="34" charset="0"/>
                <a:cs typeface="Arial" panose="020B0604020202020204" pitchFamily="34" charset="0"/>
              </a:rPr>
              <a:t>Aquisição </a:t>
            </a:r>
            <a:r>
              <a:rPr lang="pt-BR" sz="1500" dirty="0">
                <a:solidFill>
                  <a:prstClr val="black"/>
                </a:solidFill>
                <a:latin typeface="Arial" panose="020B0604020202020204" pitchFamily="34" charset="0"/>
                <a:cs typeface="Arial" panose="020B0604020202020204" pitchFamily="34" charset="0"/>
              </a:rPr>
              <a:t>de reagentes específicos e insumos estratégicos para as ações laboratoriais de vigilância em saúde; aquisição de insumos para a rotina e para operacionalização das campanhas de </a:t>
            </a:r>
            <a:r>
              <a:rPr lang="pt-BR" sz="1500" dirty="0" smtClean="0">
                <a:solidFill>
                  <a:prstClr val="black"/>
                </a:solidFill>
                <a:latin typeface="Arial" panose="020B0604020202020204" pitchFamily="34" charset="0"/>
                <a:cs typeface="Arial" panose="020B0604020202020204" pitchFamily="34" charset="0"/>
              </a:rPr>
              <a:t>imunização;</a:t>
            </a:r>
          </a:p>
          <a:p>
            <a:pPr marL="285750" indent="-285750" algn="just">
              <a:spcAft>
                <a:spcPts val="0"/>
              </a:spcAft>
              <a:buFontTx/>
              <a:buChar char="-"/>
              <a:tabLst>
                <a:tab pos="1094740" algn="l"/>
                <a:tab pos="1170305" algn="l"/>
                <a:tab pos="1260475" algn="l"/>
              </a:tabLst>
            </a:pPr>
            <a:r>
              <a:rPr lang="pt-BR" sz="1500" dirty="0" smtClean="0">
                <a:solidFill>
                  <a:prstClr val="black"/>
                </a:solidFill>
                <a:latin typeface="Arial" panose="020B0604020202020204" pitchFamily="34" charset="0"/>
                <a:cs typeface="Arial" panose="020B0604020202020204" pitchFamily="34" charset="0"/>
              </a:rPr>
              <a:t>Aquisição </a:t>
            </a:r>
            <a:r>
              <a:rPr lang="pt-BR" sz="1500" dirty="0">
                <a:solidFill>
                  <a:prstClr val="black"/>
                </a:solidFill>
                <a:latin typeface="Arial" panose="020B0604020202020204" pitchFamily="34" charset="0"/>
                <a:cs typeface="Arial" panose="020B0604020202020204" pitchFamily="34" charset="0"/>
              </a:rPr>
              <a:t>de </a:t>
            </a:r>
            <a:r>
              <a:rPr lang="pt-BR" sz="1500" dirty="0" smtClean="0">
                <a:solidFill>
                  <a:prstClr val="black"/>
                </a:solidFill>
                <a:latin typeface="Arial" panose="020B0604020202020204" pitchFamily="34" charset="0"/>
                <a:cs typeface="Arial" panose="020B0604020202020204" pitchFamily="34" charset="0"/>
              </a:rPr>
              <a:t>equipamentos </a:t>
            </a:r>
            <a:r>
              <a:rPr lang="pt-BR" sz="1500" dirty="0">
                <a:solidFill>
                  <a:prstClr val="black"/>
                </a:solidFill>
                <a:latin typeface="Arial" panose="020B0604020202020204" pitchFamily="34" charset="0"/>
                <a:cs typeface="Arial" panose="020B0604020202020204" pitchFamily="34" charset="0"/>
              </a:rPr>
              <a:t>de </a:t>
            </a:r>
            <a:r>
              <a:rPr lang="pt-BR" sz="1500" dirty="0" smtClean="0">
                <a:solidFill>
                  <a:prstClr val="black"/>
                </a:solidFill>
                <a:latin typeface="Arial" panose="020B0604020202020204" pitchFamily="34" charset="0"/>
                <a:cs typeface="Arial" panose="020B0604020202020204" pitchFamily="34" charset="0"/>
              </a:rPr>
              <a:t>proteção </a:t>
            </a:r>
            <a:r>
              <a:rPr lang="pt-BR" sz="1500" dirty="0">
                <a:solidFill>
                  <a:prstClr val="black"/>
                </a:solidFill>
                <a:latin typeface="Arial" panose="020B0604020202020204" pitchFamily="34" charset="0"/>
                <a:cs typeface="Arial" panose="020B0604020202020204" pitchFamily="34" charset="0"/>
              </a:rPr>
              <a:t>Individual para uso pelos agentes de saúde que atuam na vigilância, prevenção e controle de riscos, agravos e doenças; entre outras.</a:t>
            </a:r>
          </a:p>
          <a:p>
            <a:pPr algn="just">
              <a:spcAft>
                <a:spcPts val="0"/>
              </a:spcAft>
              <a:tabLst>
                <a:tab pos="1094740" algn="l"/>
                <a:tab pos="1170305" algn="l"/>
                <a:tab pos="1260475" algn="l"/>
              </a:tabLst>
            </a:pPr>
            <a:endParaRPr lang="pt-BR" dirty="0">
              <a:solidFill>
                <a:prstClr val="black"/>
              </a:solidFill>
              <a:latin typeface="Calibri"/>
            </a:endParaRPr>
          </a:p>
          <a:p>
            <a:pPr algn="just">
              <a:spcAft>
                <a:spcPts val="0"/>
              </a:spcAft>
              <a:tabLst>
                <a:tab pos="1094740" algn="l"/>
                <a:tab pos="1170305" algn="l"/>
                <a:tab pos="1260475" algn="l"/>
              </a:tabLst>
            </a:pPr>
            <a:endParaRPr lang="pt-BR" dirty="0">
              <a:solidFill>
                <a:prstClr val="black"/>
              </a:solidFill>
              <a:latin typeface="Calibri"/>
              <a:ea typeface="Calibri" panose="020F0502020204030204" pitchFamily="34" charset="0"/>
              <a:cs typeface="Times New Roman" panose="02020603050405020304" pitchFamily="18" charset="0"/>
            </a:endParaRPr>
          </a:p>
        </p:txBody>
      </p:sp>
      <p:pic>
        <p:nvPicPr>
          <p:cNvPr id="8"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040237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6" name="Retângulo 5"/>
          <p:cNvSpPr/>
          <p:nvPr/>
        </p:nvSpPr>
        <p:spPr>
          <a:xfrm>
            <a:off x="416581" y="1525573"/>
            <a:ext cx="8310836" cy="4524315"/>
          </a:xfrm>
          <a:prstGeom prst="rect">
            <a:avLst/>
          </a:prstGeom>
        </p:spPr>
        <p:txBody>
          <a:bodyPr wrap="square">
            <a:spAutoFit/>
          </a:bodyPr>
          <a:lstStyle/>
          <a:p>
            <a:pPr algn="just"/>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II. Atenção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integral e universal à saúde em todos os níveis de complexidade, incluindo assistência terapêutica e recuperação de deficiências </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nutricionais</a:t>
            </a:r>
          </a:p>
          <a:p>
            <a:pPr algn="just"/>
            <a:endPar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r>
              <a:rPr lang="pt-BR" sz="1500" dirty="0" smtClean="0">
                <a:solidFill>
                  <a:prstClr val="black"/>
                </a:solidFill>
                <a:latin typeface="Arial" panose="020B0604020202020204" pitchFamily="34" charset="0"/>
                <a:cs typeface="Arial" panose="020B0604020202020204" pitchFamily="34" charset="0"/>
              </a:rPr>
              <a:t>	Entre outras ações de </a:t>
            </a:r>
            <a:r>
              <a:rPr lang="pt-BR" sz="1500" dirty="0">
                <a:solidFill>
                  <a:prstClr val="black"/>
                </a:solidFill>
                <a:latin typeface="Arial" panose="020B0604020202020204" pitchFamily="34" charset="0"/>
                <a:cs typeface="Arial" panose="020B0604020202020204" pitchFamily="34" charset="0"/>
              </a:rPr>
              <a:t>assistência integral à saúde, inclui-se a atenção integral aos usuários de álcool e outras drogas, constituindo-se suas ações em serviço público de saúde, desde que em conformidade com objetivos e metas ao menos explicitados nos Planos de Saúde, bem como mediante garantia de acesso universal, igualitário e gratuito. O Programa de Atenção Integral a Usuários de Álcool e outras Drogas prevê como componentes a atenção básica, a atenção aos Centros de Atenção Psicossocial para Atenção aos Usuários de Álcool, Crack e outras Drogas – CAPS-AD, ambulatórios e outras unidades extra-hospitalares especializadas e a atenção hospitalar de referência</a:t>
            </a:r>
            <a:r>
              <a:rPr lang="pt-BR" sz="1500" dirty="0" smtClean="0">
                <a:solidFill>
                  <a:prstClr val="black"/>
                </a:solidFill>
                <a:latin typeface="Arial" panose="020B0604020202020204" pitchFamily="34" charset="0"/>
                <a:cs typeface="Arial" panose="020B0604020202020204" pitchFamily="34" charset="0"/>
              </a:rPr>
              <a:t>.</a:t>
            </a:r>
          </a:p>
          <a:p>
            <a:pPr algn="just"/>
            <a:endParaRPr lang="pt-BR" sz="1500" dirty="0" smtClean="0">
              <a:solidFill>
                <a:prstClr val="black"/>
              </a:solidFill>
              <a:latin typeface="Arial" panose="020B0604020202020204" pitchFamily="34" charset="0"/>
              <a:cs typeface="Arial" panose="020B0604020202020204" pitchFamily="34" charset="0"/>
            </a:endParaRPr>
          </a:p>
          <a:p>
            <a:pPr algn="just"/>
            <a:r>
              <a:rPr lang="pt-BR" sz="1500" b="1" dirty="0" smtClean="0">
                <a:solidFill>
                  <a:prstClr val="black"/>
                </a:solidFill>
                <a:latin typeface="Arial" panose="020B0604020202020204" pitchFamily="34" charset="0"/>
                <a:cs typeface="Arial" panose="020B0604020202020204" pitchFamily="34" charset="0"/>
              </a:rPr>
              <a:t>II</a:t>
            </a:r>
            <a:r>
              <a:rPr lang="pt-BR" sz="1500" dirty="0" smtClean="0">
                <a:solidFill>
                  <a:prstClr val="black"/>
                </a:solidFill>
                <a:latin typeface="Arial" panose="020B0604020202020204" pitchFamily="34" charset="0"/>
                <a:cs typeface="Arial" panose="020B0604020202020204" pitchFamily="34" charset="0"/>
              </a:rPr>
              <a:t>I. </a:t>
            </a:r>
            <a:r>
              <a:rPr lang="pt-BR" sz="1500" b="1" dirty="0" smtClean="0">
                <a:solidFill>
                  <a:prstClr val="black"/>
                </a:solidFill>
                <a:latin typeface="Arial" panose="020B0604020202020204" pitchFamily="34" charset="0"/>
                <a:cs typeface="Arial" panose="020B0604020202020204" pitchFamily="34" charset="0"/>
              </a:rPr>
              <a:t>Capacitação </a:t>
            </a:r>
            <a:r>
              <a:rPr lang="pt-BR" sz="1500" b="1" dirty="0">
                <a:solidFill>
                  <a:prstClr val="black"/>
                </a:solidFill>
                <a:latin typeface="Arial" panose="020B0604020202020204" pitchFamily="34" charset="0"/>
                <a:cs typeface="Arial" panose="020B0604020202020204" pitchFamily="34" charset="0"/>
              </a:rPr>
              <a:t>do pessoal de saúde do Sistema Único de Saúde (SUS</a:t>
            </a:r>
            <a:r>
              <a:rPr lang="pt-BR" sz="1500" b="1" dirty="0" smtClean="0">
                <a:solidFill>
                  <a:prstClr val="black"/>
                </a:solidFill>
                <a:latin typeface="Arial" panose="020B0604020202020204" pitchFamily="34" charset="0"/>
                <a:cs typeface="Arial" panose="020B0604020202020204" pitchFamily="34" charset="0"/>
              </a:rPr>
              <a:t>):</a:t>
            </a:r>
            <a:endParaRPr lang="pt-BR" sz="1500" b="1" dirty="0">
              <a:solidFill>
                <a:prstClr val="black"/>
              </a:solidFill>
              <a:latin typeface="Arial" panose="020B0604020202020204" pitchFamily="34" charset="0"/>
              <a:cs typeface="Arial" panose="020B0604020202020204" pitchFamily="34" charset="0"/>
            </a:endParaRPr>
          </a:p>
          <a:p>
            <a:pPr algn="just"/>
            <a:r>
              <a:rPr lang="pt-BR" sz="1500" dirty="0">
                <a:solidFill>
                  <a:prstClr val="black"/>
                </a:solidFill>
                <a:latin typeface="Arial" panose="020B0604020202020204" pitchFamily="34" charset="0"/>
                <a:cs typeface="Arial" panose="020B0604020202020204" pitchFamily="34" charset="0"/>
              </a:rPr>
              <a:t> </a:t>
            </a:r>
          </a:p>
          <a:p>
            <a:pPr algn="just"/>
            <a:r>
              <a:rPr lang="pt-BR" sz="1500" dirty="0" smtClean="0">
                <a:solidFill>
                  <a:prstClr val="black"/>
                </a:solidFill>
                <a:latin typeface="Arial" panose="020B0604020202020204" pitchFamily="34" charset="0"/>
                <a:cs typeface="Arial" panose="020B0604020202020204" pitchFamily="34" charset="0"/>
              </a:rPr>
              <a:t>	A </a:t>
            </a:r>
            <a:r>
              <a:rPr lang="pt-BR" sz="1500" dirty="0">
                <a:solidFill>
                  <a:prstClr val="black"/>
                </a:solidFill>
                <a:latin typeface="Arial" panose="020B0604020202020204" pitchFamily="34" charset="0"/>
                <a:cs typeface="Arial" panose="020B0604020202020204" pitchFamily="34" charset="0"/>
              </a:rPr>
              <a:t>capacitação formação é direcionada aos servidores do SUS que estejam em efetivo exercício de suas funções na saúde, não sendo consideradas despesas em ASPS aquelas realizadas por servidores que estejam em atividade alheia à referida área.</a:t>
            </a:r>
          </a:p>
          <a:p>
            <a:pPr algn="just"/>
            <a:endParaRPr lang="pt-BR" sz="1500" dirty="0">
              <a:solidFill>
                <a:prstClr val="black"/>
              </a:solidFill>
              <a:latin typeface="Arial" panose="020B0604020202020204" pitchFamily="34" charset="0"/>
              <a:cs typeface="Arial" panose="020B0604020202020204" pitchFamily="34" charset="0"/>
            </a:endParaRPr>
          </a:p>
          <a:p>
            <a:endParaRPr lang="pt-BR" dirty="0">
              <a:solidFill>
                <a:prstClr val="black"/>
              </a:solidFill>
              <a:latin typeface="Calibri"/>
            </a:endParaRPr>
          </a:p>
        </p:txBody>
      </p:sp>
      <p:sp>
        <p:nvSpPr>
          <p:cNvPr id="8"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9"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46318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204119" y="1438989"/>
            <a:ext cx="8652792" cy="5293757"/>
          </a:xfrm>
          <a:prstGeom prst="rect">
            <a:avLst/>
          </a:prstGeom>
        </p:spPr>
        <p:txBody>
          <a:bodyPr wrap="square">
            <a:spAutoFit/>
          </a:bodyPr>
          <a:lstStyle/>
          <a:p>
            <a:pPr algn="just"/>
            <a:r>
              <a:rPr lang="pt-BR" sz="1600" b="1" dirty="0" smtClean="0">
                <a:solidFill>
                  <a:prstClr val="black"/>
                </a:solidFill>
                <a:latin typeface="Arial" panose="020B0604020202020204" pitchFamily="34" charset="0"/>
                <a:cs typeface="Arial" panose="020B0604020202020204" pitchFamily="34" charset="0"/>
              </a:rPr>
              <a:t>IV</a:t>
            </a:r>
            <a:r>
              <a:rPr lang="pt-BR" sz="1600" dirty="0" smtClean="0">
                <a:solidFill>
                  <a:prstClr val="black"/>
                </a:solidFill>
                <a:latin typeface="Arial" panose="020B0604020202020204" pitchFamily="34" charset="0"/>
                <a:cs typeface="Arial" panose="020B0604020202020204" pitchFamily="34" charset="0"/>
              </a:rPr>
              <a:t>. </a:t>
            </a:r>
            <a:r>
              <a:rPr lang="pt-BR" sz="1600" b="1" dirty="0" smtClean="0">
                <a:solidFill>
                  <a:prstClr val="black"/>
                </a:solidFill>
                <a:latin typeface="Arial" panose="020B0604020202020204" pitchFamily="34" charset="0"/>
                <a:cs typeface="Arial" panose="020B0604020202020204" pitchFamily="34" charset="0"/>
              </a:rPr>
              <a:t>Desenvolvimento </a:t>
            </a:r>
            <a:r>
              <a:rPr lang="pt-BR" sz="1600" b="1" dirty="0">
                <a:solidFill>
                  <a:prstClr val="black"/>
                </a:solidFill>
                <a:latin typeface="Arial" panose="020B0604020202020204" pitchFamily="34" charset="0"/>
                <a:cs typeface="Arial" panose="020B0604020202020204" pitchFamily="34" charset="0"/>
              </a:rPr>
              <a:t>científico e tecnológico e controle de qualidade promovido por instituições do </a:t>
            </a:r>
            <a:r>
              <a:rPr lang="pt-BR" sz="1600" b="1" dirty="0" smtClean="0">
                <a:solidFill>
                  <a:prstClr val="black"/>
                </a:solidFill>
                <a:latin typeface="Arial" panose="020B0604020202020204" pitchFamily="34" charset="0"/>
                <a:cs typeface="Arial" panose="020B0604020202020204" pitchFamily="34" charset="0"/>
              </a:rPr>
              <a:t>SUS</a:t>
            </a:r>
            <a:r>
              <a:rPr lang="pt-BR" sz="1600" dirty="0" smtClean="0">
                <a:solidFill>
                  <a:prstClr val="black"/>
                </a:solidFill>
                <a:latin typeface="Arial" panose="020B0604020202020204" pitchFamily="34" charset="0"/>
                <a:cs typeface="Arial" panose="020B0604020202020204" pitchFamily="34" charset="0"/>
              </a:rPr>
              <a:t>:</a:t>
            </a:r>
          </a:p>
          <a:p>
            <a:pPr algn="just"/>
            <a:endParaRPr lang="pt-BR" sz="1600" dirty="0">
              <a:solidFill>
                <a:prstClr val="black"/>
              </a:solidFill>
              <a:latin typeface="Arial" panose="020B0604020202020204" pitchFamily="34" charset="0"/>
              <a:cs typeface="Arial" panose="020B0604020202020204" pitchFamily="34" charset="0"/>
            </a:endParaRPr>
          </a:p>
          <a:p>
            <a:pPr algn="just"/>
            <a:r>
              <a:rPr lang="pt-BR" sz="1600" dirty="0" smtClean="0">
                <a:solidFill>
                  <a:prstClr val="black"/>
                </a:solidFill>
                <a:latin typeface="Arial" panose="020B0604020202020204" pitchFamily="34" charset="0"/>
                <a:cs typeface="Arial" panose="020B0604020202020204" pitchFamily="34" charset="0"/>
              </a:rPr>
              <a:t>	Como </a:t>
            </a:r>
            <a:r>
              <a:rPr lang="pt-BR" sz="1600" dirty="0">
                <a:solidFill>
                  <a:prstClr val="black"/>
                </a:solidFill>
                <a:latin typeface="Arial" panose="020B0604020202020204" pitchFamily="34" charset="0"/>
                <a:cs typeface="Arial" panose="020B0604020202020204" pitchFamily="34" charset="0"/>
              </a:rPr>
              <a:t>exemplo pode-se citar as pesquisas promovidas por unidades do SUS, que tenha como objetivo a melhoria de processos ligados à área da saúde. Podem ser consideradas ações de saúde efetuadas diretamente por unidades do SUS ou indiretamente, por meio de empresas contratadas para essa finalidade, sempre no interesse da saúde. </a:t>
            </a:r>
            <a:endParaRPr lang="pt-BR" sz="1600" dirty="0" smtClean="0">
              <a:solidFill>
                <a:prstClr val="black"/>
              </a:solidFill>
              <a:latin typeface="Arial" panose="020B0604020202020204" pitchFamily="34" charset="0"/>
              <a:cs typeface="Arial" panose="020B0604020202020204" pitchFamily="34" charset="0"/>
            </a:endParaRPr>
          </a:p>
          <a:p>
            <a:pPr algn="just"/>
            <a:endParaRPr lang="pt-BR" sz="1600" dirty="0" smtClean="0">
              <a:solidFill>
                <a:prstClr val="black"/>
              </a:solidFill>
              <a:latin typeface="Arial" panose="020B0604020202020204" pitchFamily="34" charset="0"/>
              <a:cs typeface="Arial" panose="020B0604020202020204" pitchFamily="34" charset="0"/>
            </a:endParaRPr>
          </a:p>
          <a:p>
            <a:pPr algn="just"/>
            <a:r>
              <a:rPr lang="pt-BR" sz="1600" b="1" dirty="0" smtClean="0">
                <a:solidFill>
                  <a:prstClr val="black"/>
                </a:solidFill>
                <a:latin typeface="Arial" panose="020B0604020202020204" pitchFamily="34" charset="0"/>
                <a:cs typeface="Arial" panose="020B0604020202020204" pitchFamily="34" charset="0"/>
              </a:rPr>
              <a:t>V</a:t>
            </a:r>
            <a:r>
              <a:rPr lang="pt-BR" sz="1600" dirty="0" smtClean="0">
                <a:solidFill>
                  <a:prstClr val="black"/>
                </a:solidFill>
                <a:latin typeface="Arial" panose="020B0604020202020204" pitchFamily="34" charset="0"/>
                <a:cs typeface="Arial" panose="020B0604020202020204" pitchFamily="34" charset="0"/>
              </a:rPr>
              <a:t>. </a:t>
            </a:r>
            <a:r>
              <a:rPr lang="pt-BR" sz="1600" b="1" dirty="0">
                <a:solidFill>
                  <a:prstClr val="black"/>
                </a:solidFill>
                <a:latin typeface="Arial" panose="020B0604020202020204" pitchFamily="34" charset="0"/>
                <a:cs typeface="Arial" panose="020B0604020202020204" pitchFamily="34" charset="0"/>
              </a:rPr>
              <a:t>Produção, aquisição e distribuição de insumos específicos dos serviços de saúde do SUS, tais como: imunobiológicos, sangue e hemoderivados, medicamentos e equipamentos médico-odontológicos</a:t>
            </a:r>
            <a:r>
              <a:rPr lang="pt-BR" sz="1600" b="1" dirty="0" smtClean="0">
                <a:solidFill>
                  <a:prstClr val="black"/>
                </a:solidFill>
                <a:latin typeface="Arial" panose="020B0604020202020204" pitchFamily="34" charset="0"/>
                <a:cs typeface="Arial" panose="020B0604020202020204" pitchFamily="34" charset="0"/>
              </a:rPr>
              <a:t>;</a:t>
            </a:r>
          </a:p>
          <a:p>
            <a:pPr algn="just"/>
            <a:endParaRPr lang="pt-BR" sz="1600" dirty="0">
              <a:solidFill>
                <a:prstClr val="black"/>
              </a:solidFill>
              <a:latin typeface="Arial" panose="020B0604020202020204" pitchFamily="34" charset="0"/>
              <a:cs typeface="Arial" panose="020B0604020202020204" pitchFamily="34" charset="0"/>
            </a:endParaRPr>
          </a:p>
          <a:p>
            <a:pPr algn="just"/>
            <a:r>
              <a:rPr lang="pt-BR" sz="1600" dirty="0" smtClean="0">
                <a:solidFill>
                  <a:prstClr val="black"/>
                </a:solidFill>
                <a:latin typeface="Arial" panose="020B0604020202020204" pitchFamily="34" charset="0"/>
                <a:cs typeface="Arial" panose="020B0604020202020204" pitchFamily="34" charset="0"/>
              </a:rPr>
              <a:t>	Como </a:t>
            </a:r>
            <a:r>
              <a:rPr lang="pt-BR" sz="1600" dirty="0">
                <a:solidFill>
                  <a:prstClr val="black"/>
                </a:solidFill>
                <a:latin typeface="Arial" panose="020B0604020202020204" pitchFamily="34" charset="0"/>
                <a:cs typeface="Arial" panose="020B0604020202020204" pitchFamily="34" charset="0"/>
              </a:rPr>
              <a:t>exemplos do item sangue, componentes e hemoderivados, pode-se incluir a aquisição e distribuição de medicamentos e insumos estratégicos para assistência aos pacientes portadores de doenças hematológicas, e os serviços de hematologia e hemoterapia, que têm como atividades a captação, triagem clínica, laboratorial, sorológica, imunoematológica e demais exames laboratoriais do doador e do receptor, coleta, identificação, processamento, estocagem, distribuição, orientação e transfusão de sangue, componentes e hemoderivados, com finalidade terapêutica ou de pesquisa. </a:t>
            </a:r>
            <a:endParaRPr lang="pt-BR" sz="1600" dirty="0" smtClean="0">
              <a:solidFill>
                <a:prstClr val="black"/>
              </a:solidFill>
              <a:latin typeface="Arial" panose="020B0604020202020204" pitchFamily="34" charset="0"/>
              <a:cs typeface="Arial" panose="020B0604020202020204" pitchFamily="34" charset="0"/>
            </a:endParaRPr>
          </a:p>
          <a:p>
            <a:pPr algn="just"/>
            <a:endParaRPr lang="pt-BR" sz="1600" dirty="0">
              <a:solidFill>
                <a:prstClr val="black"/>
              </a:solidFill>
              <a:latin typeface="Arial" panose="020B0604020202020204" pitchFamily="34" charset="0"/>
              <a:cs typeface="Arial" panose="020B0604020202020204" pitchFamily="34" charset="0"/>
            </a:endParaRPr>
          </a:p>
          <a:p>
            <a:pPr algn="just"/>
            <a:endParaRPr lang="pt-BR" dirty="0">
              <a:solidFill>
                <a:prstClr val="black"/>
              </a:solidFill>
              <a:latin typeface="Calibri"/>
            </a:endParaRPr>
          </a:p>
        </p:txBody>
      </p:sp>
      <p:sp>
        <p:nvSpPr>
          <p:cNvPr id="8"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9"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81006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6" name="Retângulo 5"/>
          <p:cNvSpPr/>
          <p:nvPr/>
        </p:nvSpPr>
        <p:spPr>
          <a:xfrm>
            <a:off x="357438" y="1359693"/>
            <a:ext cx="8610700" cy="4432495"/>
          </a:xfrm>
          <a:prstGeom prst="rect">
            <a:avLst/>
          </a:prstGeom>
        </p:spPr>
        <p:txBody>
          <a:bodyPr wrap="square">
            <a:spAutoFit/>
          </a:bodyPr>
          <a:lstStyle/>
          <a:p>
            <a:pPr algn="just">
              <a:spcAft>
                <a:spcPts val="0"/>
              </a:spcAft>
              <a:tabLst>
                <a:tab pos="270510"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VI.    Saneamento básico de domicílios ou de pequenas comunidades</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desde que seja aprovado pelo Conselho de Saúde do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Ente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da Federação financiador da ação e esteja de acordo com as diretrizes das demais determinações previstas na Lei Complementar nº 141/2012, desde que não resultem em cobrança de taxas, tarifas ou preços públicos instituídos para essa finalidade, provenientes de empresas públicas ou sociedades de economia mista, podem ser consideradas como despesas em ASPS. Ainda, neste item entendendo pequenas comunidades como “localidades de pequeno porte: vilas, aglomerados rurais, povoados, núcleos, lugarejos e aldeias, assim definidos pela Fundação Instituto Brasileiro de Geografia e Estatísticas – IBGE”, nos termos da Lei 11.445, de 2007 (art. 3ª, VIII). </a:t>
            </a:r>
          </a:p>
          <a:p>
            <a:pPr algn="just">
              <a:spcAft>
                <a:spcPts val="0"/>
              </a:spcAft>
              <a:tabLst>
                <a:tab pos="1170305" algn="l"/>
                <a:tab pos="1260475" algn="l"/>
              </a:tabLs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algn="just">
              <a:spcAft>
                <a:spcPts val="0"/>
              </a:spcAft>
              <a:tabLst>
                <a:tab pos="1170305" algn="l"/>
                <a:tab pos="1260475" algn="l"/>
              </a:tabLst>
            </a:pP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VII.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S</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aneamento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básico dos distritos sanitários especiais indígenas e de comunidades remanescentes de quilombos</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lnSpc>
                <a:spcPct val="115000"/>
              </a:lnSpc>
              <a:spcAft>
                <a:spcPts val="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algn="just">
              <a:lnSpc>
                <a:spcPct val="115000"/>
              </a:lnSpc>
              <a:spcAft>
                <a:spcPts val="0"/>
              </a:spcAf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Poderão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ser consideradas ASPS as ações de saneamento domiciliar como a construção de fossas sépticas e reservatórios domiciliares como sendo ações realizadas em vilas, aglomerados rurais, povoados, núcleos, lugarejos, aldeias indígenas e em comunidades quilombolas, desde que não resultem em cobrança de taxas, tarifas ou preços públicos instituídos para essa finalidade, provenientes de empresas públicas ou sociedades de economia mista. </a:t>
            </a:r>
          </a:p>
        </p:txBody>
      </p:sp>
      <p:sp>
        <p:nvSpPr>
          <p:cNvPr id="9"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10"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2145956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190320" y="1051517"/>
            <a:ext cx="8636876" cy="5584606"/>
          </a:xfrm>
          <a:prstGeom prst="rect">
            <a:avLst/>
          </a:prstGeom>
        </p:spPr>
        <p:txBody>
          <a:bodyPr wrap="square">
            <a:spAutoFit/>
          </a:bodyPr>
          <a:lstStyle/>
          <a:p>
            <a:pPr algn="just">
              <a:spcAft>
                <a:spcPts val="0"/>
              </a:spcAft>
              <a:tabLst>
                <a:tab pos="1170305" algn="l"/>
                <a:tab pos="1260475" algn="l"/>
              </a:tabLst>
            </a:pP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VIII. Manejo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ambiental vinculado diretamente ao controle de vetores de </a:t>
            </a: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doenças:</a:t>
            </a: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endPar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Como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exemplo, pode-se citar a drenagem de </a:t>
            </a:r>
            <a:r>
              <a:rPr lang="pt-BR" sz="1500" b="1" i="1" dirty="0">
                <a:solidFill>
                  <a:prstClr val="black"/>
                </a:solidFill>
                <a:latin typeface="Arial" panose="020B0604020202020204" pitchFamily="34" charset="0"/>
                <a:ea typeface="Calibri" panose="020F0502020204030204" pitchFamily="34" charset="0"/>
                <a:cs typeface="Arial" panose="020B0604020202020204" pitchFamily="34" charset="0"/>
              </a:rPr>
              <a:t>áreas para controle da malária e da dengue</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Ressalta-se que as ações têm de ser definidas pela área da saúde local, informando o manejo ambiental indicado, analisando inclusive a relação causa e efeito para identificar se o manejo ambiental está ligado ao controle de vetores.</a:t>
            </a:r>
          </a:p>
          <a:p>
            <a:pPr algn="just">
              <a:lnSpc>
                <a:spcPct val="115000"/>
              </a:lnSpc>
              <a:spcAft>
                <a:spcPts val="0"/>
              </a:spcAf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despesas de limpeza urbana referem-se ao “Conjunto de atividades, infraestruturas e instalações operacionais de coleta, transporte, transbordo, tratamento e destino final de lixo doméstico e lixo originários da varrição e limpeza de logradouros e vias públicas” (CF.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art.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3°,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I, ”c</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da Lei n° 11.445, de 2007),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não são despesas consideradas no cálculo de ASPS. </a:t>
            </a:r>
            <a:endPar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lnSpc>
                <a:spcPct val="115000"/>
              </a:lnSpc>
              <a:spcAft>
                <a:spcPts val="0"/>
              </a:spcAf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r>
              <a:rPr lang="pt-BR" sz="1500" dirty="0" err="1" smtClean="0">
                <a:solidFill>
                  <a:prstClr val="black"/>
                </a:solidFill>
                <a:latin typeface="Arial" panose="020B0604020202020204" pitchFamily="34" charset="0"/>
                <a:ea typeface="Calibri" panose="020F0502020204030204" pitchFamily="34" charset="0"/>
                <a:cs typeface="Arial" panose="020B0604020202020204" pitchFamily="34" charset="0"/>
              </a:rPr>
              <a:t>Obs</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r>
              <a:rPr lang="pt-BR" sz="1500" dirty="0">
                <a:solidFill>
                  <a:prstClr val="black"/>
                </a:solidFill>
                <a:latin typeface="Arial" panose="020B0604020202020204" pitchFamily="34" charset="0"/>
                <a:cs typeface="Arial" panose="020B0604020202020204" pitchFamily="34" charset="0"/>
              </a:rPr>
              <a:t>A</a:t>
            </a:r>
            <a:r>
              <a:rPr lang="pt-BR" sz="1500" dirty="0" smtClean="0">
                <a:solidFill>
                  <a:prstClr val="black"/>
                </a:solidFill>
                <a:latin typeface="Arial" panose="020B0604020202020204" pitchFamily="34" charset="0"/>
                <a:cs typeface="Arial" panose="020B0604020202020204" pitchFamily="34" charset="0"/>
              </a:rPr>
              <a:t> </a:t>
            </a:r>
            <a:r>
              <a:rPr lang="pt-BR" sz="1500" dirty="0">
                <a:solidFill>
                  <a:prstClr val="black"/>
                </a:solidFill>
                <a:latin typeface="Arial" panose="020B0604020202020204" pitchFamily="34" charset="0"/>
                <a:cs typeface="Arial" panose="020B0604020202020204" pitchFamily="34" charset="0"/>
              </a:rPr>
              <a:t>ação de remoção de resíduos de serviços de saúde (coleta de lixo hospitalar), desde que decorrentes de serviços executados nos estabelecimentos públicos de saúde (hospitais, unidades e serviços de saúde, centros de saúde, zoonoses), quando gerenciada e executada pela saúde e, inserida nos objetivos e metas explicitadas nos Planos de Saúde, é considerada ASPS, considerando-se que para executar os serviços de saúde, há a necessidade de tratar os resíduos originários das ações de assistência executadas à saúde humana ou animal, em atividades de prevenção, diagnóstico, tratamento, reabilitação e investigação, posto que representam uma fonte de riscos à saúde humana, animal e ao meio ambiente principalmente, se não forem adotados procedimentos técnicos adequados ao gerenciamento destes resíduos.</a:t>
            </a:r>
          </a:p>
          <a:p>
            <a:r>
              <a:rPr lang="pt-BR" sz="1600" dirty="0">
                <a:solidFill>
                  <a:prstClr val="black"/>
                </a:solidFill>
                <a:latin typeface="Calibri"/>
              </a:rPr>
              <a:t> </a:t>
            </a:r>
          </a:p>
          <a:p>
            <a:pPr algn="just">
              <a:lnSpc>
                <a:spcPct val="115000"/>
              </a:lnSpc>
              <a:spcAft>
                <a:spcPts val="0"/>
              </a:spcAft>
            </a:pPr>
            <a:endParaRPr lang="pt-BR" sz="1600" dirty="0">
              <a:solidFill>
                <a:prstClr val="black"/>
              </a:solidFill>
              <a:latin typeface="Calibri"/>
              <a:ea typeface="Calibri" panose="020F0502020204030204" pitchFamily="34" charset="0"/>
              <a:cs typeface="Times New Roman" panose="02020603050405020304" pitchFamily="18" charset="0"/>
            </a:endParaRPr>
          </a:p>
        </p:txBody>
      </p:sp>
      <p:sp>
        <p:nvSpPr>
          <p:cNvPr id="8"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9"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658682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6" name="Retângulo 5"/>
          <p:cNvSpPr/>
          <p:nvPr/>
        </p:nvSpPr>
        <p:spPr>
          <a:xfrm>
            <a:off x="99926" y="1142413"/>
            <a:ext cx="8792553" cy="5205271"/>
          </a:xfrm>
          <a:prstGeom prst="rect">
            <a:avLst/>
          </a:prstGeom>
        </p:spPr>
        <p:txBody>
          <a:bodyPr wrap="square">
            <a:spAutoFit/>
          </a:bodyPr>
          <a:lstStyle/>
          <a:p>
            <a:pPr algn="just"/>
            <a:r>
              <a:rPr lang="pt-BR" sz="1500" b="1" dirty="0" smtClean="0">
                <a:solidFill>
                  <a:prstClr val="black"/>
                </a:solidFill>
                <a:latin typeface="Arial" panose="020B0604020202020204" pitchFamily="34" charset="0"/>
                <a:cs typeface="Arial" panose="020B0604020202020204" pitchFamily="34" charset="0"/>
              </a:rPr>
              <a:t>IX. Investimento </a:t>
            </a:r>
            <a:r>
              <a:rPr lang="pt-BR" sz="1500" b="1" dirty="0">
                <a:solidFill>
                  <a:prstClr val="black"/>
                </a:solidFill>
                <a:latin typeface="Arial" panose="020B0604020202020204" pitchFamily="34" charset="0"/>
                <a:cs typeface="Arial" panose="020B0604020202020204" pitchFamily="34" charset="0"/>
              </a:rPr>
              <a:t>na rede física do SUS, incluindo a execução de obras de recuperação, reforma, ampliação e construção de estabelecimentos públicos de </a:t>
            </a:r>
            <a:r>
              <a:rPr lang="pt-BR" sz="1500" b="1" dirty="0" smtClean="0">
                <a:solidFill>
                  <a:prstClr val="black"/>
                </a:solidFill>
                <a:latin typeface="Arial" panose="020B0604020202020204" pitchFamily="34" charset="0"/>
                <a:cs typeface="Arial" panose="020B0604020202020204" pitchFamily="34" charset="0"/>
              </a:rPr>
              <a:t>saúde</a:t>
            </a:r>
            <a:r>
              <a:rPr lang="pt-BR" sz="1500" dirty="0" smtClean="0">
                <a:solidFill>
                  <a:prstClr val="black"/>
                </a:solidFill>
                <a:latin typeface="Arial" panose="020B0604020202020204" pitchFamily="34" charset="0"/>
                <a:cs typeface="Arial" panose="020B0604020202020204" pitchFamily="34" charset="0"/>
              </a:rPr>
              <a:t>:</a:t>
            </a:r>
            <a:endParaRPr lang="pt-BR" sz="1500" dirty="0">
              <a:solidFill>
                <a:prstClr val="black"/>
              </a:solidFill>
              <a:latin typeface="Arial" panose="020B0604020202020204" pitchFamily="34" charset="0"/>
              <a:cs typeface="Arial" panose="020B0604020202020204" pitchFamily="34" charset="0"/>
            </a:endParaRPr>
          </a:p>
          <a:p>
            <a:pPr algn="just"/>
            <a:r>
              <a:rPr lang="pt-BR" sz="1500" dirty="0">
                <a:solidFill>
                  <a:prstClr val="black"/>
                </a:solidFill>
                <a:latin typeface="Arial" panose="020B0604020202020204" pitchFamily="34" charset="0"/>
                <a:cs typeface="Arial" panose="020B0604020202020204" pitchFamily="34" charset="0"/>
              </a:rPr>
              <a:t> </a:t>
            </a:r>
          </a:p>
          <a:p>
            <a:pPr algn="just"/>
            <a:r>
              <a:rPr lang="pt-BR" sz="1500" dirty="0">
                <a:solidFill>
                  <a:prstClr val="black"/>
                </a:solidFill>
                <a:latin typeface="Arial" panose="020B0604020202020204" pitchFamily="34" charset="0"/>
                <a:cs typeface="Arial" panose="020B0604020202020204" pitchFamily="34" charset="0"/>
              </a:rPr>
              <a:t>             As ações de investimentos na rede física do SUS, para serem consideradas como ASPS, devem ser realizadas como “</a:t>
            </a:r>
            <a:r>
              <a:rPr lang="pt-BR" sz="1500" i="1" dirty="0">
                <a:solidFill>
                  <a:prstClr val="black"/>
                </a:solidFill>
                <a:latin typeface="Arial" panose="020B0604020202020204" pitchFamily="34" charset="0"/>
                <a:cs typeface="Arial" panose="020B0604020202020204" pitchFamily="34" charset="0"/>
              </a:rPr>
              <a:t>investimentos na rede física do SUS, incluindo como tal, despesas realizadas com obras de recuperação, reforma, ampliação e construção de estabelecimentos públicos de saúde</a:t>
            </a:r>
            <a:r>
              <a:rPr lang="pt-BR" sz="1500" dirty="0">
                <a:solidFill>
                  <a:prstClr val="black"/>
                </a:solidFill>
                <a:latin typeface="Arial" panose="020B0604020202020204" pitchFamily="34" charset="0"/>
                <a:cs typeface="Arial" panose="020B0604020202020204" pitchFamily="34" charset="0"/>
              </a:rPr>
              <a:t>”, dentro dos estabelecimentos públicos de saúde. Não </a:t>
            </a:r>
            <a:r>
              <a:rPr lang="pt-BR" sz="1500" dirty="0" smtClean="0">
                <a:solidFill>
                  <a:prstClr val="black"/>
                </a:solidFill>
                <a:latin typeface="Arial" panose="020B0604020202020204" pitchFamily="34" charset="0"/>
                <a:cs typeface="Arial" panose="020B0604020202020204" pitchFamily="34" charset="0"/>
              </a:rPr>
              <a:t>são </a:t>
            </a:r>
            <a:r>
              <a:rPr lang="pt-BR" sz="1500" dirty="0">
                <a:solidFill>
                  <a:prstClr val="black"/>
                </a:solidFill>
                <a:latin typeface="Arial" panose="020B0604020202020204" pitchFamily="34" charset="0"/>
                <a:cs typeface="Arial" panose="020B0604020202020204" pitchFamily="34" charset="0"/>
              </a:rPr>
              <a:t>computadas no cálculo de </a:t>
            </a:r>
            <a:r>
              <a:rPr lang="pt-BR" sz="1500" dirty="0" smtClean="0">
                <a:solidFill>
                  <a:prstClr val="black"/>
                </a:solidFill>
                <a:latin typeface="Arial" panose="020B0604020202020204" pitchFamily="34" charset="0"/>
                <a:cs typeface="Arial" panose="020B0604020202020204" pitchFamily="34" charset="0"/>
              </a:rPr>
              <a:t>ASPS </a:t>
            </a:r>
            <a:r>
              <a:rPr lang="pt-BR" sz="1500" dirty="0">
                <a:solidFill>
                  <a:prstClr val="black"/>
                </a:solidFill>
                <a:latin typeface="Arial" panose="020B0604020202020204" pitchFamily="34" charset="0"/>
                <a:cs typeface="Arial" panose="020B0604020202020204" pitchFamily="34" charset="0"/>
              </a:rPr>
              <a:t>as despesas com a execução de obras como a construção de postes, asfaltamento de ruas e construção de rede de esgotos, mesmo beneficiando o estabelecimento de saúde, mas que não estejam dentro desses estabelecimentos. </a:t>
            </a:r>
            <a:endParaRPr lang="pt-BR" sz="1500" dirty="0" smtClean="0">
              <a:solidFill>
                <a:prstClr val="black"/>
              </a:solidFill>
              <a:latin typeface="Arial" panose="020B0604020202020204" pitchFamily="34" charset="0"/>
              <a:cs typeface="Arial" panose="020B0604020202020204" pitchFamily="34" charset="0"/>
            </a:endParaRPr>
          </a:p>
          <a:p>
            <a:pPr algn="just"/>
            <a:endParaRPr lang="pt-BR" sz="1500" dirty="0" smtClean="0">
              <a:solidFill>
                <a:prstClr val="black"/>
              </a:solidFill>
              <a:latin typeface="Arial" panose="020B0604020202020204" pitchFamily="34" charset="0"/>
              <a:cs typeface="Arial" panose="020B0604020202020204" pitchFamily="34" charset="0"/>
            </a:endParaRPr>
          </a:p>
          <a:p>
            <a:pPr algn="just"/>
            <a:r>
              <a:rPr lang="pt-BR" sz="1500" b="1" dirty="0" smtClean="0">
                <a:solidFill>
                  <a:prstClr val="black"/>
                </a:solidFill>
                <a:latin typeface="Arial" panose="020B0604020202020204" pitchFamily="34" charset="0"/>
                <a:cs typeface="Arial" panose="020B0604020202020204" pitchFamily="34" charset="0"/>
              </a:rPr>
              <a:t>X. Remuneração </a:t>
            </a:r>
            <a:r>
              <a:rPr lang="pt-BR" sz="1500" b="1" dirty="0">
                <a:solidFill>
                  <a:prstClr val="black"/>
                </a:solidFill>
                <a:latin typeface="Arial" panose="020B0604020202020204" pitchFamily="34" charset="0"/>
                <a:cs typeface="Arial" panose="020B0604020202020204" pitchFamily="34" charset="0"/>
              </a:rPr>
              <a:t>do pessoal ativo da área de saúde em atividade nas ações e serviços públicos de saúde, incluindo os encargos </a:t>
            </a:r>
            <a:r>
              <a:rPr lang="pt-BR" sz="1500" b="1" dirty="0" smtClean="0">
                <a:solidFill>
                  <a:prstClr val="black"/>
                </a:solidFill>
                <a:latin typeface="Arial" panose="020B0604020202020204" pitchFamily="34" charset="0"/>
                <a:cs typeface="Arial" panose="020B0604020202020204" pitchFamily="34" charset="0"/>
              </a:rPr>
              <a:t>sociais:</a:t>
            </a:r>
            <a:endParaRPr lang="pt-BR" sz="1500" b="1" dirty="0">
              <a:solidFill>
                <a:prstClr val="black"/>
              </a:solidFill>
              <a:latin typeface="Arial" panose="020B0604020202020204" pitchFamily="34" charset="0"/>
              <a:cs typeface="Arial" panose="020B0604020202020204" pitchFamily="34" charset="0"/>
            </a:endParaRPr>
          </a:p>
          <a:p>
            <a:pPr algn="just"/>
            <a:r>
              <a:rPr lang="pt-BR" sz="1500" dirty="0">
                <a:solidFill>
                  <a:prstClr val="black"/>
                </a:solidFill>
                <a:latin typeface="Arial" panose="020B0604020202020204" pitchFamily="34" charset="0"/>
                <a:cs typeface="Arial" panose="020B0604020202020204" pitchFamily="34" charset="0"/>
              </a:rPr>
              <a:t>           </a:t>
            </a:r>
          </a:p>
          <a:p>
            <a:pPr algn="just"/>
            <a:r>
              <a:rPr lang="pt-BR" sz="1500" dirty="0">
                <a:solidFill>
                  <a:prstClr val="black"/>
                </a:solidFill>
                <a:latin typeface="Arial" panose="020B0604020202020204" pitchFamily="34" charset="0"/>
                <a:cs typeface="Arial" panose="020B0604020202020204" pitchFamily="34" charset="0"/>
              </a:rPr>
              <a:t> </a:t>
            </a:r>
            <a:r>
              <a:rPr lang="pt-BR" sz="1500" dirty="0" smtClean="0">
                <a:solidFill>
                  <a:prstClr val="black"/>
                </a:solidFill>
                <a:latin typeface="Arial" panose="020B0604020202020204" pitchFamily="34" charset="0"/>
                <a:cs typeface="Arial" panose="020B0604020202020204" pitchFamily="34" charset="0"/>
              </a:rPr>
              <a:t>	Estão </a:t>
            </a:r>
            <a:r>
              <a:rPr lang="pt-BR" sz="1500" dirty="0">
                <a:solidFill>
                  <a:prstClr val="black"/>
                </a:solidFill>
                <a:latin typeface="Arial" panose="020B0604020202020204" pitchFamily="34" charset="0"/>
                <a:cs typeface="Arial" panose="020B0604020202020204" pitchFamily="34" charset="0"/>
              </a:rPr>
              <a:t>aqui alocadas as despesas relacionadas a salários e encargos sociais dos servidores da saúde, a exemplo de auxilio alimentação e auxilio transporte, inclusive os da área administrativa que atuem nas ações de saúde e a programas finalísticos e de apoio, inclusive administrativos, que atendam simultaneamente aos critérios de que sejam destinadas às ações e serviços de acesso universal; igualitário e gratuito; estejam em conformidade com os objetivos e metas explicitados nos Planos de Saúde de cada ente federativo e sejam de responsabilidade específica do setor saúde. </a:t>
            </a:r>
          </a:p>
          <a:p>
            <a:r>
              <a:rPr lang="pt-BR" sz="1500" dirty="0">
                <a:solidFill>
                  <a:prstClr val="black"/>
                </a:solidFill>
                <a:latin typeface="Arial" panose="020B0604020202020204" pitchFamily="34" charset="0"/>
                <a:cs typeface="Arial" panose="020B0604020202020204" pitchFamily="34" charset="0"/>
              </a:rPr>
              <a:t> </a:t>
            </a:r>
          </a:p>
          <a:p>
            <a:pPr algn="just">
              <a:lnSpc>
                <a:spcPct val="115000"/>
              </a:lnSpc>
              <a:spcAft>
                <a:spcPts val="0"/>
              </a:spcAft>
            </a:pP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8"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9"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2738682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rol 1"/>
          <p:cNvSpPr>
            <a:spLocks noChangeArrowheads="1" noChangeShapeType="1"/>
          </p:cNvSpPr>
          <p:nvPr/>
        </p:nvSpPr>
        <p:spPr bwMode="auto">
          <a:xfrm>
            <a:off x="1958975" y="5275263"/>
            <a:ext cx="6427788" cy="1016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435026" y="1584531"/>
            <a:ext cx="8097414" cy="4524315"/>
          </a:xfrm>
          <a:prstGeom prst="rect">
            <a:avLst/>
          </a:prstGeom>
        </p:spPr>
        <p:txBody>
          <a:bodyPr wrap="square">
            <a:spAutoFit/>
          </a:bodyPr>
          <a:lstStyle/>
          <a:p>
            <a:pPr algn="just"/>
            <a:r>
              <a:rPr lang="pt-BR" sz="1600" b="1" dirty="0" smtClean="0">
                <a:solidFill>
                  <a:prstClr val="black"/>
                </a:solidFill>
                <a:latin typeface="Arial" panose="020B0604020202020204" pitchFamily="34" charset="0"/>
                <a:cs typeface="Arial" panose="020B0604020202020204" pitchFamily="34" charset="0"/>
              </a:rPr>
              <a:t>XI. </a:t>
            </a:r>
            <a:r>
              <a:rPr lang="pt-BR" sz="1600" b="1" dirty="0">
                <a:solidFill>
                  <a:prstClr val="black"/>
                </a:solidFill>
                <a:latin typeface="Arial" panose="020B0604020202020204" pitchFamily="34" charset="0"/>
                <a:cs typeface="Arial" panose="020B0604020202020204" pitchFamily="34" charset="0"/>
              </a:rPr>
              <a:t>Ações de apoio administrativo realizadas pelas instituições públicas do SUS e imprescindíveis à execução das ações e serviços públicos de </a:t>
            </a:r>
            <a:r>
              <a:rPr lang="pt-BR" sz="1600" b="1" dirty="0" smtClean="0">
                <a:solidFill>
                  <a:prstClr val="black"/>
                </a:solidFill>
                <a:latin typeface="Arial" panose="020B0604020202020204" pitchFamily="34" charset="0"/>
                <a:cs typeface="Arial" panose="020B0604020202020204" pitchFamily="34" charset="0"/>
              </a:rPr>
              <a:t>saúde:</a:t>
            </a:r>
            <a:endParaRPr lang="pt-BR" sz="1600" b="1" dirty="0">
              <a:solidFill>
                <a:prstClr val="black"/>
              </a:solidFill>
              <a:latin typeface="Arial" panose="020B0604020202020204" pitchFamily="34" charset="0"/>
              <a:cs typeface="Arial" panose="020B0604020202020204" pitchFamily="34" charset="0"/>
            </a:endParaRPr>
          </a:p>
          <a:p>
            <a:pPr algn="just"/>
            <a:endParaRPr lang="pt-BR" sz="1600" dirty="0">
              <a:solidFill>
                <a:prstClr val="black"/>
              </a:solidFill>
              <a:latin typeface="Arial" panose="020B0604020202020204" pitchFamily="34" charset="0"/>
              <a:cs typeface="Arial" panose="020B0604020202020204" pitchFamily="34" charset="0"/>
            </a:endParaRPr>
          </a:p>
          <a:p>
            <a:pPr algn="just"/>
            <a:r>
              <a:rPr lang="pt-BR" sz="1600" dirty="0" smtClean="0">
                <a:solidFill>
                  <a:prstClr val="black"/>
                </a:solidFill>
                <a:latin typeface="Arial" panose="020B0604020202020204" pitchFamily="34" charset="0"/>
                <a:cs typeface="Arial" panose="020B0604020202020204" pitchFamily="34" charset="0"/>
              </a:rPr>
              <a:t>	Estão </a:t>
            </a:r>
            <a:r>
              <a:rPr lang="pt-BR" sz="1600" dirty="0">
                <a:solidFill>
                  <a:prstClr val="black"/>
                </a:solidFill>
                <a:latin typeface="Arial" panose="020B0604020202020204" pitchFamily="34" charset="0"/>
                <a:cs typeface="Arial" panose="020B0604020202020204" pitchFamily="34" charset="0"/>
              </a:rPr>
              <a:t>incluídas nesse item, as despesas realizadas com a manutenção e conservação da secretaria de saúde, conselhos de saúde, fundações, hospitais e postos de saúde.</a:t>
            </a:r>
          </a:p>
          <a:p>
            <a:pPr algn="just"/>
            <a:endParaRPr lang="pt-BR" sz="1600" dirty="0" smtClean="0">
              <a:solidFill>
                <a:prstClr val="black"/>
              </a:solidFill>
              <a:latin typeface="Arial" panose="020B0604020202020204" pitchFamily="34" charset="0"/>
              <a:cs typeface="Arial" panose="020B0604020202020204" pitchFamily="34" charset="0"/>
            </a:endParaRPr>
          </a:p>
          <a:p>
            <a:pPr algn="just"/>
            <a:r>
              <a:rPr lang="pt-BR" sz="1600" b="1" dirty="0" smtClean="0">
                <a:solidFill>
                  <a:prstClr val="black"/>
                </a:solidFill>
                <a:latin typeface="Arial" panose="020B0604020202020204" pitchFamily="34" charset="0"/>
                <a:cs typeface="Arial" panose="020B0604020202020204" pitchFamily="34" charset="0"/>
              </a:rPr>
              <a:t>XII. </a:t>
            </a:r>
            <a:r>
              <a:rPr lang="pt-BR" sz="1600" b="1" dirty="0">
                <a:solidFill>
                  <a:prstClr val="black"/>
                </a:solidFill>
                <a:latin typeface="Arial" panose="020B0604020202020204" pitchFamily="34" charset="0"/>
                <a:cs typeface="Arial" panose="020B0604020202020204" pitchFamily="34" charset="0"/>
              </a:rPr>
              <a:t>Gestão do sistema público de saúde e operação de unidades prestadoras de serviços públicos de </a:t>
            </a:r>
            <a:r>
              <a:rPr lang="pt-BR" sz="1600" b="1" dirty="0" smtClean="0">
                <a:solidFill>
                  <a:prstClr val="black"/>
                </a:solidFill>
                <a:latin typeface="Arial" panose="020B0604020202020204" pitchFamily="34" charset="0"/>
                <a:cs typeface="Arial" panose="020B0604020202020204" pitchFamily="34" charset="0"/>
              </a:rPr>
              <a:t>saúde</a:t>
            </a:r>
            <a:r>
              <a:rPr lang="pt-BR" sz="1600" dirty="0" smtClean="0">
                <a:solidFill>
                  <a:prstClr val="black"/>
                </a:solidFill>
                <a:latin typeface="Arial" panose="020B0604020202020204" pitchFamily="34" charset="0"/>
                <a:cs typeface="Arial" panose="020B0604020202020204" pitchFamily="34" charset="0"/>
              </a:rPr>
              <a:t>:</a:t>
            </a:r>
          </a:p>
          <a:p>
            <a:pPr algn="just"/>
            <a:endParaRPr lang="pt-BR" sz="1600" dirty="0">
              <a:solidFill>
                <a:prstClr val="black"/>
              </a:solidFill>
              <a:latin typeface="Arial" panose="020B0604020202020204" pitchFamily="34" charset="0"/>
              <a:cs typeface="Arial" panose="020B0604020202020204" pitchFamily="34" charset="0"/>
            </a:endParaRPr>
          </a:p>
          <a:p>
            <a:pPr algn="just"/>
            <a:r>
              <a:rPr lang="pt-BR" sz="1600" dirty="0" smtClean="0">
                <a:solidFill>
                  <a:prstClr val="black"/>
                </a:solidFill>
                <a:latin typeface="Arial" panose="020B0604020202020204" pitchFamily="34" charset="0"/>
                <a:cs typeface="Arial" panose="020B0604020202020204" pitchFamily="34" charset="0"/>
              </a:rPr>
              <a:t>	Quanto </a:t>
            </a:r>
            <a:r>
              <a:rPr lang="pt-BR" sz="1600" dirty="0">
                <a:solidFill>
                  <a:prstClr val="black"/>
                </a:solidFill>
                <a:latin typeface="Arial" panose="020B0604020202020204" pitchFamily="34" charset="0"/>
                <a:cs typeface="Arial" panose="020B0604020202020204" pitchFamily="34" charset="0"/>
              </a:rPr>
              <a:t>às ações relacionadas à gestão do SUS e operação de unidades prestadoras de serviços públicos de saúde, pode-se citar a implantação e qualificação dos Centros de Atenção Psicossocial (CAPS), Centros de Especialidades </a:t>
            </a:r>
            <a:r>
              <a:rPr lang="pt-BR" sz="1600" dirty="0" smtClean="0">
                <a:solidFill>
                  <a:prstClr val="black"/>
                </a:solidFill>
                <a:latin typeface="Arial" panose="020B0604020202020204" pitchFamily="34" charset="0"/>
                <a:cs typeface="Arial" panose="020B0604020202020204" pitchFamily="34" charset="0"/>
              </a:rPr>
              <a:t>Odontológicas (</a:t>
            </a:r>
            <a:r>
              <a:rPr lang="pt-BR" sz="1600" dirty="0">
                <a:solidFill>
                  <a:prstClr val="black"/>
                </a:solidFill>
                <a:latin typeface="Arial" panose="020B0604020202020204" pitchFamily="34" charset="0"/>
                <a:cs typeface="Arial" panose="020B0604020202020204" pitchFamily="34" charset="0"/>
              </a:rPr>
              <a:t>CEO), gestão dos hospitais, gestão das UPAS e operacionalização das unidades de saúde, investimento na regulação da saúde, nos sistemas de informatização, na ampliação de ouvidorias, na gestão do trabalho, na educação em saúde, etc. </a:t>
            </a:r>
          </a:p>
          <a:p>
            <a:pPr algn="just"/>
            <a:r>
              <a:rPr lang="pt-BR" sz="1600" dirty="0">
                <a:solidFill>
                  <a:prstClr val="black"/>
                </a:solidFill>
                <a:latin typeface="Arial" panose="020B0604020202020204" pitchFamily="34" charset="0"/>
                <a:cs typeface="Arial" panose="020B0604020202020204" pitchFamily="34" charset="0"/>
              </a:rPr>
              <a:t> </a:t>
            </a:r>
          </a:p>
        </p:txBody>
      </p:sp>
      <p:sp>
        <p:nvSpPr>
          <p:cNvPr id="8" name="Título 1"/>
          <p:cNvSpPr>
            <a:spLocks noGrp="1"/>
          </p:cNvSpPr>
          <p:nvPr>
            <p:ph type="title"/>
          </p:nvPr>
        </p:nvSpPr>
        <p:spPr>
          <a:xfrm>
            <a:off x="-2196752" y="514689"/>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PODEM SER CONSIDERADAS COMO  ASPS</a:t>
            </a:r>
          </a:p>
        </p:txBody>
      </p:sp>
      <p:pic>
        <p:nvPicPr>
          <p:cNvPr id="9"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417910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318459" y="1400195"/>
            <a:ext cx="8356579" cy="4370427"/>
          </a:xfrm>
          <a:prstGeom prst="rect">
            <a:avLst/>
          </a:prstGeom>
        </p:spPr>
        <p:txBody>
          <a:bodyPr wrap="square">
            <a:spAutoFit/>
          </a:bodyPr>
          <a:lstStyle/>
          <a:p>
            <a:pPr algn="just">
              <a:spcAft>
                <a:spcPts val="900"/>
              </a:spcAft>
              <a:tabLst>
                <a:tab pos="877729" algn="l"/>
                <a:tab pos="945356" algn="l"/>
              </a:tabLst>
            </a:pPr>
            <a:r>
              <a:rPr lang="pt-BR" sz="1500" dirty="0" smtClean="0">
                <a:solidFill>
                  <a:prstClr val="black"/>
                </a:solidFill>
                <a:latin typeface="Arial" panose="020B0604020202020204" pitchFamily="34" charset="0"/>
                <a:cs typeface="Arial" panose="020B0604020202020204" pitchFamily="34" charset="0"/>
              </a:rPr>
              <a:t>	Importa ressaltar que foram </a:t>
            </a:r>
            <a:r>
              <a:rPr lang="pt-BR" sz="1500" dirty="0">
                <a:solidFill>
                  <a:prstClr val="black"/>
                </a:solidFill>
                <a:latin typeface="Arial" panose="020B0604020202020204" pitchFamily="34" charset="0"/>
                <a:cs typeface="Arial" panose="020B0604020202020204" pitchFamily="34" charset="0"/>
              </a:rPr>
              <a:t>citadas, </a:t>
            </a:r>
            <a:r>
              <a:rPr lang="pt-BR" sz="1500" dirty="0" smtClean="0">
                <a:solidFill>
                  <a:prstClr val="black"/>
                </a:solidFill>
                <a:latin typeface="Arial" panose="020B0604020202020204" pitchFamily="34" charset="0"/>
                <a:cs typeface="Arial" panose="020B0604020202020204" pitchFamily="34" charset="0"/>
              </a:rPr>
              <a:t>como exemplos, algumas </a:t>
            </a:r>
            <a:r>
              <a:rPr lang="pt-BR" sz="1500" dirty="0">
                <a:solidFill>
                  <a:prstClr val="black"/>
                </a:solidFill>
                <a:latin typeface="Arial" panose="020B0604020202020204" pitchFamily="34" charset="0"/>
                <a:cs typeface="Arial" panose="020B0604020202020204" pitchFamily="34" charset="0"/>
              </a:rPr>
              <a:t>ações que poderão ser consideradas despesas com ASPS, o que não exclui várias outras ações executadas pelos entes que poderão ser declaradas como ASPS, desde que atendam, simultaneamente, aos princípios do SUS (art. 7º da Lei </a:t>
            </a:r>
            <a:r>
              <a:rPr lang="pt-BR" sz="1500" dirty="0" smtClean="0">
                <a:solidFill>
                  <a:prstClr val="black"/>
                </a:solidFill>
                <a:latin typeface="Arial" panose="020B0604020202020204" pitchFamily="34" charset="0"/>
                <a:cs typeface="Arial" panose="020B0604020202020204" pitchFamily="34" charset="0"/>
              </a:rPr>
              <a:t> n°8.080/90</a:t>
            </a:r>
            <a:r>
              <a:rPr lang="pt-BR" sz="1500" dirty="0">
                <a:solidFill>
                  <a:prstClr val="black"/>
                </a:solidFill>
                <a:latin typeface="Arial" panose="020B0604020202020204" pitchFamily="34" charset="0"/>
                <a:cs typeface="Arial" panose="020B0604020202020204" pitchFamily="34" charset="0"/>
              </a:rPr>
              <a:t>); diretrizes do art. 2º. da LC n° 141/2012; os recursos sejam movimentados nos Fundos de </a:t>
            </a:r>
            <a:r>
              <a:rPr lang="pt-BR" sz="1500" dirty="0" smtClean="0">
                <a:solidFill>
                  <a:prstClr val="black"/>
                </a:solidFill>
                <a:latin typeface="Arial" panose="020B0604020202020204" pitchFamily="34" charset="0"/>
                <a:cs typeface="Arial" panose="020B0604020202020204" pitchFamily="34" charset="0"/>
              </a:rPr>
              <a:t>Saúde</a:t>
            </a:r>
            <a:r>
              <a:rPr lang="pt-BR" sz="1500" dirty="0">
                <a:solidFill>
                  <a:prstClr val="black"/>
                </a:solidFill>
                <a:latin typeface="Arial" panose="020B0604020202020204" pitchFamily="34" charset="0"/>
                <a:cs typeface="Arial" panose="020B0604020202020204" pitchFamily="34" charset="0"/>
              </a:rPr>
              <a:t>; a apuração da aplicação considere as atribuições do SUS (art. 200 da CF) e o seu campo de atuação (art. 6º. da Lei n° 8.080/1990</a:t>
            </a:r>
            <a:r>
              <a:rPr lang="pt-BR" sz="1500" dirty="0" smtClean="0">
                <a:solidFill>
                  <a:prstClr val="black"/>
                </a:solidFill>
                <a:latin typeface="Arial" panose="020B0604020202020204" pitchFamily="34" charset="0"/>
                <a:cs typeface="Arial" panose="020B0604020202020204" pitchFamily="34" charset="0"/>
              </a:rPr>
              <a:t>).</a:t>
            </a:r>
            <a:endPar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900"/>
              </a:spcAft>
              <a:tabLst>
                <a:tab pos="877729" algn="l"/>
                <a:tab pos="945356" algn="l"/>
              </a:tabLst>
            </a:pPr>
            <a:r>
              <a:rPr lang="pt-BR" sz="1600" dirty="0">
                <a:solidFill>
                  <a:prstClr val="black"/>
                </a:solidFill>
                <a:ea typeface="Calibri" panose="020F0502020204030204" pitchFamily="34" charset="0"/>
                <a:cs typeface="Times New Roman" panose="02020603050405020304" pitchFamily="18" charset="0"/>
              </a:rPr>
              <a:t>A lei Complementar n° 141/2012 no seu art.4° define que “</a:t>
            </a:r>
            <a:r>
              <a:rPr lang="pt-BR" sz="1600" b="1" i="1" dirty="0">
                <a:ea typeface="Calibri" panose="020F0502020204030204" pitchFamily="34" charset="0"/>
                <a:cs typeface="Times New Roman" panose="02020603050405020304" pitchFamily="18" charset="0"/>
              </a:rPr>
              <a:t>Não constituirão despesas com ações e serviços públicos de saúde</a:t>
            </a:r>
            <a:r>
              <a:rPr lang="pt-BR" sz="1600" i="1" dirty="0">
                <a:ea typeface="Calibri" panose="020F0502020204030204" pitchFamily="34" charset="0"/>
                <a:cs typeface="Times New Roman" panose="02020603050405020304" pitchFamily="18" charset="0"/>
              </a:rPr>
              <a:t>, para fins de apuração dos percentuais mínimos de que trata a LC n° 141, aquelas decorrentes de”:</a:t>
            </a:r>
            <a:endParaRPr lang="pt-BR" sz="1600" dirty="0">
              <a:ea typeface="Calibri" panose="020F0502020204030204" pitchFamily="34" charset="0"/>
              <a:cs typeface="Times New Roman" panose="02020603050405020304" pitchFamily="18" charset="0"/>
            </a:endParaRPr>
          </a:p>
          <a:p>
            <a:pPr marL="257175" indent="-257175" algn="just">
              <a:spcAft>
                <a:spcPts val="0"/>
              </a:spcAft>
              <a:buFont typeface="+mj-lt"/>
              <a:buAutoNum type="romanUcPeriod"/>
              <a:tabLst>
                <a:tab pos="135255" algn="l"/>
              </a:tabLst>
            </a:pPr>
            <a:r>
              <a:rPr lang="pt-BR" sz="1600" b="1" dirty="0">
                <a:solidFill>
                  <a:prstClr val="black"/>
                </a:solidFill>
                <a:ea typeface="Calibri" panose="020F0502020204030204" pitchFamily="34" charset="0"/>
                <a:cs typeface="Times New Roman" panose="02020603050405020304" pitchFamily="18" charset="0"/>
              </a:rPr>
              <a:t>Pagamentos de aposentadorias e pensões, inclusive dos servidores da saúde</a:t>
            </a:r>
            <a:r>
              <a:rPr lang="pt-BR" sz="1600" b="1" dirty="0" smtClean="0">
                <a:solidFill>
                  <a:prstClr val="black"/>
                </a:solidFill>
                <a:ea typeface="Calibri" panose="020F0502020204030204" pitchFamily="34" charset="0"/>
                <a:cs typeface="Times New Roman" panose="02020603050405020304" pitchFamily="18" charset="0"/>
              </a:rPr>
              <a:t>;</a:t>
            </a:r>
          </a:p>
          <a:p>
            <a:pPr marL="257175" indent="-257175" algn="just">
              <a:spcAft>
                <a:spcPts val="0"/>
              </a:spcAft>
              <a:buFont typeface="+mj-lt"/>
              <a:buAutoNum type="romanUcPeriod"/>
              <a:tabLst>
                <a:tab pos="135255" algn="l"/>
              </a:tabLst>
            </a:pPr>
            <a:endParaRPr lang="pt-BR" sz="1600" b="1" dirty="0">
              <a:solidFill>
                <a:prstClr val="black"/>
              </a:solidFill>
              <a:ea typeface="Calibri" panose="020F0502020204030204" pitchFamily="34" charset="0"/>
              <a:cs typeface="Times New Roman" panose="02020603050405020304" pitchFamily="18" charset="0"/>
            </a:endParaRPr>
          </a:p>
          <a:p>
            <a:pPr marL="257175" indent="-257175" algn="just">
              <a:spcAft>
                <a:spcPts val="0"/>
              </a:spcAft>
              <a:buFont typeface="+mj-lt"/>
              <a:buAutoNum type="romanUcPeriod"/>
              <a:tabLst>
                <a:tab pos="135255" algn="l"/>
              </a:tabLst>
            </a:pPr>
            <a:r>
              <a:rPr lang="pt-BR" sz="1600" b="1" dirty="0">
                <a:solidFill>
                  <a:prstClr val="black"/>
                </a:solidFill>
                <a:ea typeface="Calibri" panose="020F0502020204030204" pitchFamily="34" charset="0"/>
                <a:cs typeface="Times New Roman" panose="02020603050405020304" pitchFamily="18" charset="0"/>
              </a:rPr>
              <a:t>Pessoal ativo da área de saúde quando em atividade alheia à referida área;</a:t>
            </a:r>
          </a:p>
          <a:p>
            <a:pPr marL="342900">
              <a:spcAft>
                <a:spcPts val="0"/>
              </a:spcAft>
            </a:pPr>
            <a:r>
              <a:rPr lang="pt-BR" sz="1600" dirty="0">
                <a:solidFill>
                  <a:prstClr val="black"/>
                </a:solidFill>
                <a:ea typeface="Calibri" panose="020F0502020204030204" pitchFamily="34" charset="0"/>
                <a:cs typeface="Times New Roman" panose="02020603050405020304" pitchFamily="18" charset="0"/>
              </a:rPr>
              <a:t> </a:t>
            </a:r>
          </a:p>
          <a:p>
            <a:pPr algn="just">
              <a:spcAft>
                <a:spcPts val="0"/>
              </a:spcAft>
              <a:tabLst>
                <a:tab pos="135255" algn="l"/>
              </a:tabLst>
            </a:pPr>
            <a:r>
              <a:rPr lang="pt-BR" sz="1600" dirty="0">
                <a:solidFill>
                  <a:prstClr val="black"/>
                </a:solidFill>
                <a:ea typeface="Calibri" panose="020F0502020204030204" pitchFamily="34" charset="0"/>
                <a:cs typeface="Times New Roman" panose="02020603050405020304" pitchFamily="18" charset="0"/>
              </a:rPr>
              <a:t>		</a:t>
            </a:r>
            <a:r>
              <a:rPr lang="pt-BR" sz="1500" dirty="0">
                <a:solidFill>
                  <a:prstClr val="black"/>
                </a:solidFill>
                <a:ea typeface="Calibri" panose="020F0502020204030204" pitchFamily="34" charset="0"/>
                <a:cs typeface="Times New Roman" panose="02020603050405020304" pitchFamily="18" charset="0"/>
              </a:rPr>
              <a:t>Um exemplo típico desse item seriam as despesas realizadas com médicos, enfermeiros, fisioterapeutas ou outro profissional da saúde exercendo atividades alheias à saúde, ou seja, em atividades em outras áreas. Outro exemplo seriam despesas com pessoal que atuam no transporte (motoristas) do município, entretanto não estão exclusivamente à disposição da saúde;</a:t>
            </a:r>
          </a:p>
        </p:txBody>
      </p:sp>
      <p:sp>
        <p:nvSpPr>
          <p:cNvPr id="8" name="Título 1"/>
          <p:cNvSpPr>
            <a:spLocks noGrp="1"/>
          </p:cNvSpPr>
          <p:nvPr>
            <p:ph type="title"/>
          </p:nvPr>
        </p:nvSpPr>
        <p:spPr>
          <a:xfrm>
            <a:off x="-1116632" y="998816"/>
            <a:ext cx="10441837" cy="465197"/>
          </a:xfrm>
        </p:spPr>
        <p:txBody>
          <a:bodyPr>
            <a:normAutofit/>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a:t>
            </a:r>
            <a:r>
              <a:rPr lang="pt-BR" altLang="pt-BR" sz="1900" b="1" dirty="0" smtClean="0">
                <a:solidFill>
                  <a:srgbClr val="1D4693"/>
                </a:solidFill>
                <a:latin typeface="Arial" panose="020B0604020202020204" pitchFamily="34" charset="0"/>
                <a:cs typeface="Arial" panose="020B0604020202020204" pitchFamily="34" charset="0"/>
              </a:rPr>
              <a:t>NÃO PODEM </a:t>
            </a:r>
            <a:r>
              <a:rPr lang="pt-BR" altLang="pt-BR" sz="1900" b="1" dirty="0">
                <a:solidFill>
                  <a:srgbClr val="1D4693"/>
                </a:solidFill>
                <a:latin typeface="Arial" panose="020B0604020202020204" pitchFamily="34" charset="0"/>
                <a:cs typeface="Arial" panose="020B0604020202020204" pitchFamily="34" charset="0"/>
              </a:rPr>
              <a:t>SER CONSIDERADAS COMO  ASPS</a:t>
            </a:r>
          </a:p>
        </p:txBody>
      </p:sp>
      <p:pic>
        <p:nvPicPr>
          <p:cNvPr id="11"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329737" y="359231"/>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376529785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3" name="Retângulo 2"/>
          <p:cNvSpPr/>
          <p:nvPr/>
        </p:nvSpPr>
        <p:spPr>
          <a:xfrm>
            <a:off x="141682" y="1085885"/>
            <a:ext cx="8860634" cy="4602542"/>
          </a:xfrm>
          <a:prstGeom prst="rect">
            <a:avLst/>
          </a:prstGeom>
        </p:spPr>
        <p:txBody>
          <a:bodyPr wrap="square">
            <a:spAutoFit/>
          </a:bodyPr>
          <a:lstStyle/>
          <a:p>
            <a:pPr algn="just">
              <a:lnSpc>
                <a:spcPct val="115000"/>
              </a:lnSpc>
              <a:spcAft>
                <a:spcPts val="750"/>
              </a:spcAft>
            </a:pPr>
            <a:r>
              <a:rPr lang="pt-BR" sz="1500" b="1" dirty="0" smtClean="0">
                <a:solidFill>
                  <a:prstClr val="black"/>
                </a:solidFill>
                <a:latin typeface="Arial" panose="020B0604020202020204" pitchFamily="34" charset="0"/>
                <a:ea typeface="Calibri" panose="020F0502020204030204" pitchFamily="34" charset="0"/>
                <a:cs typeface="Arial" panose="020B0604020202020204" pitchFamily="34" charset="0"/>
              </a:rPr>
              <a:t>III. Assistência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à saúde que não atenda ao princípio de acesso universal;</a:t>
            </a:r>
          </a:p>
          <a:p>
            <a:pPr indent="337185" algn="just">
              <a:spcBef>
                <a:spcPts val="450"/>
              </a:spcBef>
              <a:spcAft>
                <a:spcPts val="45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A Lei n° 8.080, de 1990 estabeleceu que, para fins de apuração dos recursos mínimos da saúde, somente será considerada despesa com ações e serviços públicos de saúde de acesso universal, igualitário e gratuito. Além disso,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tais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ações devam estar em conformidade com objetivos e metas dos Planos de Saúde.</a:t>
            </a:r>
          </a:p>
          <a:p>
            <a:pPr indent="337185" algn="just">
              <a:spcBef>
                <a:spcPts val="450"/>
              </a:spcBef>
              <a:spcAft>
                <a:spcPts val="45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Dentro desse contexto, despesas afetas a clientelas fechadas ou a regulação de planos privados de saúde,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prestação de serviços não gratuitos, deverão deixar de integrar as despesas computáveis na apuração do piso constitucional.</a:t>
            </a:r>
          </a:p>
          <a:p>
            <a:pPr indent="337185" algn="just">
              <a:spcBef>
                <a:spcPts val="450"/>
              </a:spcBef>
              <a:spcAft>
                <a:spcPts val="45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São exemplos de clientela fechada, as despesas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com saúde realizadas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com o Hospital das Forças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Armadas;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Hospital do Corpo de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Bombeiros; despesas com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planos de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saúde, bem como de seguros de vida dos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servidores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municipais/estaduais.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No entanto, </a:t>
            </a:r>
            <a:r>
              <a:rPr lang="pt-BR" sz="1500" i="1" u="sng" dirty="0" smtClean="0">
                <a:solidFill>
                  <a:prstClr val="black"/>
                </a:solidFill>
                <a:latin typeface="Arial" panose="020B0604020202020204" pitchFamily="34" charset="0"/>
                <a:ea typeface="Calibri" panose="020F0502020204030204" pitchFamily="34" charset="0"/>
                <a:cs typeface="Arial" panose="020B0604020202020204" pitchFamily="34" charset="0"/>
              </a:rPr>
              <a:t>quando </a:t>
            </a:r>
            <a:r>
              <a:rPr lang="pt-BR" sz="1500" i="1" u="sng" dirty="0">
                <a:solidFill>
                  <a:prstClr val="black"/>
                </a:solidFill>
                <a:latin typeface="Arial" panose="020B0604020202020204" pitchFamily="34" charset="0"/>
                <a:ea typeface="Calibri" panose="020F0502020204030204" pitchFamily="34" charset="0"/>
                <a:cs typeface="Arial" panose="020B0604020202020204" pitchFamily="34" charset="0"/>
              </a:rPr>
              <a:t>hospitais forem abertos ao atendimento do público em geral, as despesas com esse atendimento aberto, desde que mensuráveis, podem ser consideradas ASPS.</a:t>
            </a:r>
          </a:p>
          <a:p>
            <a:pPr indent="337185" algn="just">
              <a:spcBef>
                <a:spcPts val="450"/>
              </a:spcBef>
              <a:spcAft>
                <a:spcPts val="450"/>
              </a:spcAft>
            </a:pP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Ressalta-se que a definição do que é acesso universal, não exclui programas destinados a públicos específicos. Assim, as ações destinadas ao atendimento a quilombolas, indígenas e presidiários, bem como aquelas ações destinadas especificamente às mulheres ou às crianças,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podem ser consideradas ASPS</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a:t>
            </a:r>
          </a:p>
        </p:txBody>
      </p:sp>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23139829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5" name="Retângulo 4"/>
          <p:cNvSpPr/>
          <p:nvPr/>
        </p:nvSpPr>
        <p:spPr>
          <a:xfrm>
            <a:off x="323528" y="1789840"/>
            <a:ext cx="8424936" cy="4016484"/>
          </a:xfrm>
          <a:prstGeom prst="rect">
            <a:avLst/>
          </a:prstGeom>
        </p:spPr>
        <p:txBody>
          <a:bodyPr wrap="square">
            <a:spAutoFit/>
          </a:bodyPr>
          <a:lstStyle/>
          <a:p>
            <a:pPr algn="just">
              <a:spcAft>
                <a:spcPts val="0"/>
              </a:spcAft>
              <a:tabLst>
                <a:tab pos="135255"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IV. Merenda escolar e outros programas de alimentação, ainda que executados em unidades do Sistema Único de Saúde (SUS), excetuando-se a recuperação de deficiências nutricionais:</a:t>
            </a: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Os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programas de alimentação que não se destinam à recuperação de deficiências nutricionais, como os exemplos citados no item “b” do grupos de ações consideradas ASPS, </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não</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 podem ser considerados ASPS.</a:t>
            </a:r>
          </a:p>
          <a:p>
            <a:pPr algn="just">
              <a:spcAft>
                <a:spcPts val="0"/>
              </a:spcAft>
              <a:tabLst>
                <a:tab pos="135255"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V. Saneamento básico, inclusive quanto às ações financiadas e mantidas com recursos provenientes de taxas, tarifas ou preços públicos instituídos para essa finalidade:</a:t>
            </a: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5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tabLst>
                <a:tab pos="135255" algn="l"/>
              </a:tabLst>
            </a:pPr>
            <a:r>
              <a:rPr lang="pt-BR" sz="15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	Ações </a:t>
            </a:r>
            <a:r>
              <a:rPr lang="pt-BR" sz="1500" dirty="0">
                <a:solidFill>
                  <a:prstClr val="black"/>
                </a:solidFill>
                <a:latin typeface="Arial" panose="020B0604020202020204" pitchFamily="34" charset="0"/>
                <a:ea typeface="Times New Roman" panose="02020603050405020304" pitchFamily="18" charset="0"/>
                <a:cs typeface="Arial" panose="020B0604020202020204" pitchFamily="34" charset="0"/>
              </a:rPr>
              <a:t>de Saneamento Básico não devem ser computadas para fins de cumprimento de aplicação de recursos mínimos da saúde, nos termos da LC 141, exceto os enumerados no art. . 3º da LC </a:t>
            </a:r>
            <a:r>
              <a:rPr lang="pt-BR" sz="1500" b="1"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pt-BR" sz="1500" dirty="0">
                <a:solidFill>
                  <a:prstClr val="black"/>
                </a:solidFill>
                <a:latin typeface="Arial" panose="020B0604020202020204" pitchFamily="34" charset="0"/>
                <a:ea typeface="Times New Roman" panose="02020603050405020304" pitchFamily="18" charset="0"/>
                <a:cs typeface="Arial" panose="020B0604020202020204" pitchFamily="34" charset="0"/>
              </a:rPr>
              <a:t>141: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VI - saneamento básico de domicílios ou de pequenas comunidades, desde que seja aprovado pelo Conselho de Saúde do ente da Federação financiador da ação e esteja de acordo com as diretrizes das demais determinações previstas nesta Lei Complementar;  </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0"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11"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1577989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3" name="Retângulo 2"/>
          <p:cNvSpPr/>
          <p:nvPr/>
        </p:nvSpPr>
        <p:spPr>
          <a:xfrm>
            <a:off x="378673" y="1765846"/>
            <a:ext cx="8046895" cy="4031873"/>
          </a:xfrm>
          <a:prstGeom prst="rect">
            <a:avLst/>
          </a:prstGeom>
        </p:spPr>
        <p:txBody>
          <a:bodyPr wrap="square">
            <a:spAutoFit/>
          </a:bodyPr>
          <a:lstStyle/>
          <a:p>
            <a:pPr algn="just">
              <a:spcAft>
                <a:spcPts val="0"/>
              </a:spcAft>
              <a:tabLst>
                <a:tab pos="135255" algn="l"/>
              </a:tabLst>
            </a:pPr>
            <a:endParaRPr lang="pt-BR" sz="16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VI .  Limpeza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urbana e remoção de resíduos:</a:t>
            </a:r>
          </a:p>
          <a:p>
            <a:pPr algn="just">
              <a:spcAft>
                <a:spcPts val="0"/>
              </a:spcAft>
              <a:tabLst>
                <a:tab pos="135255" algn="l"/>
              </a:tabLst>
            </a:pPr>
            <a:endParaRPr lang="pt-BR" sz="16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	Refere-se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ao “conjunto de atividades, infraestruturas e instalações operacionais de coleta, transporte, transbordo, tratamento e destino final do lixo doméstico e do lixo originário da varrição e limpeza de logradouros e vias públicas” (cf. art. 3º, I, “c”, da Lei nº 11.445, de 2007), ações essas que resultem em cobrança de taxas, tarifas ou preços públicos instituídos para essa finalidade, provenientes de empresas públicas ou sociedades de economia mista não podem ser consideradas como despesas  em ASPS.</a:t>
            </a:r>
          </a:p>
          <a:p>
            <a:pPr algn="just"/>
            <a:endParaRPr lang="pt-BR" sz="1600" b="1" dirty="0">
              <a:solidFill>
                <a:prstClr val="black"/>
              </a:solidFill>
              <a:latin typeface="Arial" panose="020B0604020202020204" pitchFamily="34" charset="0"/>
              <a:cs typeface="Arial" panose="020B0604020202020204" pitchFamily="34" charset="0"/>
            </a:endParaRPr>
          </a:p>
          <a:p>
            <a:pPr algn="just"/>
            <a:r>
              <a:rPr lang="pt-BR" sz="1600" b="1" dirty="0" smtClean="0">
                <a:solidFill>
                  <a:prstClr val="black"/>
                </a:solidFill>
                <a:latin typeface="Arial" panose="020B0604020202020204" pitchFamily="34" charset="0"/>
                <a:cs typeface="Arial" panose="020B0604020202020204" pitchFamily="34" charset="0"/>
              </a:rPr>
              <a:t>VII. </a:t>
            </a:r>
            <a:r>
              <a:rPr lang="pt-BR" sz="1600" b="1" dirty="0">
                <a:solidFill>
                  <a:prstClr val="black"/>
                </a:solidFill>
                <a:latin typeface="Arial" panose="020B0604020202020204" pitchFamily="34" charset="0"/>
                <a:cs typeface="Arial" panose="020B0604020202020204" pitchFamily="34" charset="0"/>
              </a:rPr>
              <a:t>Preservação e correção do meio ambiente, realizadas pelos órgãos de meio ambiente dos entes da Federação ou por entidades não governamentais;</a:t>
            </a:r>
          </a:p>
          <a:p>
            <a:pPr algn="just"/>
            <a:r>
              <a:rPr lang="pt-BR" sz="1600" dirty="0">
                <a:solidFill>
                  <a:prstClr val="black"/>
                </a:solidFill>
                <a:latin typeface="Arial" panose="020B0604020202020204" pitchFamily="34" charset="0"/>
                <a:cs typeface="Arial" panose="020B0604020202020204" pitchFamily="34" charset="0"/>
              </a:rPr>
              <a:t> </a:t>
            </a:r>
          </a:p>
          <a:p>
            <a:pPr algn="just"/>
            <a:endParaRPr lang="pt-BR" sz="16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342900" algn="just">
              <a:spcAft>
                <a:spcPts val="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a:t>
            </a:r>
          </a:p>
        </p:txBody>
      </p:sp>
      <p:sp>
        <p:nvSpPr>
          <p:cNvPr id="7"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8"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5485007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91509" y="1571739"/>
            <a:ext cx="8370930" cy="4478149"/>
          </a:xfrm>
          <a:prstGeom prst="rect">
            <a:avLst/>
          </a:prstGeom>
        </p:spPr>
        <p:txBody>
          <a:bodyPr wrap="square">
            <a:spAutoFit/>
          </a:bodyPr>
          <a:lstStyle/>
          <a:p>
            <a:pPr algn="just"/>
            <a:r>
              <a:rPr lang="pt-BR" sz="1500" b="1" dirty="0">
                <a:solidFill>
                  <a:prstClr val="black"/>
                </a:solidFill>
                <a:latin typeface="Arial" panose="020B0604020202020204" pitchFamily="34" charset="0"/>
                <a:cs typeface="Arial" panose="020B0604020202020204" pitchFamily="34" charset="0"/>
              </a:rPr>
              <a:t>VIII. Ações de assistência </a:t>
            </a:r>
            <a:r>
              <a:rPr lang="pt-BR" sz="1500" b="1" dirty="0" smtClean="0">
                <a:solidFill>
                  <a:prstClr val="black"/>
                </a:solidFill>
                <a:latin typeface="Arial" panose="020B0604020202020204" pitchFamily="34" charset="0"/>
                <a:cs typeface="Arial" panose="020B0604020202020204" pitchFamily="34" charset="0"/>
              </a:rPr>
              <a:t>social:</a:t>
            </a:r>
          </a:p>
          <a:p>
            <a:pPr algn="just"/>
            <a:endParaRPr lang="pt-BR" sz="1500" b="1" dirty="0">
              <a:solidFill>
                <a:prstClr val="black"/>
              </a:solidFill>
              <a:latin typeface="Arial" panose="020B0604020202020204" pitchFamily="34" charset="0"/>
              <a:cs typeface="Arial" panose="020B0604020202020204" pitchFamily="34" charset="0"/>
            </a:endParaRPr>
          </a:p>
          <a:p>
            <a:pPr algn="just"/>
            <a:r>
              <a:rPr lang="pt-BR" sz="1500" dirty="0" smtClean="0">
                <a:solidFill>
                  <a:prstClr val="black"/>
                </a:solidFill>
                <a:latin typeface="Arial" panose="020B0604020202020204" pitchFamily="34" charset="0"/>
                <a:cs typeface="Arial" panose="020B0604020202020204" pitchFamily="34" charset="0"/>
              </a:rPr>
              <a:t>	A </a:t>
            </a:r>
            <a:r>
              <a:rPr lang="pt-BR" sz="1500" dirty="0">
                <a:solidFill>
                  <a:prstClr val="black"/>
                </a:solidFill>
                <a:latin typeface="Arial" panose="020B0604020202020204" pitchFamily="34" charset="0"/>
                <a:cs typeface="Arial" panose="020B0604020202020204" pitchFamily="34" charset="0"/>
              </a:rPr>
              <a:t>Constituição Federal dispõe sobre a assistência social em seu art. 203, prevendo que seja prestada a quem dela necessitar – independentemente de contribuição à seguridade social – e tendo por objetivos: a proteção à família, à maternidade, à infância, à adolescência e à velhice; o amparo às crianças e adolescentes carentes; a promoção da integração ao mercado de trabalho; a habitação e reabilitação das pessoas portadoras de deficiência e a promoção de sua integração à vida comunitária; e a garantia de um salário mínimo de benefício mensal à pessoa portadora de deficiência e ao idoso que comprovem não possuir meios de prover à própria manutenção ou de tê-la provida por sua família. Dessa forma as despesas com ações de assistência social são expressamente proibidas de serem consideradas no cálculo de ASPS.</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IX. Obras de infraestrutura, mesmo que sejam realizadas para beneficiar direta ou indiretamente a rede de saúde: </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Como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exemplo, cite-se a construção de postes, asfaltamento de ruas e </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 construção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de rede de esgoto, que mesmo beneficiando indiretamente o estabelecimento de saúde, não estejam dentro desses estabelecimentos</a:t>
            </a: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6"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7"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18023599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358035" y="1556792"/>
            <a:ext cx="8110339" cy="5169364"/>
          </a:xfrm>
          <a:prstGeom prst="rect">
            <a:avLst/>
          </a:prstGeom>
        </p:spPr>
        <p:txBody>
          <a:bodyPr wrap="square">
            <a:spAutoFit/>
          </a:bodyPr>
          <a:lstStyle/>
          <a:p>
            <a:pPr algn="just">
              <a:spcAft>
                <a:spcPts val="0"/>
              </a:spcAft>
              <a:tabLst>
                <a:tab pos="135255" algn="l"/>
              </a:tabLst>
            </a:pPr>
            <a:r>
              <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rPr>
              <a:t>X. Ações e serviços públicos de saúde custeados com recursos distintos dos especificados na base de cálculo definida em lei ou vinculados a fundos específicos distintos daqueles da saúde: </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 </a:t>
            </a:r>
            <a:r>
              <a:rPr lang="pt-BR" sz="1500" dirty="0">
                <a:solidFill>
                  <a:prstClr val="black"/>
                </a:solidFill>
                <a:latin typeface="Arial" panose="020B0604020202020204" pitchFamily="34" charset="0"/>
                <a:ea typeface="Calibri" panose="020F0502020204030204" pitchFamily="34" charset="0"/>
                <a:cs typeface="Arial" panose="020B0604020202020204" pitchFamily="34" charset="0"/>
              </a:rPr>
              <a:t>seguir estão relacionadas ações que, não obstante relacionarem-se às condições de saúde da população, não poderão ser consideradas no cálculo de ASPS</a:t>
            </a: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Aft>
                <a:spcPts val="0"/>
              </a:spcAft>
              <a:tabLst>
                <a:tab pos="135255" algn="l"/>
              </a:tabLst>
            </a:pPr>
            <a:endParaRPr lang="pt-BR" sz="15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marL="257175" indent="-257175" algn="just">
              <a:lnSpc>
                <a:spcPct val="115000"/>
              </a:lnSpc>
              <a:spcAft>
                <a:spcPts val="750"/>
              </a:spcAft>
              <a:buFont typeface="+mj-lt"/>
              <a:buAutoNum type="alphaLcParenR"/>
            </a:pPr>
            <a:r>
              <a:rPr lang="pt-BR" sz="1500" b="1" dirty="0">
                <a:solidFill>
                  <a:prstClr val="black"/>
                </a:solidFill>
                <a:latin typeface="Arial" panose="020B0604020202020204" pitchFamily="34" charset="0"/>
                <a:cs typeface="Arial" panose="020B0604020202020204" pitchFamily="34" charset="0"/>
              </a:rPr>
              <a:t>Programa Academia de Saúde </a:t>
            </a:r>
          </a:p>
          <a:p>
            <a:pPr indent="271463" algn="just"/>
            <a:r>
              <a:rPr lang="pt-BR" sz="1500" dirty="0">
                <a:solidFill>
                  <a:prstClr val="black"/>
                </a:solidFill>
                <a:latin typeface="Arial" panose="020B0604020202020204" pitchFamily="34" charset="0"/>
                <a:ea typeface="Times New Roman" panose="02020603050405020304" pitchFamily="18" charset="0"/>
                <a:cs typeface="Arial" panose="020B0604020202020204" pitchFamily="34" charset="0"/>
              </a:rPr>
              <a:t>Se não for de responsabilidade específica do setor de saúde, não prevista em um programa de saúde e se aplicar a despesas relacionadas a outras políticas públicas que atuam sobre determinantes sociais e econômicos, não serão ASPS</a:t>
            </a:r>
            <a:r>
              <a:rPr lang="pt-BR" sz="15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a:t>
            </a:r>
          </a:p>
          <a:p>
            <a:pPr indent="271463" algn="just"/>
            <a:endParaRPr lang="pt-BR" sz="1500" dirty="0" smtClean="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indent="271463" algn="just"/>
            <a:r>
              <a:rPr lang="pt-BR" sz="1500" dirty="0">
                <a:solidFill>
                  <a:prstClr val="black"/>
                </a:solidFill>
                <a:latin typeface="Arial" panose="020B0604020202020204" pitchFamily="34" charset="0"/>
                <a:ea typeface="Times New Roman" panose="02020603050405020304" pitchFamily="18" charset="0"/>
                <a:cs typeface="Arial" panose="020B0604020202020204" pitchFamily="34" charset="0"/>
              </a:rPr>
              <a:t>Por meio da Portaria MS nº 1.401, de 2011, foi instituído, no âmbito da Política Nacional de Atenção Básica, o “incentivo para construção” de Polos da Academia da Saúde; e por meio da Portaria MS nº 1.402, de 2011, foram instituídos “incentivos para custeio” das ações de promoção da saúde do Programa Academia da Saúde. Ressalte-se que “Integrar as Atribuições do SUS não implica necessariamente que determinadas despesas sejam consideradas no cálculo de ASPS”. </a:t>
            </a:r>
          </a:p>
          <a:p>
            <a:pPr indent="271463" algn="just"/>
            <a:endParaRPr lang="pt-BR" dirty="0">
              <a:solidFill>
                <a:prstClr val="black"/>
              </a:solidFill>
              <a:ea typeface="Times New Roman" panose="02020603050405020304" pitchFamily="18" charset="0"/>
            </a:endParaRPr>
          </a:p>
          <a:p>
            <a:pPr algn="just">
              <a:spcAft>
                <a:spcPts val="0"/>
              </a:spcAft>
              <a:tabLst>
                <a:tab pos="135255" algn="l"/>
              </a:tabLst>
            </a:pPr>
            <a:endParaRPr lang="pt-BR" dirty="0">
              <a:solidFill>
                <a:prstClr val="black"/>
              </a:solidFill>
              <a:ea typeface="Calibri" panose="020F0502020204030204" pitchFamily="34" charset="0"/>
              <a:cs typeface="Times New Roman" panose="02020603050405020304" pitchFamily="18" charset="0"/>
            </a:endParaRPr>
          </a:p>
        </p:txBody>
      </p:sp>
      <p:sp>
        <p:nvSpPr>
          <p:cNvPr id="6"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7"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37237239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4" name="Retângulo 3"/>
          <p:cNvSpPr/>
          <p:nvPr/>
        </p:nvSpPr>
        <p:spPr>
          <a:xfrm>
            <a:off x="195580" y="1700808"/>
            <a:ext cx="8550986" cy="4447371"/>
          </a:xfrm>
          <a:prstGeom prst="rect">
            <a:avLst/>
          </a:prstGeom>
        </p:spPr>
        <p:txBody>
          <a:bodyPr wrap="square">
            <a:spAutoFit/>
          </a:bodyPr>
          <a:lstStyle/>
          <a:p>
            <a:pPr indent="271463" algn="just"/>
            <a:r>
              <a:rPr lang="pt-BR" sz="1500" dirty="0" smtClean="0">
                <a:solidFill>
                  <a:prstClr val="black"/>
                </a:solidFill>
                <a:latin typeface="Arial" panose="020B0604020202020204" pitchFamily="34" charset="0"/>
                <a:cs typeface="Arial" panose="020B0604020202020204" pitchFamily="34" charset="0"/>
              </a:rPr>
              <a:t>	No </a:t>
            </a:r>
            <a:r>
              <a:rPr lang="pt-BR" sz="1500" dirty="0">
                <a:solidFill>
                  <a:prstClr val="black"/>
                </a:solidFill>
                <a:latin typeface="Arial" panose="020B0604020202020204" pitchFamily="34" charset="0"/>
                <a:cs typeface="Arial" panose="020B0604020202020204" pitchFamily="34" charset="0"/>
              </a:rPr>
              <a:t>entanto, se a academia de saúde contemplar o acesso universal, igualitário e gratuito, se estiver inserida nos objetivos e metas contidos nos Planos de Saúde, financiadas com recursos movimentados por meio dos respectivos fundos de saúde,  executadas na função saúde, aprovadas pelo Conselho de Saúde, de execução do setor da saúde, não se aplicando a despesas relacionadas a outras políticas públicas que atuam sobre determinantes sociais e econômicos, ainda que incidentes sobre as condições de saúde da população, poderá ser considerada como despesa em ASPS.</a:t>
            </a:r>
          </a:p>
          <a:p>
            <a:pPr algn="just"/>
            <a:endParaRPr lang="pt-BR" sz="1500" dirty="0">
              <a:solidFill>
                <a:prstClr val="black"/>
              </a:solidFill>
              <a:latin typeface="Arial" panose="020B0604020202020204" pitchFamily="34" charset="0"/>
              <a:cs typeface="Arial" panose="020B0604020202020204" pitchFamily="34" charset="0"/>
            </a:endParaRPr>
          </a:p>
          <a:p>
            <a:pPr algn="just"/>
            <a:r>
              <a:rPr lang="pt-BR" sz="1500" dirty="0">
                <a:solidFill>
                  <a:prstClr val="black"/>
                </a:solidFill>
                <a:latin typeface="Arial" panose="020B0604020202020204" pitchFamily="34" charset="0"/>
                <a:cs typeface="Arial" panose="020B0604020202020204" pitchFamily="34" charset="0"/>
              </a:rPr>
              <a:t>b) </a:t>
            </a:r>
            <a:r>
              <a:rPr lang="pt-BR" sz="1500" b="1" dirty="0">
                <a:solidFill>
                  <a:prstClr val="black"/>
                </a:solidFill>
                <a:latin typeface="Arial" panose="020B0604020202020204" pitchFamily="34" charset="0"/>
                <a:cs typeface="Arial" panose="020B0604020202020204" pitchFamily="34" charset="0"/>
              </a:rPr>
              <a:t>Farmácia Popular </a:t>
            </a:r>
          </a:p>
          <a:p>
            <a:pPr algn="just"/>
            <a:endParaRPr lang="pt-BR" sz="1500" dirty="0">
              <a:solidFill>
                <a:prstClr val="black"/>
              </a:solidFill>
              <a:latin typeface="Arial" panose="020B0604020202020204" pitchFamily="34" charset="0"/>
              <a:cs typeface="Arial" panose="020B0604020202020204" pitchFamily="34" charset="0"/>
            </a:endParaRPr>
          </a:p>
          <a:p>
            <a:pPr algn="just"/>
            <a:r>
              <a:rPr lang="pt-BR" sz="1500" dirty="0" smtClean="0">
                <a:solidFill>
                  <a:prstClr val="black"/>
                </a:solidFill>
                <a:latin typeface="Arial" panose="020B0604020202020204" pitchFamily="34" charset="0"/>
                <a:cs typeface="Arial" panose="020B0604020202020204" pitchFamily="34" charset="0"/>
              </a:rPr>
              <a:t>	Tem </a:t>
            </a:r>
            <a:r>
              <a:rPr lang="pt-BR" sz="1500" dirty="0">
                <a:solidFill>
                  <a:prstClr val="black"/>
                </a:solidFill>
                <a:latin typeface="Arial" panose="020B0604020202020204" pitchFamily="34" charset="0"/>
                <a:cs typeface="Arial" panose="020B0604020202020204" pitchFamily="34" charset="0"/>
              </a:rPr>
              <a:t>por objetivo disponibilizar, a preços subsidiados ou de forma gratuita, medicamentos e correlatos previamente definidos pelo Ministério da Saúde - MS (Portaria MS nº 184, de 2011) à população, por meio da rede privada de farmácias e drogarias.</a:t>
            </a:r>
          </a:p>
          <a:p>
            <a:pPr algn="just"/>
            <a:r>
              <a:rPr lang="pt-BR" sz="1500" dirty="0">
                <a:solidFill>
                  <a:prstClr val="black"/>
                </a:solidFill>
                <a:latin typeface="Arial" panose="020B0604020202020204" pitchFamily="34" charset="0"/>
                <a:cs typeface="Arial" panose="020B0604020202020204" pitchFamily="34" charset="0"/>
              </a:rPr>
              <a:t> Sob o enfoque da gratuidade, requisito exigido pelo art</a:t>
            </a:r>
            <a:r>
              <a:rPr lang="pt-BR" sz="1500" dirty="0" smtClean="0">
                <a:solidFill>
                  <a:prstClr val="black"/>
                </a:solidFill>
                <a:latin typeface="Arial" panose="020B0604020202020204" pitchFamily="34" charset="0"/>
                <a:cs typeface="Arial" panose="020B0604020202020204" pitchFamily="34" charset="0"/>
              </a:rPr>
              <a:t>. 2, </a:t>
            </a:r>
            <a:r>
              <a:rPr lang="pt-BR" sz="1500" dirty="0">
                <a:solidFill>
                  <a:prstClr val="black"/>
                </a:solidFill>
                <a:latin typeface="Arial" panose="020B0604020202020204" pitchFamily="34" charset="0"/>
                <a:cs typeface="Arial" panose="020B0604020202020204" pitchFamily="34" charset="0"/>
              </a:rPr>
              <a:t>I, da LC n° 141, de 2012, somente as despesas relativas a medicamentos com distribuição gratuita, como os destinados a tratar hipertensão arterial, diabetes, asma, HIV/AIDS, </a:t>
            </a:r>
            <a:r>
              <a:rPr lang="pt-BR" sz="1500" dirty="0" smtClean="0">
                <a:solidFill>
                  <a:prstClr val="black"/>
                </a:solidFill>
                <a:latin typeface="Arial" panose="020B0604020202020204" pitchFamily="34" charset="0"/>
                <a:cs typeface="Arial" panose="020B0604020202020204" pitchFamily="34" charset="0"/>
              </a:rPr>
              <a:t>etc., </a:t>
            </a:r>
            <a:r>
              <a:rPr lang="pt-BR" sz="1500" dirty="0">
                <a:solidFill>
                  <a:prstClr val="black"/>
                </a:solidFill>
                <a:latin typeface="Arial" panose="020B0604020202020204" pitchFamily="34" charset="0"/>
                <a:cs typeface="Arial" panose="020B0604020202020204" pitchFamily="34" charset="0"/>
              </a:rPr>
              <a:t>são passíveis de serem contabilizadas no cálculo de ASPS.</a:t>
            </a:r>
          </a:p>
          <a:p>
            <a:r>
              <a:rPr lang="pt-BR" sz="1400" dirty="0">
                <a:solidFill>
                  <a:prstClr val="black"/>
                </a:solidFill>
                <a:latin typeface="Calibri"/>
              </a:rPr>
              <a:t> </a:t>
            </a:r>
          </a:p>
          <a:p>
            <a:pPr indent="271463" algn="just"/>
            <a:endParaRPr lang="pt-BR" sz="1400" dirty="0">
              <a:solidFill>
                <a:prstClr val="black"/>
              </a:solidFill>
              <a:latin typeface="Calibri"/>
            </a:endParaRPr>
          </a:p>
        </p:txBody>
      </p:sp>
      <p:sp>
        <p:nvSpPr>
          <p:cNvPr id="7" name="Título 1"/>
          <p:cNvSpPr>
            <a:spLocks noGrp="1"/>
          </p:cNvSpPr>
          <p:nvPr>
            <p:ph type="title"/>
          </p:nvPr>
        </p:nvSpPr>
        <p:spPr>
          <a:xfrm>
            <a:off x="-1188640" y="524483"/>
            <a:ext cx="885698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8"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5"/>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29244873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323528" y="116632"/>
            <a:ext cx="8640960" cy="503684"/>
          </a:xfrm>
          <a:prstGeom prst="roundRect">
            <a:avLst/>
          </a:prstGeom>
          <a:noFill/>
          <a:scene3d>
            <a:camera prst="orthographicFront"/>
            <a:lightRig rig="flat" dir="t"/>
          </a:scene3d>
          <a:sp3d prstMaterial="dkEdge">
            <a:bevelT w="8200" h="38100"/>
          </a:sp3d>
        </p:spPr>
        <p:style>
          <a:lnRef idx="0">
            <a:schemeClr val="lt1">
              <a:hueOff val="0"/>
              <a:satOff val="0"/>
              <a:lumOff val="0"/>
              <a:alphaOff val="0"/>
            </a:schemeClr>
          </a:lnRef>
          <a:fillRef idx="2">
            <a:scrgbClr r="0" g="0" b="0"/>
          </a:fillRef>
          <a:effectRef idx="1">
            <a:schemeClr val="accent1">
              <a:hueOff val="0"/>
              <a:satOff val="0"/>
              <a:lumOff val="0"/>
              <a:alphaOff val="0"/>
            </a:schemeClr>
          </a:effectRef>
          <a:fontRef idx="minor">
            <a:schemeClr val="dk1"/>
          </a:fontRef>
        </p:style>
      </p:sp>
      <p:sp>
        <p:nvSpPr>
          <p:cNvPr id="5" name="CaixaDeTexto 4"/>
          <p:cNvSpPr txBox="1"/>
          <p:nvPr/>
        </p:nvSpPr>
        <p:spPr>
          <a:xfrm>
            <a:off x="107504" y="159023"/>
            <a:ext cx="8928992" cy="461665"/>
          </a:xfrm>
          <a:prstGeom prst="rect">
            <a:avLst/>
          </a:prstGeom>
          <a:noFill/>
        </p:spPr>
        <p:txBody>
          <a:bodyPr wrap="square" rtlCol="0">
            <a:spAutoFit/>
          </a:bodyPr>
          <a:lstStyle/>
          <a:p>
            <a:pPr algn="ctr" defTabSz="914400" eaLnBrk="0" hangingPunct="0"/>
            <a:r>
              <a:rPr lang="pt-BR" sz="2400" dirty="0" smtClean="0">
                <a:ln w="18415" cmpd="sng">
                  <a:solidFill>
                    <a:srgbClr val="FFFFFF"/>
                  </a:solidFill>
                  <a:prstDash val="solid"/>
                </a:ln>
                <a:solidFill>
                  <a:srgbClr val="FFFFFF"/>
                </a:solidFill>
                <a:latin typeface="Arial" panose="020B0604020202020204" pitchFamily="34" charset="0"/>
                <a:ea typeface="+mn-ea"/>
                <a:cs typeface="Arial" panose="020B0604020202020204" pitchFamily="34" charset="0"/>
              </a:rPr>
              <a:t>EMBASAMENTO LEGAL SIOPS</a:t>
            </a:r>
          </a:p>
        </p:txBody>
      </p:sp>
      <p:sp>
        <p:nvSpPr>
          <p:cNvPr id="6" name="Retângulo de cantos arredondados 5"/>
          <p:cNvSpPr/>
          <p:nvPr/>
        </p:nvSpPr>
        <p:spPr>
          <a:xfrm>
            <a:off x="539552" y="1530009"/>
            <a:ext cx="1296144"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eaLnBrk="0" hangingPunct="0"/>
            <a:r>
              <a:rPr lang="pt-BR" sz="1300" b="1" dirty="0" smtClean="0">
                <a:solidFill>
                  <a:prstClr val="white"/>
                </a:solidFill>
                <a:latin typeface="Times New Roman" panose="02020603050405020304" pitchFamily="18" charset="0"/>
                <a:cs typeface="Times New Roman" panose="02020603050405020304" pitchFamily="18" charset="0"/>
              </a:rPr>
              <a:t>Emenda Constitucional </a:t>
            </a:r>
            <a:r>
              <a:rPr lang="pt-BR" b="1" dirty="0" smtClean="0">
                <a:solidFill>
                  <a:prstClr val="white"/>
                </a:solidFill>
                <a:latin typeface="Times New Roman" panose="02020603050405020304" pitchFamily="18" charset="0"/>
                <a:cs typeface="Times New Roman" panose="02020603050405020304" pitchFamily="18" charset="0"/>
              </a:rPr>
              <a:t>Nº 29</a:t>
            </a:r>
          </a:p>
        </p:txBody>
      </p:sp>
      <p:sp>
        <p:nvSpPr>
          <p:cNvPr id="7" name="Retângulo de cantos arredondados 6"/>
          <p:cNvSpPr/>
          <p:nvPr/>
        </p:nvSpPr>
        <p:spPr>
          <a:xfrm>
            <a:off x="2171972" y="1530009"/>
            <a:ext cx="1368152"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eaLnBrk="0" hangingPunct="0"/>
            <a:r>
              <a:rPr lang="pt-BR" sz="1300" b="1" dirty="0" smtClean="0">
                <a:solidFill>
                  <a:prstClr val="white"/>
                </a:solidFill>
                <a:latin typeface="Times New Roman" panose="02020603050405020304" pitchFamily="18" charset="0"/>
                <a:cs typeface="Times New Roman" panose="02020603050405020304" pitchFamily="18" charset="0"/>
              </a:rPr>
              <a:t>Lei Complementar </a:t>
            </a:r>
            <a:r>
              <a:rPr lang="pt-BR" b="1" dirty="0">
                <a:solidFill>
                  <a:prstClr val="white"/>
                </a:solidFill>
                <a:latin typeface="Times New Roman" panose="02020603050405020304" pitchFamily="18" charset="0"/>
                <a:cs typeface="Times New Roman" panose="02020603050405020304" pitchFamily="18" charset="0"/>
              </a:rPr>
              <a:t>N</a:t>
            </a:r>
            <a:r>
              <a:rPr lang="pt-BR" b="1" dirty="0" smtClean="0">
                <a:solidFill>
                  <a:prstClr val="white"/>
                </a:solidFill>
                <a:latin typeface="Times New Roman" panose="02020603050405020304" pitchFamily="18" charset="0"/>
                <a:cs typeface="Times New Roman" panose="02020603050405020304" pitchFamily="18" charset="0"/>
              </a:rPr>
              <a:t>º 141</a:t>
            </a:r>
            <a:endParaRPr lang="pt-BR" b="1" dirty="0">
              <a:solidFill>
                <a:prstClr val="white"/>
              </a:solidFill>
              <a:latin typeface="Times New Roman" panose="02020603050405020304" pitchFamily="18" charset="0"/>
              <a:cs typeface="Times New Roman" panose="02020603050405020304" pitchFamily="18" charset="0"/>
            </a:endParaRPr>
          </a:p>
        </p:txBody>
      </p:sp>
      <p:sp>
        <p:nvSpPr>
          <p:cNvPr id="8" name="Retângulo de cantos arredondados 7"/>
          <p:cNvSpPr/>
          <p:nvPr/>
        </p:nvSpPr>
        <p:spPr>
          <a:xfrm>
            <a:off x="3779912" y="1530009"/>
            <a:ext cx="1296144"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eaLnBrk="0" hangingPunct="0"/>
            <a:r>
              <a:rPr lang="pt-BR" sz="1300" b="1" dirty="0" smtClean="0">
                <a:solidFill>
                  <a:prstClr val="white"/>
                </a:solidFill>
                <a:latin typeface="Times New Roman" panose="02020603050405020304" pitchFamily="18" charset="0"/>
                <a:cs typeface="Times New Roman" panose="02020603050405020304" pitchFamily="18" charset="0"/>
              </a:rPr>
              <a:t>Decreto</a:t>
            </a:r>
          </a:p>
          <a:p>
            <a:pPr algn="ctr" defTabSz="914400" eaLnBrk="0" hangingPunct="0"/>
            <a:r>
              <a:rPr lang="pt-BR" b="1" dirty="0" smtClean="0">
                <a:solidFill>
                  <a:prstClr val="white"/>
                </a:solidFill>
                <a:latin typeface="Times New Roman" panose="02020603050405020304" pitchFamily="18" charset="0"/>
                <a:cs typeface="Times New Roman" panose="02020603050405020304" pitchFamily="18" charset="0"/>
              </a:rPr>
              <a:t>Nº 7827</a:t>
            </a:r>
            <a:endParaRPr lang="pt-BR" b="1" dirty="0">
              <a:solidFill>
                <a:prstClr val="white"/>
              </a:solidFill>
              <a:latin typeface="Times New Roman" panose="02020603050405020304" pitchFamily="18" charset="0"/>
              <a:cs typeface="Times New Roman" panose="02020603050405020304" pitchFamily="18" charset="0"/>
            </a:endParaRPr>
          </a:p>
        </p:txBody>
      </p:sp>
      <p:sp>
        <p:nvSpPr>
          <p:cNvPr id="9" name="Retângulo de cantos arredondados 8"/>
          <p:cNvSpPr/>
          <p:nvPr/>
        </p:nvSpPr>
        <p:spPr>
          <a:xfrm>
            <a:off x="5436096" y="1530009"/>
            <a:ext cx="1296144"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eaLnBrk="0" hangingPunct="0"/>
            <a:r>
              <a:rPr lang="pt-BR" sz="1300" b="1" dirty="0" smtClean="0">
                <a:solidFill>
                  <a:prstClr val="white"/>
                </a:solidFill>
                <a:latin typeface="Times New Roman" panose="02020603050405020304" pitchFamily="18" charset="0"/>
                <a:cs typeface="Times New Roman" panose="02020603050405020304" pitchFamily="18" charset="0"/>
              </a:rPr>
              <a:t>Portaria MS </a:t>
            </a:r>
            <a:r>
              <a:rPr lang="pt-BR" b="1" dirty="0">
                <a:solidFill>
                  <a:prstClr val="white"/>
                </a:solidFill>
                <a:latin typeface="Times New Roman" panose="02020603050405020304" pitchFamily="18" charset="0"/>
                <a:cs typeface="Times New Roman" panose="02020603050405020304" pitchFamily="18" charset="0"/>
              </a:rPr>
              <a:t>N</a:t>
            </a:r>
            <a:r>
              <a:rPr lang="pt-BR" b="1" dirty="0" smtClean="0">
                <a:solidFill>
                  <a:prstClr val="white"/>
                </a:solidFill>
                <a:latin typeface="Times New Roman" panose="02020603050405020304" pitchFamily="18" charset="0"/>
                <a:cs typeface="Times New Roman" panose="02020603050405020304" pitchFamily="18" charset="0"/>
              </a:rPr>
              <a:t>º 53</a:t>
            </a:r>
            <a:endParaRPr lang="pt-BR" b="1" dirty="0">
              <a:solidFill>
                <a:prstClr val="white"/>
              </a:solidFill>
              <a:latin typeface="Times New Roman" panose="02020603050405020304" pitchFamily="18" charset="0"/>
              <a:cs typeface="Times New Roman" panose="02020603050405020304" pitchFamily="18" charset="0"/>
            </a:endParaRPr>
          </a:p>
        </p:txBody>
      </p:sp>
      <p:cxnSp>
        <p:nvCxnSpPr>
          <p:cNvPr id="10" name="Conector de seta reta 9"/>
          <p:cNvCxnSpPr/>
          <p:nvPr/>
        </p:nvCxnSpPr>
        <p:spPr>
          <a:xfrm>
            <a:off x="539552" y="2826153"/>
            <a:ext cx="8280920" cy="0"/>
          </a:xfrm>
          <a:prstGeom prst="straightConnector1">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Retângulo de cantos arredondados 10"/>
          <p:cNvSpPr/>
          <p:nvPr/>
        </p:nvSpPr>
        <p:spPr>
          <a:xfrm>
            <a:off x="7164288" y="1538812"/>
            <a:ext cx="1296144" cy="864096"/>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defTabSz="914400" eaLnBrk="0" hangingPunct="0"/>
            <a:r>
              <a:rPr lang="pt-BR" sz="1300" b="1" dirty="0" smtClean="0">
                <a:solidFill>
                  <a:prstClr val="white"/>
                </a:solidFill>
                <a:latin typeface="Times New Roman" panose="02020603050405020304" pitchFamily="18" charset="0"/>
                <a:cs typeface="Times New Roman" panose="02020603050405020304" pitchFamily="18" charset="0"/>
              </a:rPr>
              <a:t>Decreto </a:t>
            </a:r>
          </a:p>
          <a:p>
            <a:pPr algn="ctr" defTabSz="914400" eaLnBrk="0" hangingPunct="0"/>
            <a:r>
              <a:rPr lang="pt-BR" b="1" dirty="0" smtClean="0">
                <a:solidFill>
                  <a:prstClr val="white"/>
                </a:solidFill>
                <a:latin typeface="Times New Roman" panose="02020603050405020304" pitchFamily="18" charset="0"/>
                <a:cs typeface="Times New Roman" panose="02020603050405020304" pitchFamily="18" charset="0"/>
              </a:rPr>
              <a:t>Nº 8201</a:t>
            </a:r>
            <a:endParaRPr lang="pt-BR" b="1" dirty="0">
              <a:solidFill>
                <a:prstClr val="white"/>
              </a:solidFill>
              <a:latin typeface="Times New Roman" panose="02020603050405020304" pitchFamily="18" charset="0"/>
              <a:cs typeface="Times New Roman" panose="02020603050405020304" pitchFamily="18" charset="0"/>
            </a:endParaRPr>
          </a:p>
        </p:txBody>
      </p:sp>
      <p:cxnSp>
        <p:nvCxnSpPr>
          <p:cNvPr id="12" name="Conector reto 11"/>
          <p:cNvCxnSpPr/>
          <p:nvPr/>
        </p:nvCxnSpPr>
        <p:spPr>
          <a:xfrm>
            <a:off x="981125" y="2701967"/>
            <a:ext cx="0" cy="648072"/>
          </a:xfrm>
          <a:prstGeom prst="line">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Retângulo de cantos arredondados 12"/>
          <p:cNvSpPr/>
          <p:nvPr/>
        </p:nvSpPr>
        <p:spPr>
          <a:xfrm>
            <a:off x="107505" y="3364117"/>
            <a:ext cx="1597868" cy="2174319"/>
          </a:xfrm>
          <a:prstGeom prst="round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14400" eaLnBrk="0" hangingPunct="0"/>
            <a:r>
              <a:rPr lang="pt-BR" sz="1400" b="1" dirty="0" smtClean="0">
                <a:solidFill>
                  <a:prstClr val="black"/>
                </a:solidFill>
                <a:latin typeface="Times New Roman" panose="02020603050405020304" pitchFamily="18" charset="0"/>
                <a:cs typeface="Times New Roman" panose="02020603050405020304" pitchFamily="18" charset="0"/>
              </a:rPr>
              <a:t>A EC n° 29 trouxe a obrigatoriedade de aplicação mínima em ASPS* para todos os Entes da Federação.</a:t>
            </a:r>
            <a:endParaRPr lang="pt-BR" sz="1400" b="1" dirty="0">
              <a:solidFill>
                <a:prstClr val="black"/>
              </a:solidFill>
              <a:latin typeface="Times New Roman" panose="02020603050405020304" pitchFamily="18" charset="0"/>
              <a:cs typeface="Times New Roman" panose="02020603050405020304" pitchFamily="18" charset="0"/>
            </a:endParaRPr>
          </a:p>
        </p:txBody>
      </p:sp>
      <p:sp>
        <p:nvSpPr>
          <p:cNvPr id="14" name="CaixaDeTexto 13"/>
          <p:cNvSpPr txBox="1"/>
          <p:nvPr/>
        </p:nvSpPr>
        <p:spPr>
          <a:xfrm>
            <a:off x="1943708" y="844484"/>
            <a:ext cx="5688632" cy="400110"/>
          </a:xfrm>
          <a:prstGeom prst="rect">
            <a:avLst/>
          </a:prstGeom>
          <a:noFill/>
        </p:spPr>
        <p:txBody>
          <a:bodyPr wrap="square" rtlCol="0">
            <a:spAutoFit/>
          </a:bodyPr>
          <a:lstStyle/>
          <a:p>
            <a:pPr algn="ctr" defTabSz="914400" eaLnBrk="0" hangingPunct="0"/>
            <a:r>
              <a:rPr lang="pt-BR" sz="2000" b="1" dirty="0" smtClean="0">
                <a:solidFill>
                  <a:srgbClr val="C00000"/>
                </a:solidFill>
                <a:latin typeface="Times New Roman" panose="02020603050405020304" pitchFamily="18" charset="0"/>
                <a:ea typeface="+mn-ea"/>
                <a:cs typeface="Times New Roman" panose="02020603050405020304" pitchFamily="18" charset="0"/>
              </a:rPr>
              <a:t>Linha do tempo dos instrumentos legais</a:t>
            </a:r>
            <a:endParaRPr lang="pt-BR" sz="2000" b="1" dirty="0">
              <a:solidFill>
                <a:srgbClr val="C00000"/>
              </a:solidFill>
              <a:latin typeface="Times New Roman" panose="02020603050405020304" pitchFamily="18" charset="0"/>
              <a:ea typeface="+mn-ea"/>
              <a:cs typeface="Times New Roman" panose="02020603050405020304" pitchFamily="18" charset="0"/>
            </a:endParaRPr>
          </a:p>
        </p:txBody>
      </p:sp>
      <p:cxnSp>
        <p:nvCxnSpPr>
          <p:cNvPr id="15" name="Conector reto 14"/>
          <p:cNvCxnSpPr/>
          <p:nvPr/>
        </p:nvCxnSpPr>
        <p:spPr>
          <a:xfrm>
            <a:off x="2771800" y="2682137"/>
            <a:ext cx="0" cy="648072"/>
          </a:xfrm>
          <a:prstGeom prst="line">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tângulo de cantos arredondados 15"/>
          <p:cNvSpPr/>
          <p:nvPr/>
        </p:nvSpPr>
        <p:spPr>
          <a:xfrm>
            <a:off x="1835696" y="3380181"/>
            <a:ext cx="1584176" cy="2174319"/>
          </a:xfrm>
          <a:prstGeom prst="round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14400" eaLnBrk="0" hangingPunct="0"/>
            <a:r>
              <a:rPr lang="pt-BR" sz="1400" b="1" dirty="0" smtClean="0">
                <a:solidFill>
                  <a:prstClr val="black"/>
                </a:solidFill>
                <a:latin typeface="Times New Roman" panose="02020603050405020304" pitchFamily="18" charset="0"/>
                <a:cs typeface="Times New Roman" panose="02020603050405020304" pitchFamily="18" charset="0"/>
              </a:rPr>
              <a:t>Regulamentou a EC n° 29, estabelecendo os critérios do que pode ou não ser considerado como ASPS. Tornou o SIOPS obrigatório. </a:t>
            </a:r>
            <a:endParaRPr lang="pt-BR" sz="1400" b="1" dirty="0">
              <a:solidFill>
                <a:prstClr val="black"/>
              </a:solidFill>
              <a:latin typeface="Times New Roman" panose="02020603050405020304" pitchFamily="18" charset="0"/>
              <a:cs typeface="Times New Roman" panose="02020603050405020304" pitchFamily="18" charset="0"/>
            </a:endParaRPr>
          </a:p>
        </p:txBody>
      </p:sp>
      <p:cxnSp>
        <p:nvCxnSpPr>
          <p:cNvPr id="17" name="Conector reto 16"/>
          <p:cNvCxnSpPr/>
          <p:nvPr/>
        </p:nvCxnSpPr>
        <p:spPr>
          <a:xfrm>
            <a:off x="4413126" y="2701967"/>
            <a:ext cx="0" cy="648072"/>
          </a:xfrm>
          <a:prstGeom prst="line">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Retângulo de cantos arredondados 17"/>
          <p:cNvSpPr/>
          <p:nvPr/>
        </p:nvSpPr>
        <p:spPr>
          <a:xfrm>
            <a:off x="3563888" y="3350038"/>
            <a:ext cx="1487785" cy="2174319"/>
          </a:xfrm>
          <a:prstGeom prst="round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14400" eaLnBrk="0" hangingPunct="0"/>
            <a:r>
              <a:rPr lang="pt-BR" sz="1400" b="1" dirty="0" smtClean="0">
                <a:solidFill>
                  <a:prstClr val="black"/>
                </a:solidFill>
                <a:latin typeface="Times New Roman" panose="02020603050405020304" pitchFamily="18" charset="0"/>
                <a:cs typeface="Times New Roman" panose="02020603050405020304" pitchFamily="18" charset="0"/>
              </a:rPr>
              <a:t>Regulamentou a LC n° 141 para dar tratamento às medidas administrativas impostas pela lei.</a:t>
            </a:r>
            <a:endParaRPr lang="pt-BR" sz="1400" b="1" dirty="0">
              <a:solidFill>
                <a:prstClr val="black"/>
              </a:solidFill>
              <a:latin typeface="Times New Roman" panose="02020603050405020304" pitchFamily="18" charset="0"/>
              <a:cs typeface="Times New Roman" panose="02020603050405020304" pitchFamily="18" charset="0"/>
            </a:endParaRPr>
          </a:p>
        </p:txBody>
      </p:sp>
      <p:cxnSp>
        <p:nvCxnSpPr>
          <p:cNvPr id="19" name="Conector reto 18"/>
          <p:cNvCxnSpPr/>
          <p:nvPr/>
        </p:nvCxnSpPr>
        <p:spPr>
          <a:xfrm>
            <a:off x="6084168" y="2701187"/>
            <a:ext cx="0" cy="648072"/>
          </a:xfrm>
          <a:prstGeom prst="line">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Retângulo de cantos arredondados 19"/>
          <p:cNvSpPr/>
          <p:nvPr/>
        </p:nvSpPr>
        <p:spPr>
          <a:xfrm>
            <a:off x="5220072" y="3349258"/>
            <a:ext cx="1584176" cy="2174319"/>
          </a:xfrm>
          <a:prstGeom prst="round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14400" eaLnBrk="0" hangingPunct="0"/>
            <a:r>
              <a:rPr lang="pt-BR" sz="1400" b="1" dirty="0" smtClean="0">
                <a:solidFill>
                  <a:prstClr val="black"/>
                </a:solidFill>
                <a:latin typeface="Times New Roman" panose="02020603050405020304" pitchFamily="18" charset="0"/>
                <a:cs typeface="Times New Roman" panose="02020603050405020304" pitchFamily="18" charset="0"/>
              </a:rPr>
              <a:t>Trouxe as diretrizes para funcionamento do SIOPS e estabeleceu os prazos de alimentação.</a:t>
            </a:r>
            <a:endParaRPr lang="pt-BR" sz="1400" b="1" dirty="0">
              <a:solidFill>
                <a:prstClr val="black"/>
              </a:solidFill>
              <a:latin typeface="Times New Roman" panose="02020603050405020304" pitchFamily="18" charset="0"/>
              <a:cs typeface="Times New Roman" panose="02020603050405020304" pitchFamily="18" charset="0"/>
            </a:endParaRPr>
          </a:p>
        </p:txBody>
      </p:sp>
      <p:cxnSp>
        <p:nvCxnSpPr>
          <p:cNvPr id="21" name="Conector reto 20"/>
          <p:cNvCxnSpPr/>
          <p:nvPr/>
        </p:nvCxnSpPr>
        <p:spPr>
          <a:xfrm>
            <a:off x="7812360" y="2691662"/>
            <a:ext cx="0" cy="648072"/>
          </a:xfrm>
          <a:prstGeom prst="line">
            <a:avLst/>
          </a:prstGeom>
          <a:ln w="38100">
            <a:solidFill>
              <a:srgbClr val="0A2C1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tângulo de cantos arredondados 21"/>
          <p:cNvSpPr/>
          <p:nvPr/>
        </p:nvSpPr>
        <p:spPr>
          <a:xfrm>
            <a:off x="6948264" y="3339734"/>
            <a:ext cx="1872208" cy="2184624"/>
          </a:xfrm>
          <a:prstGeom prst="roundRect">
            <a:avLst/>
          </a:prstGeom>
          <a:solidFill>
            <a:schemeClr val="tx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914400" eaLnBrk="0" hangingPunct="0"/>
            <a:r>
              <a:rPr lang="pt-BR" sz="1400" b="1" dirty="0" smtClean="0">
                <a:solidFill>
                  <a:prstClr val="black"/>
                </a:solidFill>
                <a:latin typeface="Times New Roman" panose="02020603050405020304" pitchFamily="18" charset="0"/>
                <a:cs typeface="Times New Roman" panose="02020603050405020304" pitchFamily="18" charset="0"/>
              </a:rPr>
              <a:t>Estendeu o prazo de notificação automática dos entes para 120 dias, possibilitando a alimentação do SIOPS até 30/5/2014 (Exercício de 2013).</a:t>
            </a:r>
            <a:endParaRPr lang="pt-BR" sz="1400" b="1" dirty="0">
              <a:solidFill>
                <a:prstClr val="black"/>
              </a:solidFill>
              <a:latin typeface="Times New Roman" panose="02020603050405020304" pitchFamily="18" charset="0"/>
              <a:cs typeface="Times New Roman" panose="02020603050405020304" pitchFamily="18" charset="0"/>
            </a:endParaRPr>
          </a:p>
        </p:txBody>
      </p:sp>
      <p:sp>
        <p:nvSpPr>
          <p:cNvPr id="23" name="CaixaDeTexto 22"/>
          <p:cNvSpPr txBox="1"/>
          <p:nvPr/>
        </p:nvSpPr>
        <p:spPr>
          <a:xfrm>
            <a:off x="752103" y="2394105"/>
            <a:ext cx="766986" cy="369332"/>
          </a:xfrm>
          <a:prstGeom prst="rect">
            <a:avLst/>
          </a:prstGeom>
          <a:noFill/>
        </p:spPr>
        <p:txBody>
          <a:bodyPr wrap="square" rtlCol="0">
            <a:spAutoFit/>
          </a:bodyPr>
          <a:lstStyle/>
          <a:p>
            <a:pPr algn="ctr" defTabSz="914400" eaLnBrk="0" hangingPunct="0"/>
            <a:r>
              <a:rPr lang="pt-BR" b="1" dirty="0" smtClean="0">
                <a:solidFill>
                  <a:srgbClr val="FF0000"/>
                </a:solidFill>
                <a:latin typeface="Arial" panose="020B0604020202020204" pitchFamily="34" charset="0"/>
                <a:ea typeface="+mn-ea"/>
                <a:cs typeface="Arial" panose="020B0604020202020204" pitchFamily="34" charset="0"/>
              </a:rPr>
              <a:t>2000</a:t>
            </a:r>
            <a:endParaRPr lang="pt-BR" b="1" dirty="0">
              <a:solidFill>
                <a:srgbClr val="FF0000"/>
              </a:solidFill>
              <a:latin typeface="Arial" panose="020B0604020202020204" pitchFamily="34" charset="0"/>
              <a:ea typeface="+mn-ea"/>
              <a:cs typeface="Arial" panose="020B0604020202020204" pitchFamily="34" charset="0"/>
            </a:endParaRPr>
          </a:p>
        </p:txBody>
      </p:sp>
      <p:sp>
        <p:nvSpPr>
          <p:cNvPr id="24" name="CaixaDeTexto 23"/>
          <p:cNvSpPr txBox="1"/>
          <p:nvPr/>
        </p:nvSpPr>
        <p:spPr>
          <a:xfrm>
            <a:off x="2396902" y="2394105"/>
            <a:ext cx="766986" cy="369332"/>
          </a:xfrm>
          <a:prstGeom prst="rect">
            <a:avLst/>
          </a:prstGeom>
          <a:noFill/>
        </p:spPr>
        <p:txBody>
          <a:bodyPr wrap="square" rtlCol="0">
            <a:spAutoFit/>
          </a:bodyPr>
          <a:lstStyle/>
          <a:p>
            <a:pPr algn="ctr" defTabSz="914400" eaLnBrk="0" hangingPunct="0"/>
            <a:r>
              <a:rPr lang="pt-BR" b="1" dirty="0" smtClean="0">
                <a:solidFill>
                  <a:srgbClr val="FF0000"/>
                </a:solidFill>
                <a:latin typeface="Arial" panose="020B0604020202020204" pitchFamily="34" charset="0"/>
                <a:ea typeface="+mn-ea"/>
                <a:cs typeface="Arial" panose="020B0604020202020204" pitchFamily="34" charset="0"/>
              </a:rPr>
              <a:t>2012</a:t>
            </a:r>
            <a:endParaRPr lang="pt-BR" b="1" dirty="0">
              <a:solidFill>
                <a:srgbClr val="FF0000"/>
              </a:solidFill>
              <a:latin typeface="Arial" panose="020B0604020202020204" pitchFamily="34" charset="0"/>
              <a:ea typeface="+mn-ea"/>
              <a:cs typeface="Arial" panose="020B0604020202020204" pitchFamily="34" charset="0"/>
            </a:endParaRPr>
          </a:p>
        </p:txBody>
      </p:sp>
      <p:sp>
        <p:nvSpPr>
          <p:cNvPr id="25" name="CaixaDeTexto 24"/>
          <p:cNvSpPr txBox="1"/>
          <p:nvPr/>
        </p:nvSpPr>
        <p:spPr>
          <a:xfrm>
            <a:off x="4021038" y="2394105"/>
            <a:ext cx="766986" cy="369332"/>
          </a:xfrm>
          <a:prstGeom prst="rect">
            <a:avLst/>
          </a:prstGeom>
          <a:noFill/>
        </p:spPr>
        <p:txBody>
          <a:bodyPr wrap="square" rtlCol="0">
            <a:spAutoFit/>
          </a:bodyPr>
          <a:lstStyle/>
          <a:p>
            <a:pPr algn="ctr" defTabSz="914400" eaLnBrk="0" hangingPunct="0"/>
            <a:r>
              <a:rPr lang="pt-BR" b="1" dirty="0" smtClean="0">
                <a:solidFill>
                  <a:srgbClr val="FF0000"/>
                </a:solidFill>
                <a:latin typeface="Arial" panose="020B0604020202020204" pitchFamily="34" charset="0"/>
                <a:ea typeface="+mn-ea"/>
                <a:cs typeface="Arial" panose="020B0604020202020204" pitchFamily="34" charset="0"/>
              </a:rPr>
              <a:t>2012</a:t>
            </a:r>
            <a:endParaRPr lang="pt-BR" b="1" dirty="0">
              <a:solidFill>
                <a:srgbClr val="FF0000"/>
              </a:solidFill>
              <a:latin typeface="Arial" panose="020B0604020202020204" pitchFamily="34" charset="0"/>
              <a:ea typeface="+mn-ea"/>
              <a:cs typeface="Arial" panose="020B0604020202020204" pitchFamily="34" charset="0"/>
            </a:endParaRPr>
          </a:p>
        </p:txBody>
      </p:sp>
      <p:sp>
        <p:nvSpPr>
          <p:cNvPr id="26" name="CaixaDeTexto 25"/>
          <p:cNvSpPr txBox="1"/>
          <p:nvPr/>
        </p:nvSpPr>
        <p:spPr>
          <a:xfrm>
            <a:off x="5724128" y="2394105"/>
            <a:ext cx="766986" cy="369332"/>
          </a:xfrm>
          <a:prstGeom prst="rect">
            <a:avLst/>
          </a:prstGeom>
          <a:noFill/>
        </p:spPr>
        <p:txBody>
          <a:bodyPr wrap="square" rtlCol="0">
            <a:spAutoFit/>
          </a:bodyPr>
          <a:lstStyle/>
          <a:p>
            <a:pPr algn="ctr" defTabSz="914400" eaLnBrk="0" hangingPunct="0"/>
            <a:r>
              <a:rPr lang="pt-BR" b="1" dirty="0" smtClean="0">
                <a:solidFill>
                  <a:srgbClr val="FF0000"/>
                </a:solidFill>
                <a:latin typeface="Arial" panose="020B0604020202020204" pitchFamily="34" charset="0"/>
                <a:ea typeface="+mn-ea"/>
                <a:cs typeface="Arial" panose="020B0604020202020204" pitchFamily="34" charset="0"/>
              </a:rPr>
              <a:t>2013</a:t>
            </a:r>
            <a:endParaRPr lang="pt-BR" b="1" dirty="0">
              <a:solidFill>
                <a:srgbClr val="FF0000"/>
              </a:solidFill>
              <a:latin typeface="Arial" panose="020B0604020202020204" pitchFamily="34" charset="0"/>
              <a:ea typeface="+mn-ea"/>
              <a:cs typeface="Arial" panose="020B0604020202020204" pitchFamily="34" charset="0"/>
            </a:endParaRPr>
          </a:p>
        </p:txBody>
      </p:sp>
      <p:sp>
        <p:nvSpPr>
          <p:cNvPr id="27" name="CaixaDeTexto 26"/>
          <p:cNvSpPr txBox="1"/>
          <p:nvPr/>
        </p:nvSpPr>
        <p:spPr>
          <a:xfrm>
            <a:off x="7428867" y="2394105"/>
            <a:ext cx="766986" cy="369332"/>
          </a:xfrm>
          <a:prstGeom prst="rect">
            <a:avLst/>
          </a:prstGeom>
          <a:noFill/>
        </p:spPr>
        <p:txBody>
          <a:bodyPr wrap="square" rtlCol="0">
            <a:spAutoFit/>
          </a:bodyPr>
          <a:lstStyle/>
          <a:p>
            <a:pPr algn="ctr" defTabSz="914400" eaLnBrk="0" hangingPunct="0"/>
            <a:r>
              <a:rPr lang="pt-BR" b="1" dirty="0" smtClean="0">
                <a:solidFill>
                  <a:srgbClr val="FF0000"/>
                </a:solidFill>
                <a:latin typeface="Arial" panose="020B0604020202020204" pitchFamily="34" charset="0"/>
                <a:ea typeface="+mn-ea"/>
                <a:cs typeface="Arial" panose="020B0604020202020204" pitchFamily="34" charset="0"/>
              </a:rPr>
              <a:t>2014</a:t>
            </a:r>
            <a:endParaRPr lang="pt-BR" b="1" dirty="0">
              <a:solidFill>
                <a:srgbClr val="FF0000"/>
              </a:solidFill>
              <a:latin typeface="Arial" panose="020B0604020202020204" pitchFamily="34" charset="0"/>
              <a:ea typeface="+mn-ea"/>
              <a:cs typeface="Arial" panose="020B0604020202020204" pitchFamily="34" charset="0"/>
            </a:endParaRPr>
          </a:p>
        </p:txBody>
      </p:sp>
      <p:sp>
        <p:nvSpPr>
          <p:cNvPr id="28" name="CaixaDeTexto 27"/>
          <p:cNvSpPr txBox="1"/>
          <p:nvPr/>
        </p:nvSpPr>
        <p:spPr>
          <a:xfrm>
            <a:off x="323528" y="5679406"/>
            <a:ext cx="7488832" cy="276999"/>
          </a:xfrm>
          <a:prstGeom prst="rect">
            <a:avLst/>
          </a:prstGeom>
          <a:noFill/>
        </p:spPr>
        <p:txBody>
          <a:bodyPr wrap="square" rtlCol="0">
            <a:spAutoFit/>
          </a:bodyPr>
          <a:lstStyle/>
          <a:p>
            <a:pPr defTabSz="914400" eaLnBrk="0" hangingPunct="0"/>
            <a:r>
              <a:rPr lang="pt-BR" sz="1200" dirty="0" smtClean="0">
                <a:solidFill>
                  <a:prstClr val="black"/>
                </a:solidFill>
                <a:latin typeface="Times New Roman" panose="02020603050405020304" pitchFamily="18" charset="0"/>
                <a:ea typeface="+mn-ea"/>
                <a:cs typeface="Times New Roman" panose="02020603050405020304" pitchFamily="18" charset="0"/>
              </a:rPr>
              <a:t>*ASPS: Ações e Serviços Públicos em Saúde</a:t>
            </a:r>
            <a:endParaRPr lang="pt-BR" sz="1200" dirty="0">
              <a:solidFill>
                <a:prstClr val="black"/>
              </a:solidFill>
              <a:latin typeface="Times New Roman" panose="02020603050405020304" pitchFamily="18" charset="0"/>
              <a:ea typeface="+mn-ea"/>
              <a:cs typeface="Times New Roman" panose="02020603050405020304" pitchFamily="18" charset="0"/>
            </a:endParaRPr>
          </a:p>
        </p:txBody>
      </p:sp>
      <p:pic>
        <p:nvPicPr>
          <p:cNvPr id="29" name="Imagem 28"/>
          <p:cNvPicPr>
            <a:picLocks noChangeAspect="1"/>
          </p:cNvPicPr>
          <p:nvPr/>
        </p:nvPicPr>
        <p:blipFill rotWithShape="1">
          <a:blip r:embed="rId2"/>
          <a:srcRect r="699"/>
          <a:stretch/>
        </p:blipFill>
        <p:spPr>
          <a:xfrm>
            <a:off x="0" y="6115050"/>
            <a:ext cx="9143999" cy="742950"/>
          </a:xfrm>
          <a:prstGeom prst="rect">
            <a:avLst/>
          </a:prstGeom>
        </p:spPr>
      </p:pic>
    </p:spTree>
    <p:extLst>
      <p:ext uri="{BB962C8B-B14F-4D97-AF65-F5344CB8AC3E}">
        <p14:creationId xmlns:p14="http://schemas.microsoft.com/office/powerpoint/2010/main" val="58787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5129" y="632348"/>
            <a:ext cx="5775979" cy="827871"/>
          </a:xfrm>
        </p:spPr>
        <p:txBody>
          <a:bodyPr>
            <a:normAutofit/>
          </a:bodyPr>
          <a:lstStyle/>
          <a:p>
            <a:pPr marL="214313" indent="-214313"/>
            <a:r>
              <a:rPr lang="pt-BR" altLang="pt-BR" sz="1900" b="1" dirty="0" smtClean="0">
                <a:solidFill>
                  <a:srgbClr val="1D4693"/>
                </a:solidFill>
                <a:latin typeface="Arial" panose="020B0604020202020204" pitchFamily="34" charset="0"/>
                <a:cs typeface="Arial" panose="020B0604020202020204" pitchFamily="34" charset="0"/>
              </a:rPr>
              <a:t/>
            </a:r>
            <a:br>
              <a:rPr lang="pt-BR" altLang="pt-BR" sz="1900" b="1" dirty="0" smtClean="0">
                <a:solidFill>
                  <a:srgbClr val="1D4693"/>
                </a:solidFill>
                <a:latin typeface="Arial" panose="020B0604020202020204" pitchFamily="34" charset="0"/>
                <a:cs typeface="Arial" panose="020B0604020202020204" pitchFamily="34" charset="0"/>
              </a:rPr>
            </a:br>
            <a:r>
              <a:rPr lang="pt-BR" sz="1900" b="1" dirty="0" smtClean="0">
                <a:latin typeface="Arial" panose="020B0604020202020204" pitchFamily="34" charset="0"/>
                <a:cs typeface="Arial" panose="020B0604020202020204" pitchFamily="34" charset="0"/>
              </a:rPr>
              <a:t>QUAL </a:t>
            </a:r>
            <a:r>
              <a:rPr lang="pt-BR" sz="1900" b="1" dirty="0">
                <a:latin typeface="Arial" panose="020B0604020202020204" pitchFamily="34" charset="0"/>
                <a:cs typeface="Arial" panose="020B0604020202020204" pitchFamily="34" charset="0"/>
              </a:rPr>
              <a:t>É O PRAZO PARA </a:t>
            </a:r>
            <a:r>
              <a:rPr lang="pt-BR" sz="1900" b="1" dirty="0" smtClean="0">
                <a:latin typeface="Arial" panose="020B0604020202020204" pitchFamily="34" charset="0"/>
                <a:cs typeface="Arial" panose="020B0604020202020204" pitchFamily="34" charset="0"/>
              </a:rPr>
              <a:t>ALIMENTAÇÃO</a:t>
            </a:r>
            <a:endParaRPr lang="pt-BR" sz="1900" b="1" dirty="0">
              <a:latin typeface="Arial" panose="020B0604020202020204" pitchFamily="34" charset="0"/>
              <a:cs typeface="Arial" panose="020B0604020202020204" pitchFamily="34" charset="0"/>
            </a:endParaRP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p>
        </p:txBody>
      </p:sp>
      <p:sp>
        <p:nvSpPr>
          <p:cNvPr id="11" name="CaixaDeTexto 10"/>
          <p:cNvSpPr txBox="1"/>
          <p:nvPr/>
        </p:nvSpPr>
        <p:spPr>
          <a:xfrm>
            <a:off x="271446" y="4287479"/>
            <a:ext cx="6399712" cy="323165"/>
          </a:xfrm>
          <a:prstGeom prst="rect">
            <a:avLst/>
          </a:prstGeom>
          <a:noFill/>
        </p:spPr>
        <p:txBody>
          <a:bodyPr wrap="square" rtlCol="0">
            <a:spAutoFit/>
          </a:bodyPr>
          <a:lstStyle/>
          <a:p>
            <a:pPr algn="just"/>
            <a:r>
              <a:rPr lang="pt-BR" sz="1500" b="1" dirty="0">
                <a:solidFill>
                  <a:srgbClr val="C00000"/>
                </a:solidFill>
                <a:latin typeface="Arial" panose="020B0604020202020204" pitchFamily="34" charset="0"/>
                <a:cs typeface="Arial" panose="020B0604020202020204" pitchFamily="34" charset="0"/>
              </a:rPr>
              <a:t>*30 dias após o encerramento de cada bimestre. (LRF – art.52)</a:t>
            </a:r>
          </a:p>
        </p:txBody>
      </p:sp>
      <p:pic>
        <p:nvPicPr>
          <p:cNvPr id="13"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789" b="99821" l="6875" r="93125"/>
                    </a14:imgEffect>
                  </a14:imgLayer>
                </a14:imgProps>
              </a:ext>
              <a:ext uri="{28A0092B-C50C-407E-A947-70E740481C1C}">
                <a14:useLocalDpi xmlns:a14="http://schemas.microsoft.com/office/drawing/2010/main" val="0"/>
              </a:ext>
            </a:extLst>
          </a:blip>
          <a:srcRect/>
          <a:stretch>
            <a:fillRect/>
          </a:stretch>
        </p:blipFill>
        <p:spPr bwMode="auto">
          <a:xfrm rot="721423" flipH="1">
            <a:off x="7933561" y="4831520"/>
            <a:ext cx="1029682" cy="1199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Seta em curva para a direita 13"/>
          <p:cNvSpPr/>
          <p:nvPr/>
        </p:nvSpPr>
        <p:spPr>
          <a:xfrm rot="19525578">
            <a:off x="213153" y="1925106"/>
            <a:ext cx="677256" cy="1026114"/>
          </a:xfrm>
          <a:prstGeom prst="curved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pt-BR" dirty="0">
              <a:solidFill>
                <a:schemeClr val="tx1"/>
              </a:solidFill>
            </a:endParaRPr>
          </a:p>
        </p:txBody>
      </p:sp>
      <p:graphicFrame>
        <p:nvGraphicFramePr>
          <p:cNvPr id="18" name="Diagrama 17"/>
          <p:cNvGraphicFramePr/>
          <p:nvPr>
            <p:extLst>
              <p:ext uri="{D42A27DB-BD31-4B8C-83A1-F6EECF244321}">
                <p14:modId xmlns:p14="http://schemas.microsoft.com/office/powerpoint/2010/main" val="2549668445"/>
              </p:ext>
            </p:extLst>
          </p:nvPr>
        </p:nvGraphicFramePr>
        <p:xfrm>
          <a:off x="953413" y="2220421"/>
          <a:ext cx="7798702" cy="19387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tângulo de cantos arredondados 11"/>
          <p:cNvSpPr/>
          <p:nvPr/>
        </p:nvSpPr>
        <p:spPr>
          <a:xfrm>
            <a:off x="142198" y="1513727"/>
            <a:ext cx="2401180" cy="486054"/>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lvl="0" algn="ctr"/>
            <a:r>
              <a:rPr lang="pt-BR" sz="2000" b="1" dirty="0" smtClean="0">
                <a:solidFill>
                  <a:schemeClr val="tx1"/>
                </a:solidFill>
                <a:latin typeface="Times New Roman" panose="02020603050405020304" pitchFamily="18" charset="0"/>
                <a:cs typeface="Times New Roman" panose="02020603050405020304" pitchFamily="18" charset="0"/>
              </a:rPr>
              <a:t>BIMESTRAL</a:t>
            </a:r>
            <a:endParaRPr lang="pt-BR" sz="2000" dirty="0">
              <a:solidFill>
                <a:schemeClr val="tx1"/>
              </a:solidFill>
            </a:endParaRPr>
          </a:p>
        </p:txBody>
      </p:sp>
      <p:pic>
        <p:nvPicPr>
          <p:cNvPr id="17" name="Imagem 2" descr="cid:image002.png@01D0B4C3.EFECA470"/>
          <p:cNvPicPr>
            <a:picLocks noChangeAspect="1" noChangeArrowheads="1"/>
          </p:cNvPicPr>
          <p:nvPr/>
        </p:nvPicPr>
        <p:blipFill rotWithShape="1">
          <a:blip r:embed="rId10">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m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71999" y="570715"/>
            <a:ext cx="1136153" cy="1420191"/>
          </a:xfrm>
          <a:prstGeom prst="rect">
            <a:avLst/>
          </a:prstGeom>
          <a:noFill/>
          <a:ln>
            <a:noFill/>
          </a:ln>
        </p:spPr>
      </p:pic>
      <p:sp>
        <p:nvSpPr>
          <p:cNvPr id="3" name="Retângulo 2"/>
          <p:cNvSpPr/>
          <p:nvPr/>
        </p:nvSpPr>
        <p:spPr>
          <a:xfrm>
            <a:off x="315639" y="4557179"/>
            <a:ext cx="7587470" cy="1323439"/>
          </a:xfrm>
          <a:prstGeom prst="rect">
            <a:avLst/>
          </a:prstGeom>
        </p:spPr>
        <p:txBody>
          <a:bodyPr wrap="square">
            <a:spAutoFit/>
          </a:bodyPr>
          <a:lstStyle/>
          <a:p>
            <a:pPr algn="just">
              <a:spcAft>
                <a:spcPts val="0"/>
              </a:spcAft>
            </a:pPr>
            <a:r>
              <a:rPr lang="pt-BR" sz="1600" b="1" dirty="0" smtClean="0">
                <a:solidFill>
                  <a:srgbClr val="000000"/>
                </a:solidFill>
                <a:ea typeface="Calibri" panose="020F0502020204030204" pitchFamily="34" charset="0"/>
              </a:rPr>
              <a:t>*Expirado </a:t>
            </a:r>
            <a:r>
              <a:rPr lang="pt-BR" sz="1600" b="1" dirty="0">
                <a:solidFill>
                  <a:srgbClr val="000000"/>
                </a:solidFill>
                <a:ea typeface="Calibri" panose="020F0502020204030204" pitchFamily="34" charset="0"/>
              </a:rPr>
              <a:t>o prazo legal de 30/01/2016 para declaração de dados no SIOPS do 6º Bim/2016, o sistema </a:t>
            </a:r>
            <a:r>
              <a:rPr lang="pt-BR" sz="1600" b="1" dirty="0" smtClean="0">
                <a:solidFill>
                  <a:srgbClr val="000000"/>
                </a:solidFill>
                <a:ea typeface="Calibri" panose="020F0502020204030204" pitchFamily="34" charset="0"/>
              </a:rPr>
              <a:t>emite </a:t>
            </a:r>
            <a:r>
              <a:rPr lang="pt-BR" sz="1600" b="1" dirty="0">
                <a:solidFill>
                  <a:srgbClr val="000000"/>
                </a:solidFill>
                <a:ea typeface="Calibri" panose="020F0502020204030204" pitchFamily="34" charset="0"/>
              </a:rPr>
              <a:t>notificação automática para os e-mails cadastrados dos usuários no SIOPS (Prefeito, Secretário de Saúde e Responsável pelo preenchimento/envio de dados) concedendo mais trinta dias para declaração dos dados, ou seja, até </a:t>
            </a:r>
            <a:r>
              <a:rPr lang="pt-BR" sz="1600" b="1" dirty="0">
                <a:solidFill>
                  <a:srgbClr val="FF0000"/>
                </a:solidFill>
                <a:ea typeface="Calibri" panose="020F0502020204030204" pitchFamily="34" charset="0"/>
              </a:rPr>
              <a:t>02/03/2017</a:t>
            </a:r>
            <a:r>
              <a:rPr lang="pt-BR" sz="1600" b="1" dirty="0">
                <a:solidFill>
                  <a:srgbClr val="000000"/>
                </a:solidFill>
                <a:ea typeface="Calibri" panose="020F0502020204030204" pitchFamily="34" charset="0"/>
              </a:rPr>
              <a:t>, sob pena de suspensão dos recursos do FPM do ente</a:t>
            </a:r>
            <a:r>
              <a:rPr lang="pt-BR" sz="1600" dirty="0">
                <a:solidFill>
                  <a:srgbClr val="000000"/>
                </a:solidFill>
                <a:ea typeface="Calibri" panose="020F0502020204030204" pitchFamily="34" charset="0"/>
              </a:rPr>
              <a:t>.</a:t>
            </a:r>
            <a:endParaRPr lang="pt-BR" sz="1600" dirty="0">
              <a:solidFill>
                <a:srgbClr val="000000"/>
              </a:solidFill>
              <a:effectLst/>
              <a:latin typeface="Times New Roman" panose="02020603050405020304" pitchFamily="18" charset="0"/>
              <a:ea typeface="Calibri" panose="020F0502020204030204" pitchFamily="34" charset="0"/>
            </a:endParaRPr>
          </a:p>
        </p:txBody>
      </p:sp>
      <p:pic>
        <p:nvPicPr>
          <p:cNvPr id="15" name="Imagem 14"/>
          <p:cNvPicPr>
            <a:picLocks noChangeAspect="1"/>
          </p:cNvPicPr>
          <p:nvPr/>
        </p:nvPicPr>
        <p:blipFill rotWithShape="1">
          <a:blip r:embed="rId12"/>
          <a:srcRect r="699"/>
          <a:stretch/>
        </p:blipFill>
        <p:spPr>
          <a:xfrm>
            <a:off x="0" y="6115050"/>
            <a:ext cx="9143999" cy="742950"/>
          </a:xfrm>
          <a:prstGeom prst="rect">
            <a:avLst/>
          </a:prstGeom>
        </p:spPr>
      </p:pic>
    </p:spTree>
    <p:extLst>
      <p:ext uri="{BB962C8B-B14F-4D97-AF65-F5344CB8AC3E}">
        <p14:creationId xmlns:p14="http://schemas.microsoft.com/office/powerpoint/2010/main" val="946146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Effect transition="in" filter="wipe(down)">
                                      <p:cBhvr>
                                        <p:cTn id="7" dur="1000"/>
                                        <p:tgtEl>
                                          <p:spTgt spid="12"/>
                                        </p:tgtEl>
                                      </p:cBhvr>
                                    </p:animEffect>
                                  </p:childTnLst>
                                </p:cTn>
                              </p:par>
                              <p:par>
                                <p:cTn id="8" presetID="22" presetClass="entr" presetSubtype="4" fill="hold" grpId="0" nodeType="withEffect">
                                  <p:stCondLst>
                                    <p:cond delay="0"/>
                                  </p:stCondLst>
                                  <p:iterate type="lt">
                                    <p:tmPct val="10000"/>
                                  </p:iterate>
                                  <p:childTnLst>
                                    <p:set>
                                      <p:cBhvr>
                                        <p:cTn id="9" dur="1" fill="hold">
                                          <p:stCondLst>
                                            <p:cond delay="0"/>
                                          </p:stCondLst>
                                        </p:cTn>
                                        <p:tgtEl>
                                          <p:spTgt spid="14"/>
                                        </p:tgtEl>
                                        <p:attrNameLst>
                                          <p:attrName>style.visibility</p:attrName>
                                        </p:attrNameLst>
                                      </p:cBhvr>
                                      <p:to>
                                        <p:strVal val="visible"/>
                                      </p:to>
                                    </p:set>
                                    <p:animEffect transition="in" filter="wipe(down)">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a:off x="2017690" y="1532672"/>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tângulo de cantos arredondados 9"/>
          <p:cNvSpPr/>
          <p:nvPr/>
        </p:nvSpPr>
        <p:spPr>
          <a:xfrm>
            <a:off x="448854" y="620688"/>
            <a:ext cx="1568836" cy="2120059"/>
          </a:xfrm>
          <a:prstGeom prst="roundRect">
            <a:avLst/>
          </a:prstGeom>
          <a:solidFill>
            <a:schemeClr val="accent1">
              <a:lumMod val="20000"/>
              <a:lumOff val="80000"/>
            </a:schemeClr>
          </a:solidFill>
          <a:ln>
            <a:solidFill>
              <a:srgbClr val="1D4693"/>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pt-BR" sz="1600" dirty="0" smtClean="0">
                <a:solidFill>
                  <a:prstClr val="black"/>
                </a:solidFill>
                <a:cs typeface="Times New Roman" panose="02020603050405020304" pitchFamily="18" charset="0"/>
              </a:rPr>
              <a:t>Não homologou os dados do exercício anterior no SIOPS até o término do prazo. </a:t>
            </a:r>
            <a:endParaRPr lang="pt-BR" sz="1600" dirty="0">
              <a:solidFill>
                <a:prstClr val="black"/>
              </a:solidFill>
              <a:cs typeface="Times New Roman" panose="02020603050405020304" pitchFamily="18" charset="0"/>
            </a:endParaRPr>
          </a:p>
        </p:txBody>
      </p:sp>
      <p:sp>
        <p:nvSpPr>
          <p:cNvPr id="11" name="CaixaDeTexto 10"/>
          <p:cNvSpPr txBox="1"/>
          <p:nvPr/>
        </p:nvSpPr>
        <p:spPr>
          <a:xfrm>
            <a:off x="207503" y="2836223"/>
            <a:ext cx="2088233" cy="646331"/>
          </a:xfrm>
          <a:prstGeom prst="rect">
            <a:avLst/>
          </a:prstGeom>
          <a:noFill/>
        </p:spPr>
        <p:txBody>
          <a:bodyPr wrap="square" rtlCol="0">
            <a:spAutoFit/>
          </a:bodyPr>
          <a:lstStyle/>
          <a:p>
            <a:pPr algn="ctr"/>
            <a:r>
              <a:rPr lang="pt-BR" b="1" dirty="0">
                <a:solidFill>
                  <a:srgbClr val="C00000"/>
                </a:solidFill>
                <a:effectLst>
                  <a:outerShdw blurRad="38100" dist="38100" dir="2700000" algn="tl">
                    <a:srgbClr val="000000">
                      <a:alpha val="43137"/>
                    </a:srgbClr>
                  </a:outerShdw>
                </a:effectLst>
              </a:rPr>
              <a:t>Prazo: 30 jan + 30 dias</a:t>
            </a:r>
          </a:p>
        </p:txBody>
      </p:sp>
      <p:sp>
        <p:nvSpPr>
          <p:cNvPr id="3" name="CaixaDeTexto 2"/>
          <p:cNvSpPr txBox="1"/>
          <p:nvPr/>
        </p:nvSpPr>
        <p:spPr>
          <a:xfrm>
            <a:off x="2653070" y="991166"/>
            <a:ext cx="1440159" cy="1379101"/>
          </a:xfrm>
          <a:prstGeom prst="round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pt-BR" sz="1500" dirty="0">
                <a:solidFill>
                  <a:prstClr val="black"/>
                </a:solidFill>
                <a:latin typeface="Cambria" panose="02040503050406030204" pitchFamily="18" charset="0"/>
              </a:rPr>
              <a:t>A </a:t>
            </a:r>
            <a:r>
              <a:rPr lang="pt-BR" sz="1500" dirty="0" smtClean="0">
                <a:solidFill>
                  <a:prstClr val="black"/>
                </a:solidFill>
                <a:latin typeface="Cambria" panose="02040503050406030204" pitchFamily="18" charset="0"/>
              </a:rPr>
              <a:t>- </a:t>
            </a:r>
            <a:r>
              <a:rPr lang="pt-BR" sz="1500" dirty="0">
                <a:solidFill>
                  <a:prstClr val="black"/>
                </a:solidFill>
                <a:latin typeface="Cambria" panose="02040503050406030204" pitchFamily="18" charset="0"/>
              </a:rPr>
              <a:t>Bloqueio no FPM</a:t>
            </a:r>
          </a:p>
          <a:p>
            <a:endParaRPr lang="pt-BR" sz="1500" dirty="0">
              <a:solidFill>
                <a:prstClr val="black"/>
              </a:solidFill>
              <a:latin typeface="Cambria" panose="02040503050406030204" pitchFamily="18" charset="0"/>
            </a:endParaRPr>
          </a:p>
          <a:p>
            <a:r>
              <a:rPr lang="pt-BR" sz="1500" dirty="0">
                <a:solidFill>
                  <a:prstClr val="black"/>
                </a:solidFill>
                <a:latin typeface="Cambria" panose="02040503050406030204" pitchFamily="18" charset="0"/>
              </a:rPr>
              <a:t>B </a:t>
            </a:r>
            <a:r>
              <a:rPr lang="pt-BR" sz="1500" dirty="0" smtClean="0">
                <a:solidFill>
                  <a:prstClr val="black"/>
                </a:solidFill>
                <a:latin typeface="Cambria" panose="02040503050406030204" pitchFamily="18" charset="0"/>
              </a:rPr>
              <a:t>- </a:t>
            </a:r>
            <a:r>
              <a:rPr lang="pt-BR" sz="1500" dirty="0">
                <a:solidFill>
                  <a:prstClr val="black"/>
                </a:solidFill>
                <a:latin typeface="Cambria" panose="02040503050406030204" pitchFamily="18" charset="0"/>
              </a:rPr>
              <a:t>Bloqueio no CAUC</a:t>
            </a:r>
          </a:p>
        </p:txBody>
      </p:sp>
      <p:pic>
        <p:nvPicPr>
          <p:cNvPr id="13"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a:off x="4205127" y="1591213"/>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tângulo de cantos arredondados 13"/>
          <p:cNvSpPr/>
          <p:nvPr/>
        </p:nvSpPr>
        <p:spPr>
          <a:xfrm>
            <a:off x="4901539" y="1241835"/>
            <a:ext cx="1296144" cy="908872"/>
          </a:xfrm>
          <a:prstGeom prst="roundRect">
            <a:avLst/>
          </a:prstGeom>
          <a:solidFill>
            <a:schemeClr val="accent3">
              <a:lumMod val="20000"/>
              <a:lumOff val="8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pt-BR" sz="1500" dirty="0">
                <a:solidFill>
                  <a:prstClr val="black"/>
                </a:solidFill>
                <a:cs typeface="Times New Roman" panose="02020603050405020304" pitchFamily="18" charset="0"/>
              </a:rPr>
              <a:t>Homologou os dados no SIOPS</a:t>
            </a:r>
          </a:p>
        </p:txBody>
      </p:sp>
      <p:sp>
        <p:nvSpPr>
          <p:cNvPr id="15" name="CaixaDeTexto 14"/>
          <p:cNvSpPr txBox="1"/>
          <p:nvPr/>
        </p:nvSpPr>
        <p:spPr>
          <a:xfrm>
            <a:off x="7107364" y="648663"/>
            <a:ext cx="1625997" cy="1856839"/>
          </a:xfrm>
          <a:prstGeom prst="round2DiagRect">
            <a:avLst/>
          </a:prstGeom>
          <a:solidFill>
            <a:schemeClr val="accent6">
              <a:lumMod val="40000"/>
              <a:lumOff val="60000"/>
            </a:schemeClr>
          </a:solidFill>
          <a:ln>
            <a:prstDash val="sysDot"/>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pt-BR" sz="1500" dirty="0" smtClean="0">
                <a:solidFill>
                  <a:prstClr val="black"/>
                </a:solidFill>
                <a:latin typeface="Cambria" panose="02040503050406030204" pitchFamily="18" charset="0"/>
              </a:rPr>
              <a:t>A – Desbloqueio no FPM</a:t>
            </a:r>
          </a:p>
          <a:p>
            <a:endParaRPr lang="pt-BR" sz="1500" dirty="0" smtClean="0">
              <a:solidFill>
                <a:prstClr val="black"/>
              </a:solidFill>
              <a:latin typeface="Cambria" panose="02040503050406030204" pitchFamily="18" charset="0"/>
            </a:endParaRPr>
          </a:p>
          <a:p>
            <a:r>
              <a:rPr lang="pt-BR" sz="1500" dirty="0" smtClean="0">
                <a:solidFill>
                  <a:prstClr val="black"/>
                </a:solidFill>
                <a:latin typeface="Cambria" panose="02040503050406030204" pitchFamily="18" charset="0"/>
              </a:rPr>
              <a:t>B – Desbloqueio no CAUC</a:t>
            </a:r>
            <a:endParaRPr lang="pt-BR" sz="1500" dirty="0">
              <a:solidFill>
                <a:prstClr val="black"/>
              </a:solidFill>
              <a:latin typeface="Cambria" panose="02040503050406030204" pitchFamily="18" charset="0"/>
            </a:endParaRPr>
          </a:p>
        </p:txBody>
      </p:sp>
      <p:pic>
        <p:nvPicPr>
          <p:cNvPr id="16" name="Picture 3"/>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a:off x="6298246" y="1557262"/>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CaixaDeTexto 16"/>
          <p:cNvSpPr txBox="1"/>
          <p:nvPr/>
        </p:nvSpPr>
        <p:spPr>
          <a:xfrm>
            <a:off x="6192688" y="2542771"/>
            <a:ext cx="3131840" cy="369332"/>
          </a:xfrm>
          <a:prstGeom prst="rect">
            <a:avLst/>
          </a:prstGeom>
          <a:noFill/>
        </p:spPr>
        <p:txBody>
          <a:bodyPr wrap="square" rtlCol="0">
            <a:spAutoFit/>
          </a:bodyPr>
          <a:lstStyle/>
          <a:p>
            <a:pPr algn="ctr"/>
            <a:r>
              <a:rPr lang="pt-BR" b="1" dirty="0">
                <a:solidFill>
                  <a:srgbClr val="C00000"/>
                </a:solidFill>
                <a:effectLst>
                  <a:outerShdw blurRad="38100" dist="38100" dir="2700000" algn="tl">
                    <a:srgbClr val="000000">
                      <a:alpha val="43137"/>
                    </a:srgbClr>
                  </a:outerShdw>
                </a:effectLst>
              </a:rPr>
              <a:t>Em até 72 horas úteis</a:t>
            </a:r>
          </a:p>
        </p:txBody>
      </p:sp>
      <p:sp>
        <p:nvSpPr>
          <p:cNvPr id="22" name="Elipse 21"/>
          <p:cNvSpPr/>
          <p:nvPr/>
        </p:nvSpPr>
        <p:spPr>
          <a:xfrm>
            <a:off x="35496" y="1452624"/>
            <a:ext cx="413358" cy="3240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b="1" dirty="0">
                <a:solidFill>
                  <a:prstClr val="white"/>
                </a:solidFill>
              </a:rPr>
              <a:t>1</a:t>
            </a:r>
          </a:p>
        </p:txBody>
      </p:sp>
      <p:sp>
        <p:nvSpPr>
          <p:cNvPr id="24" name="Retângulo de cantos arredondados 23"/>
          <p:cNvSpPr/>
          <p:nvPr/>
        </p:nvSpPr>
        <p:spPr>
          <a:xfrm>
            <a:off x="448854" y="3483004"/>
            <a:ext cx="1408958" cy="2106235"/>
          </a:xfrm>
          <a:prstGeom prst="roundRect">
            <a:avLst/>
          </a:prstGeom>
          <a:solidFill>
            <a:schemeClr val="accent1">
              <a:lumMod val="20000"/>
              <a:lumOff val="80000"/>
            </a:schemeClr>
          </a:solidFill>
          <a:ln>
            <a:solidFill>
              <a:srgbClr val="1D4693"/>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pt-BR" sz="1600" dirty="0" smtClean="0">
                <a:solidFill>
                  <a:prstClr val="black"/>
                </a:solidFill>
                <a:cs typeface="Times New Roman" panose="02020603050405020304" pitchFamily="18" charset="0"/>
              </a:rPr>
              <a:t>Não aplicou o mínimo em saúde (12 %; 15 % ou Lei Orgânica). </a:t>
            </a:r>
            <a:endParaRPr lang="pt-BR" sz="1600" dirty="0">
              <a:solidFill>
                <a:prstClr val="black"/>
              </a:solidFill>
              <a:cs typeface="Times New Roman" panose="02020603050405020304" pitchFamily="18" charset="0"/>
            </a:endParaRPr>
          </a:p>
        </p:txBody>
      </p:sp>
      <p:sp>
        <p:nvSpPr>
          <p:cNvPr id="25" name="Elipse 24"/>
          <p:cNvSpPr/>
          <p:nvPr/>
        </p:nvSpPr>
        <p:spPr>
          <a:xfrm>
            <a:off x="13840" y="4381648"/>
            <a:ext cx="413358" cy="32403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pt-BR" b="1" dirty="0">
                <a:solidFill>
                  <a:prstClr val="white"/>
                </a:solidFill>
              </a:rPr>
              <a:t>2</a:t>
            </a:r>
          </a:p>
        </p:txBody>
      </p:sp>
      <p:pic>
        <p:nvPicPr>
          <p:cNvPr id="26" name="Picture 3"/>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a:off x="1922251" y="4160153"/>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CaixaDeTexto 26"/>
          <p:cNvSpPr txBox="1"/>
          <p:nvPr/>
        </p:nvSpPr>
        <p:spPr>
          <a:xfrm>
            <a:off x="2595621" y="3634201"/>
            <a:ext cx="1548362" cy="1379101"/>
          </a:xfrm>
          <a:prstGeom prst="roundRect">
            <a:avLst/>
          </a:prstGeom>
          <a:ln/>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pt-BR" sz="1500" dirty="0" smtClean="0">
                <a:solidFill>
                  <a:prstClr val="black"/>
                </a:solidFill>
                <a:latin typeface="Cambria" panose="02040503050406030204" pitchFamily="18" charset="0"/>
              </a:rPr>
              <a:t>A- Redireciona </a:t>
            </a:r>
            <a:r>
              <a:rPr lang="pt-BR" sz="1500" dirty="0">
                <a:solidFill>
                  <a:prstClr val="black"/>
                </a:solidFill>
                <a:latin typeface="Cambria" panose="02040503050406030204" pitchFamily="18" charset="0"/>
              </a:rPr>
              <a:t>o FPM</a:t>
            </a:r>
          </a:p>
          <a:p>
            <a:endParaRPr lang="pt-BR" sz="1500" dirty="0">
              <a:solidFill>
                <a:prstClr val="black"/>
              </a:solidFill>
              <a:latin typeface="Cambria" panose="02040503050406030204" pitchFamily="18" charset="0"/>
            </a:endParaRPr>
          </a:p>
          <a:p>
            <a:r>
              <a:rPr lang="pt-BR" sz="1500" dirty="0">
                <a:solidFill>
                  <a:prstClr val="black"/>
                </a:solidFill>
                <a:latin typeface="Cambria" panose="02040503050406030204" pitchFamily="18" charset="0"/>
              </a:rPr>
              <a:t>B </a:t>
            </a:r>
            <a:r>
              <a:rPr lang="pt-BR" sz="1500" dirty="0" smtClean="0">
                <a:solidFill>
                  <a:prstClr val="black"/>
                </a:solidFill>
                <a:latin typeface="Cambria" panose="02040503050406030204" pitchFamily="18" charset="0"/>
              </a:rPr>
              <a:t>- Bloqueio </a:t>
            </a:r>
            <a:r>
              <a:rPr lang="pt-BR" sz="1500" dirty="0">
                <a:solidFill>
                  <a:prstClr val="black"/>
                </a:solidFill>
                <a:latin typeface="Cambria" panose="02040503050406030204" pitchFamily="18" charset="0"/>
              </a:rPr>
              <a:t>no CAUC</a:t>
            </a:r>
          </a:p>
        </p:txBody>
      </p:sp>
      <p:pic>
        <p:nvPicPr>
          <p:cNvPr id="28" name="Picture 3"/>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a:off x="4226937" y="4127916"/>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tângulo de cantos arredondados 28"/>
          <p:cNvSpPr/>
          <p:nvPr/>
        </p:nvSpPr>
        <p:spPr>
          <a:xfrm>
            <a:off x="4901539" y="3346410"/>
            <a:ext cx="1298116" cy="1890210"/>
          </a:xfrm>
          <a:prstGeom prst="roundRect">
            <a:avLst/>
          </a:prstGeom>
          <a:solidFill>
            <a:schemeClr val="accent3">
              <a:lumMod val="20000"/>
              <a:lumOff val="8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pt-BR" sz="1500" dirty="0">
                <a:solidFill>
                  <a:prstClr val="black"/>
                </a:solidFill>
                <a:cs typeface="Times New Roman" panose="02020603050405020304" pitchFamily="18" charset="0"/>
              </a:rPr>
              <a:t>Ente comprova a aplicação mínima do montante nos 12 meses seguintes?</a:t>
            </a:r>
          </a:p>
        </p:txBody>
      </p:sp>
      <p:pic>
        <p:nvPicPr>
          <p:cNvPr id="30" name="Picture 3"/>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rot="18994368">
            <a:off x="6457529" y="3638674"/>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3"/>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ackgroundRemoval t="10000" b="90000" l="1739" r="98696">
                        <a14:foregroundMark x1="18696" y1="22000" x2="18696" y2="22000"/>
                        <a14:foregroundMark x1="77391" y1="31500" x2="77391" y2="31500"/>
                      </a14:backgroundRemoval>
                    </a14:imgEffect>
                  </a14:imgLayer>
                </a14:imgProps>
              </a:ext>
              <a:ext uri="{28A0092B-C50C-407E-A947-70E740481C1C}">
                <a14:useLocalDpi xmlns:a14="http://schemas.microsoft.com/office/drawing/2010/main" val="0"/>
              </a:ext>
            </a:extLst>
          </a:blip>
          <a:srcRect/>
          <a:stretch>
            <a:fillRect/>
          </a:stretch>
        </p:blipFill>
        <p:spPr bwMode="auto">
          <a:xfrm rot="2096847">
            <a:off x="6590490" y="4729641"/>
            <a:ext cx="584514" cy="327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CaixaDeTexto 31"/>
          <p:cNvSpPr txBox="1"/>
          <p:nvPr/>
        </p:nvSpPr>
        <p:spPr>
          <a:xfrm>
            <a:off x="7162142" y="2856612"/>
            <a:ext cx="1697953" cy="1873359"/>
          </a:xfrm>
          <a:prstGeom prst="round2DiagRect">
            <a:avLst/>
          </a:prstGeom>
          <a:solidFill>
            <a:schemeClr val="accent6">
              <a:lumMod val="40000"/>
              <a:lumOff val="60000"/>
            </a:schemeClr>
          </a:solidFill>
          <a:ln>
            <a:solidFill>
              <a:schemeClr val="accent3">
                <a:lumMod val="75000"/>
              </a:schemeClr>
            </a:solidFill>
            <a:prstDash val="sysDot"/>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pt-BR" sz="1500" dirty="0">
                <a:solidFill>
                  <a:prstClr val="black"/>
                </a:solidFill>
                <a:latin typeface="Cambria" panose="02040503050406030204" pitchFamily="18" charset="0"/>
              </a:rPr>
              <a:t>A – Recebimento de FPM direto na conta do Fundo de Saúde</a:t>
            </a:r>
            <a:r>
              <a:rPr lang="pt-BR" sz="1500" dirty="0" smtClean="0">
                <a:solidFill>
                  <a:prstClr val="black"/>
                </a:solidFill>
                <a:latin typeface="Cambria" panose="02040503050406030204" pitchFamily="18" charset="0"/>
              </a:rPr>
              <a:t>.</a:t>
            </a:r>
          </a:p>
          <a:p>
            <a:r>
              <a:rPr lang="pt-BR" sz="1500" dirty="0" smtClean="0">
                <a:solidFill>
                  <a:prstClr val="black"/>
                </a:solidFill>
                <a:latin typeface="Cambria" panose="02040503050406030204" pitchFamily="18" charset="0"/>
              </a:rPr>
              <a:t>B – Desbloqueio no CAUC</a:t>
            </a:r>
            <a:endParaRPr lang="pt-BR" sz="1500" dirty="0">
              <a:solidFill>
                <a:prstClr val="black"/>
              </a:solidFill>
              <a:latin typeface="Cambria" panose="02040503050406030204" pitchFamily="18" charset="0"/>
            </a:endParaRPr>
          </a:p>
        </p:txBody>
      </p:sp>
      <p:sp>
        <p:nvSpPr>
          <p:cNvPr id="33" name="CaixaDeTexto 32"/>
          <p:cNvSpPr txBox="1"/>
          <p:nvPr/>
        </p:nvSpPr>
        <p:spPr>
          <a:xfrm>
            <a:off x="6361990" y="3259147"/>
            <a:ext cx="648072" cy="369332"/>
          </a:xfrm>
          <a:prstGeom prst="rect">
            <a:avLst/>
          </a:prstGeom>
          <a:noFill/>
        </p:spPr>
        <p:txBody>
          <a:bodyPr wrap="square" rtlCol="0">
            <a:spAutoFit/>
          </a:bodyPr>
          <a:lstStyle/>
          <a:p>
            <a:r>
              <a:rPr lang="pt-BR" b="1" dirty="0" smtClean="0">
                <a:solidFill>
                  <a:srgbClr val="FF0000"/>
                </a:solidFill>
              </a:rPr>
              <a:t>Sim</a:t>
            </a:r>
            <a:endParaRPr lang="pt-BR" b="1" dirty="0">
              <a:solidFill>
                <a:srgbClr val="FF0000"/>
              </a:solidFill>
            </a:endParaRPr>
          </a:p>
        </p:txBody>
      </p:sp>
      <p:sp>
        <p:nvSpPr>
          <p:cNvPr id="34" name="CaixaDeTexto 33"/>
          <p:cNvSpPr txBox="1"/>
          <p:nvPr/>
        </p:nvSpPr>
        <p:spPr>
          <a:xfrm>
            <a:off x="7185870" y="4842490"/>
            <a:ext cx="1605387" cy="1123712"/>
          </a:xfrm>
          <a:prstGeom prst="round2DiagRect">
            <a:avLst/>
          </a:prstGeom>
          <a:solidFill>
            <a:schemeClr val="accent6">
              <a:lumMod val="40000"/>
              <a:lumOff val="60000"/>
            </a:schemeClr>
          </a:solidFill>
          <a:ln>
            <a:solidFill>
              <a:schemeClr val="accent3">
                <a:lumMod val="75000"/>
              </a:schemeClr>
            </a:solidFill>
            <a:prstDash val="sysDot"/>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pt-BR" sz="1500" dirty="0">
                <a:solidFill>
                  <a:prstClr val="black"/>
                </a:solidFill>
                <a:latin typeface="Cambria" panose="02040503050406030204" pitchFamily="18" charset="0"/>
              </a:rPr>
              <a:t>A – Bloqueio no </a:t>
            </a:r>
            <a:r>
              <a:rPr lang="pt-BR" sz="1500" dirty="0" smtClean="0">
                <a:solidFill>
                  <a:prstClr val="black"/>
                </a:solidFill>
                <a:latin typeface="Cambria" panose="02040503050406030204" pitchFamily="18" charset="0"/>
              </a:rPr>
              <a:t>FPM</a:t>
            </a:r>
            <a:endParaRPr lang="pt-BR" sz="1500" dirty="0">
              <a:solidFill>
                <a:prstClr val="black"/>
              </a:solidFill>
              <a:latin typeface="Cambria" panose="02040503050406030204" pitchFamily="18" charset="0"/>
            </a:endParaRPr>
          </a:p>
          <a:p>
            <a:r>
              <a:rPr lang="pt-BR" sz="1500" dirty="0">
                <a:solidFill>
                  <a:prstClr val="black"/>
                </a:solidFill>
                <a:latin typeface="Cambria" panose="02040503050406030204" pitchFamily="18" charset="0"/>
              </a:rPr>
              <a:t>B – Bloqueio no CAUC</a:t>
            </a:r>
          </a:p>
        </p:txBody>
      </p:sp>
      <p:sp>
        <p:nvSpPr>
          <p:cNvPr id="35" name="CaixaDeTexto 34"/>
          <p:cNvSpPr txBox="1"/>
          <p:nvPr/>
        </p:nvSpPr>
        <p:spPr>
          <a:xfrm>
            <a:off x="6414819" y="5048342"/>
            <a:ext cx="648072" cy="369332"/>
          </a:xfrm>
          <a:prstGeom prst="rect">
            <a:avLst/>
          </a:prstGeom>
          <a:noFill/>
        </p:spPr>
        <p:txBody>
          <a:bodyPr wrap="square" rtlCol="0">
            <a:spAutoFit/>
          </a:bodyPr>
          <a:lstStyle/>
          <a:p>
            <a:r>
              <a:rPr lang="pt-BR" b="1" dirty="0" smtClean="0">
                <a:solidFill>
                  <a:srgbClr val="FF0000"/>
                </a:solidFill>
              </a:rPr>
              <a:t>Não</a:t>
            </a:r>
            <a:endParaRPr lang="pt-BR" b="1" dirty="0">
              <a:solidFill>
                <a:srgbClr val="FF0000"/>
              </a:solidFill>
            </a:endParaRPr>
          </a:p>
        </p:txBody>
      </p:sp>
      <p:pic>
        <p:nvPicPr>
          <p:cNvPr id="36" name="Imagem 35"/>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045412125"/>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p:cNvPicPr>
            <a:picLocks noChangeAspect="1" noChangeArrowheads="1"/>
          </p:cNvPicPr>
          <p:nvPr/>
        </p:nvPicPr>
        <p:blipFill rotWithShape="1">
          <a:blip r:embed="rId3">
            <a:clrChange>
              <a:clrFrom>
                <a:srgbClr val="FFFFFF"/>
              </a:clrFrom>
              <a:clrTo>
                <a:srgbClr val="FFFFFF">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l="4286" t="14504" r="3279" b="41316"/>
          <a:stretch/>
        </p:blipFill>
        <p:spPr bwMode="auto">
          <a:xfrm>
            <a:off x="281809" y="1196752"/>
            <a:ext cx="8774286" cy="4200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tângulo 2"/>
          <p:cNvSpPr/>
          <p:nvPr/>
        </p:nvSpPr>
        <p:spPr>
          <a:xfrm>
            <a:off x="637310" y="491431"/>
            <a:ext cx="8960413" cy="369332"/>
          </a:xfrm>
          <a:prstGeom prst="rect">
            <a:avLst/>
          </a:prstGeom>
        </p:spPr>
        <p:txBody>
          <a:bodyPr wrap="square">
            <a:spAutoFit/>
          </a:bodyPr>
          <a:lstStyle/>
          <a:p>
            <a:r>
              <a:rPr lang="pt-BR" b="1" dirty="0">
                <a:solidFill>
                  <a:prstClr val="black"/>
                </a:solidFill>
              </a:rPr>
              <a:t>Suspensão das Transferências Voluntárias (Art. 18 do Decreto nº 7827/2012</a:t>
            </a:r>
            <a:r>
              <a:rPr lang="pt-BR" b="1" dirty="0">
                <a:solidFill>
                  <a:srgbClr val="2C4EA5"/>
                </a:solidFill>
              </a:rPr>
              <a:t>)</a:t>
            </a:r>
          </a:p>
        </p:txBody>
      </p:sp>
      <p:pic>
        <p:nvPicPr>
          <p:cNvPr id="4" name="Imagem 3"/>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18176522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2000"/>
                                        <p:tgtEl>
                                          <p:spTgt spid="38"/>
                                        </p:tgtEl>
                                      </p:cBhvr>
                                    </p:animEffect>
                                    <p:anim calcmode="lin" valueType="num">
                                      <p:cBhvr>
                                        <p:cTn id="8" dur="2000" fill="hold"/>
                                        <p:tgtEl>
                                          <p:spTgt spid="38"/>
                                        </p:tgtEl>
                                        <p:attrNameLst>
                                          <p:attrName>ppt_x</p:attrName>
                                        </p:attrNameLst>
                                      </p:cBhvr>
                                      <p:tavLst>
                                        <p:tav tm="0">
                                          <p:val>
                                            <p:strVal val="#ppt_x"/>
                                          </p:val>
                                        </p:tav>
                                        <p:tav tm="100000">
                                          <p:val>
                                            <p:strVal val="#ppt_x"/>
                                          </p:val>
                                        </p:tav>
                                      </p:tavLst>
                                    </p:anim>
                                    <p:anim calcmode="lin" valueType="num">
                                      <p:cBhvr>
                                        <p:cTn id="9" dur="2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512" y="476672"/>
            <a:ext cx="8856984" cy="1584176"/>
          </a:xfrm>
        </p:spPr>
        <p:txBody>
          <a:bodyPr/>
          <a:lstStyle/>
          <a:p>
            <a:r>
              <a:rPr lang="pt-BR" sz="2600" b="1" dirty="0" smtClean="0">
                <a:latin typeface="Arial" panose="020B0604020202020204" pitchFamily="34" charset="0"/>
                <a:cs typeface="Arial" panose="020B0604020202020204" pitchFamily="34" charset="0"/>
              </a:rPr>
              <a:t/>
            </a:r>
            <a:br>
              <a:rPr lang="pt-BR" sz="2600" b="1" dirty="0" smtClean="0">
                <a:latin typeface="Arial" panose="020B0604020202020204" pitchFamily="34" charset="0"/>
                <a:cs typeface="Arial" panose="020B0604020202020204" pitchFamily="34" charset="0"/>
              </a:rPr>
            </a:br>
            <a:r>
              <a:rPr lang="pt-BR" sz="2400" b="1" dirty="0" smtClean="0">
                <a:latin typeface="Arial" panose="020B0604020202020204" pitchFamily="34" charset="0"/>
                <a:cs typeface="Arial" panose="020B0604020202020204" pitchFamily="34" charset="0"/>
              </a:rPr>
              <a:t>Módulo de  Monitoramento de Transferências Constitucionais Condicionadas e Suspensas - MMTC</a:t>
            </a:r>
            <a:endParaRPr lang="pt-BR" sz="2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57200" y="1913601"/>
            <a:ext cx="8229600" cy="4353347"/>
          </a:xfrm>
        </p:spPr>
        <p:txBody>
          <a:bodyPr/>
          <a:lstStyle/>
          <a:p>
            <a:pPr algn="just"/>
            <a:r>
              <a:rPr lang="pt-BR" sz="2400" dirty="0" smtClean="0">
                <a:latin typeface="Arial" panose="020B0604020202020204" pitchFamily="34" charset="0"/>
                <a:cs typeface="Arial" panose="020B0604020202020204" pitchFamily="34" charset="0"/>
              </a:rPr>
              <a:t>Todo acompanhamento de aplicação da Medida Preliminar poderá ser feito por meio do Módulo de Monitoramento das Transferências Constitucionais Condicionadas e Suspensas – MMTC do SIOPS, de acesso público e irrestrito na página do SIOPS. O MMTC é uma ferramenta disponibilizada pelo Sistema, desenvolvida com o objetivo de monitorar a aplicação da medida preliminar de condicionamento das transferências constitucionais, prevista no Decreto n° 7.827/2012</a:t>
            </a:r>
            <a:r>
              <a:rPr lang="pt-BR" sz="1800" dirty="0" smtClean="0">
                <a:latin typeface="Arial" panose="020B0604020202020204" pitchFamily="34" charset="0"/>
                <a:cs typeface="Arial" panose="020B0604020202020204" pitchFamily="34" charset="0"/>
              </a:rPr>
              <a:t>.</a:t>
            </a:r>
            <a:endParaRPr lang="pt-BR" sz="1800"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260648"/>
            <a:ext cx="261164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761022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tângulo 40"/>
          <p:cNvSpPr/>
          <p:nvPr/>
        </p:nvSpPr>
        <p:spPr>
          <a:xfrm>
            <a:off x="671332" y="2276872"/>
            <a:ext cx="4916454" cy="3139321"/>
          </a:xfrm>
          <a:prstGeom prst="rect">
            <a:avLst/>
          </a:prstGeom>
        </p:spPr>
        <p:txBody>
          <a:bodyPr wrap="square">
            <a:spAutoFit/>
          </a:bodyPr>
          <a:lstStyle/>
          <a:p>
            <a:pPr algn="just"/>
            <a:r>
              <a:rPr lang="pt-BR" dirty="0">
                <a:solidFill>
                  <a:prstClr val="black"/>
                </a:solidFill>
              </a:rPr>
              <a:t>	</a:t>
            </a:r>
            <a:r>
              <a:rPr lang="pt-BR" b="1" dirty="0">
                <a:solidFill>
                  <a:prstClr val="black"/>
                </a:solidFill>
                <a:latin typeface="Calibri"/>
              </a:rPr>
              <a:t>Medida Preliminar, prevista no § 1º do art. 26 da Lei Complementar nº 141/2012, é aplicada ao Ente da Federação que não demonstrar, por meio do SIOPS, a aplicação mínima de recursos em ações e serviços públicos de saúde. Trata-se de procedimento de redirecionamento da parcela de recursos oriundos de Transferências Constitucionais para conta específica do Fundo de Saúde do ente, amparado no inciso II do parágrafo único do art. 160 da Constituição Federal.</a:t>
            </a:r>
          </a:p>
        </p:txBody>
      </p:sp>
      <p:sp>
        <p:nvSpPr>
          <p:cNvPr id="3" name="Retângulo 2"/>
          <p:cNvSpPr/>
          <p:nvPr/>
        </p:nvSpPr>
        <p:spPr>
          <a:xfrm>
            <a:off x="518289" y="1700808"/>
            <a:ext cx="5759141" cy="400110"/>
          </a:xfrm>
          <a:prstGeom prst="rect">
            <a:avLst/>
          </a:prstGeom>
        </p:spPr>
        <p:txBody>
          <a:bodyPr wrap="none">
            <a:spAutoFit/>
          </a:bodyPr>
          <a:lstStyle/>
          <a:p>
            <a:r>
              <a:rPr lang="pt-BR" sz="2000" b="1" dirty="0"/>
              <a:t>Condicionamento das Transferências Constitucionais</a:t>
            </a: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962" y="3373252"/>
            <a:ext cx="2798218" cy="2798218"/>
          </a:xfrm>
          <a:prstGeom prst="rect">
            <a:avLst/>
          </a:prstGeom>
        </p:spPr>
      </p:pic>
      <p:sp>
        <p:nvSpPr>
          <p:cNvPr id="6" name="Texto explicativo em elipse 5"/>
          <p:cNvSpPr/>
          <p:nvPr/>
        </p:nvSpPr>
        <p:spPr>
          <a:xfrm>
            <a:off x="6156176" y="1550367"/>
            <a:ext cx="2453881" cy="1036351"/>
          </a:xfrm>
          <a:prstGeom prst="wedgeEllipseCallout">
            <a:avLst>
              <a:gd name="adj1" fmla="val -16440"/>
              <a:gd name="adj2" fmla="val 146633"/>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pt-BR" b="1" dirty="0" smtClean="0">
                <a:solidFill>
                  <a:prstClr val="black"/>
                </a:solidFill>
              </a:rPr>
              <a:t>Transferências Constitucionais </a:t>
            </a:r>
            <a:endParaRPr lang="pt-BR" b="1" dirty="0">
              <a:solidFill>
                <a:prstClr val="black"/>
              </a:solidFill>
            </a:endParaRPr>
          </a:p>
        </p:txBody>
      </p:sp>
      <p:sp>
        <p:nvSpPr>
          <p:cNvPr id="14" name="Texto explicativo em elipse 13"/>
          <p:cNvSpPr/>
          <p:nvPr/>
        </p:nvSpPr>
        <p:spPr>
          <a:xfrm>
            <a:off x="7308304" y="2852937"/>
            <a:ext cx="1835696" cy="1270584"/>
          </a:xfrm>
          <a:prstGeom prst="wedgeEllipseCallout">
            <a:avLst>
              <a:gd name="adj1" fmla="val -33736"/>
              <a:gd name="adj2" fmla="val 68468"/>
            </a:avLst>
          </a:prstGeom>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pt-BR" b="1" dirty="0" smtClean="0">
                <a:solidFill>
                  <a:prstClr val="black"/>
                </a:solidFill>
              </a:rPr>
              <a:t>Conta Específica do Fundo de Saúde</a:t>
            </a:r>
            <a:endParaRPr lang="pt-BR" b="1" dirty="0">
              <a:solidFill>
                <a:prstClr val="black"/>
              </a:solidFill>
            </a:endParaRPr>
          </a:p>
        </p:txBody>
      </p:sp>
      <p:sp>
        <p:nvSpPr>
          <p:cNvPr id="11" name="Título 1"/>
          <p:cNvSpPr>
            <a:spLocks noGrp="1"/>
          </p:cNvSpPr>
          <p:nvPr>
            <p:ph type="title"/>
          </p:nvPr>
        </p:nvSpPr>
        <p:spPr>
          <a:xfrm>
            <a:off x="-1477403" y="836713"/>
            <a:ext cx="9181020" cy="432047"/>
          </a:xfrm>
        </p:spPr>
        <p:txBody>
          <a:bodyPr>
            <a:noAutofit/>
          </a:bodyPr>
          <a:lstStyle/>
          <a:p>
            <a:r>
              <a:rPr lang="pt-BR" sz="2800" b="1" dirty="0" smtClean="0">
                <a:solidFill>
                  <a:schemeClr val="tx1">
                    <a:lumMod val="65000"/>
                    <a:lumOff val="35000"/>
                  </a:schemeClr>
                </a:solidFill>
                <a:latin typeface="Arial" panose="020B0604020202020204" pitchFamily="34" charset="0"/>
                <a:cs typeface="Arial" panose="020B0604020202020204" pitchFamily="34" charset="0"/>
              </a:rPr>
              <a:t>PENALIDADES</a:t>
            </a:r>
            <a:r>
              <a:rPr lang="pt-BR" sz="2800" b="1" dirty="0" smtClean="0">
                <a:solidFill>
                  <a:srgbClr val="1D4693"/>
                </a:solidFill>
                <a:latin typeface="Arial" panose="020B0604020202020204" pitchFamily="34" charset="0"/>
                <a:cs typeface="Arial" panose="020B0604020202020204" pitchFamily="34" charset="0"/>
              </a:rPr>
              <a:t> </a:t>
            </a:r>
            <a:r>
              <a:rPr lang="pt-BR" sz="2800" b="1" dirty="0">
                <a:solidFill>
                  <a:srgbClr val="1D4693"/>
                </a:solidFill>
                <a:latin typeface="Arial" panose="020B0604020202020204" pitchFamily="34" charset="0"/>
                <a:cs typeface="Arial" panose="020B0604020202020204" pitchFamily="34" charset="0"/>
              </a:rPr>
              <a:t/>
            </a:r>
            <a:br>
              <a:rPr lang="pt-BR" sz="2800" b="1" dirty="0">
                <a:solidFill>
                  <a:srgbClr val="1D4693"/>
                </a:solidFill>
                <a:latin typeface="Arial" panose="020B0604020202020204" pitchFamily="34" charset="0"/>
                <a:cs typeface="Arial" panose="020B0604020202020204" pitchFamily="34" charset="0"/>
              </a:rPr>
            </a:br>
            <a:endParaRPr lang="pt-BR" sz="2800" b="1" dirty="0">
              <a:solidFill>
                <a:srgbClr val="1D4693"/>
              </a:solidFill>
              <a:latin typeface="Arial" panose="020B0604020202020204" pitchFamily="34" charset="0"/>
              <a:cs typeface="Arial" panose="020B0604020202020204" pitchFamily="34" charset="0"/>
            </a:endParaRPr>
          </a:p>
        </p:txBody>
      </p:sp>
      <p:pic>
        <p:nvPicPr>
          <p:cNvPr id="10"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m 8"/>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4053100140"/>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00263" y="959561"/>
            <a:ext cx="9181020" cy="597231"/>
          </a:xfrm>
        </p:spPr>
        <p:txBody>
          <a:bodyPr>
            <a:noAutofit/>
          </a:bodyPr>
          <a:lstStyle/>
          <a:p>
            <a:r>
              <a:rPr lang="pt-BR" sz="2400" b="1" dirty="0" smtClean="0">
                <a:solidFill>
                  <a:schemeClr val="tx1">
                    <a:lumMod val="65000"/>
                    <a:lumOff val="35000"/>
                  </a:schemeClr>
                </a:solidFill>
                <a:latin typeface="Arial" panose="020B0604020202020204" pitchFamily="34" charset="0"/>
                <a:cs typeface="Arial" panose="020B0604020202020204" pitchFamily="34" charset="0"/>
              </a:rPr>
              <a:t>PENALIDADES</a:t>
            </a:r>
            <a:r>
              <a:rPr lang="pt-BR" sz="2400" b="1" dirty="0" smtClean="0">
                <a:solidFill>
                  <a:srgbClr val="1D4693"/>
                </a:solidFill>
                <a:latin typeface="Arial" panose="020B0604020202020204" pitchFamily="34" charset="0"/>
                <a:cs typeface="Arial" panose="020B0604020202020204" pitchFamily="34" charset="0"/>
              </a:rPr>
              <a:t> </a:t>
            </a:r>
            <a:r>
              <a:rPr lang="pt-BR" sz="2400" b="1" dirty="0">
                <a:solidFill>
                  <a:srgbClr val="1D4693"/>
                </a:solidFill>
                <a:latin typeface="Arial" panose="020B0604020202020204" pitchFamily="34" charset="0"/>
                <a:cs typeface="Arial" panose="020B0604020202020204" pitchFamily="34" charset="0"/>
              </a:rPr>
              <a:t/>
            </a:r>
            <a:br>
              <a:rPr lang="pt-BR" sz="2400" b="1" dirty="0">
                <a:solidFill>
                  <a:srgbClr val="1D4693"/>
                </a:solidFill>
                <a:latin typeface="Arial" panose="020B0604020202020204" pitchFamily="34" charset="0"/>
                <a:cs typeface="Arial" panose="020B0604020202020204" pitchFamily="34" charset="0"/>
              </a:rPr>
            </a:br>
            <a:endParaRPr lang="pt-BR" sz="2400" b="1" dirty="0">
              <a:solidFill>
                <a:srgbClr val="1D4693"/>
              </a:solidFill>
              <a:latin typeface="Arial" panose="020B0604020202020204" pitchFamily="34" charset="0"/>
              <a:cs typeface="Arial" panose="020B0604020202020204" pitchFamily="34" charset="0"/>
            </a:endParaRPr>
          </a:p>
        </p:txBody>
      </p:sp>
      <p:sp>
        <p:nvSpPr>
          <p:cNvPr id="3" name="CaixaDeTexto 2"/>
          <p:cNvSpPr txBox="1"/>
          <p:nvPr/>
        </p:nvSpPr>
        <p:spPr>
          <a:xfrm>
            <a:off x="252043" y="2204864"/>
            <a:ext cx="6890354" cy="3947234"/>
          </a:xfrm>
          <a:prstGeom prst="rect">
            <a:avLst/>
          </a:prstGeom>
          <a:noFill/>
        </p:spPr>
        <p:txBody>
          <a:bodyPr wrap="square" rtlCol="0">
            <a:spAutoFit/>
          </a:bodyPr>
          <a:lstStyle/>
          <a:p>
            <a:pPr algn="just"/>
            <a:r>
              <a:rPr lang="pt-BR" b="1" dirty="0">
                <a:solidFill>
                  <a:prstClr val="black"/>
                </a:solidFill>
              </a:rPr>
              <a:t>	</a:t>
            </a:r>
            <a:r>
              <a:rPr lang="pt-BR" sz="1650" b="1" dirty="0">
                <a:solidFill>
                  <a:prstClr val="black"/>
                </a:solidFill>
                <a:latin typeface="Arial" panose="020B0604020202020204" pitchFamily="34" charset="0"/>
                <a:cs typeface="Arial" panose="020B0604020202020204" pitchFamily="34" charset="0"/>
              </a:rPr>
              <a:t>Para fins do disposto no § 1º do Art. 26 da LC 141/2012, regulamentado pelo Decreto nº 7827/2012 as transferências constitucionais e legais da União que podem ser objeto de condicionamento e suspensão em razão do descumprimento da aplicação dos percentuais mínimos de recursos em ASPS pelos Estados, pelo DF e  pelos Municípios, ou da ausência de homologação  das informações nos SIOPS, são os recursos provenientes das receitas de que tratam o Inciso II do “caput” do art. 158 e as alienas “a” e “b” do Inciso I e o Inciso II do “caput” do art. 159, todos da Constituição Federal, ou seja, serão objeto de condicionamento e Suspensão:</a:t>
            </a:r>
          </a:p>
          <a:p>
            <a:pPr algn="just"/>
            <a:endParaRPr lang="pt-BR" sz="1650" b="1" dirty="0">
              <a:solidFill>
                <a:prstClr val="black"/>
              </a:solidFill>
              <a:cs typeface="Arial"/>
            </a:endParaRPr>
          </a:p>
          <a:p>
            <a:pPr marL="214313" indent="-214313">
              <a:buFontTx/>
              <a:buBlip>
                <a:blip r:embed="rId3"/>
              </a:buBlip>
            </a:pPr>
            <a:r>
              <a:rPr lang="pt-BR" sz="1650" b="1" dirty="0">
                <a:solidFill>
                  <a:prstClr val="black"/>
                </a:solidFill>
                <a:cs typeface="Arial"/>
              </a:rPr>
              <a:t>FPE e o IPI – Exportação transferidos aos Estados e ao DF;</a:t>
            </a:r>
          </a:p>
          <a:p>
            <a:pPr marL="214313" indent="-214313">
              <a:buFontTx/>
              <a:buBlip>
                <a:blip r:embed="rId3"/>
              </a:buBlip>
            </a:pPr>
            <a:r>
              <a:rPr lang="pt-BR" sz="1650" b="1" dirty="0">
                <a:solidFill>
                  <a:prstClr val="black"/>
                </a:solidFill>
                <a:cs typeface="Arial"/>
              </a:rPr>
              <a:t>FPM e o ITR aos Municípios</a:t>
            </a:r>
          </a:p>
          <a:p>
            <a:endParaRPr lang="pt-BR" dirty="0">
              <a:solidFill>
                <a:prstClr val="black"/>
              </a:solidFill>
            </a:endParaRPr>
          </a:p>
        </p:txBody>
      </p:sp>
      <p:sp>
        <p:nvSpPr>
          <p:cNvPr id="5" name="Retângulo 4"/>
          <p:cNvSpPr/>
          <p:nvPr/>
        </p:nvSpPr>
        <p:spPr>
          <a:xfrm>
            <a:off x="611560" y="1700808"/>
            <a:ext cx="6336704" cy="369332"/>
          </a:xfrm>
          <a:prstGeom prst="rect">
            <a:avLst/>
          </a:prstGeom>
        </p:spPr>
        <p:txBody>
          <a:bodyPr wrap="square">
            <a:spAutoFit/>
          </a:bodyPr>
          <a:lstStyle/>
          <a:p>
            <a:r>
              <a:rPr lang="pt-BR" b="1" dirty="0">
                <a:solidFill>
                  <a:schemeClr val="tx1">
                    <a:lumMod val="65000"/>
                    <a:lumOff val="35000"/>
                  </a:schemeClr>
                </a:solidFill>
                <a:latin typeface="24"/>
              </a:rPr>
              <a:t>Transf. Const. e Legais Passíveis de Cond./Suspensão</a:t>
            </a:r>
            <a:endParaRPr lang="pt-BR" b="1" dirty="0">
              <a:solidFill>
                <a:schemeClr val="tx1">
                  <a:lumMod val="65000"/>
                  <a:lumOff val="35000"/>
                </a:schemeClr>
              </a:solidFill>
            </a:endParaRPr>
          </a:p>
        </p:txBody>
      </p:sp>
      <p:pic>
        <p:nvPicPr>
          <p:cNvPr id="7" name="Image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8904" y="4160501"/>
            <a:ext cx="1591193" cy="1683584"/>
          </a:xfrm>
          <a:prstGeom prst="rect">
            <a:avLst/>
          </a:prstGeom>
        </p:spPr>
      </p:pic>
      <p:pic>
        <p:nvPicPr>
          <p:cNvPr id="10"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1748926890"/>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32034" y="1384336"/>
            <a:ext cx="9361040" cy="994172"/>
          </a:xfrm>
        </p:spPr>
        <p:txBody>
          <a:bodyPr>
            <a:normAutofit/>
          </a:bodyPr>
          <a:lstStyle/>
          <a:p>
            <a:r>
              <a:rPr lang="pt-BR" sz="2000" b="1" dirty="0" smtClean="0">
                <a:latin typeface="Arial" panose="020B0604020202020204" pitchFamily="34" charset="0"/>
                <a:cs typeface="Arial" panose="020B0604020202020204" pitchFamily="34" charset="0"/>
              </a:rPr>
              <a:t>INTEROPERAÇÃO </a:t>
            </a:r>
            <a:r>
              <a:rPr lang="pt-BR" sz="2000" b="1" dirty="0">
                <a:latin typeface="Arial" panose="020B0604020202020204" pitchFamily="34" charset="0"/>
                <a:cs typeface="Arial" panose="020B0604020202020204" pitchFamily="34" charset="0"/>
              </a:rPr>
              <a:t>BANCO DO BRASIL - SIOPS</a:t>
            </a: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dirty="0"/>
          </a:p>
        </p:txBody>
      </p:sp>
      <p:sp>
        <p:nvSpPr>
          <p:cNvPr id="10" name="Retângulo 9"/>
          <p:cNvSpPr/>
          <p:nvPr/>
        </p:nvSpPr>
        <p:spPr>
          <a:xfrm>
            <a:off x="267984" y="1790569"/>
            <a:ext cx="7020936" cy="3970318"/>
          </a:xfrm>
          <a:prstGeom prst="rect">
            <a:avLst/>
          </a:prstGeom>
        </p:spPr>
        <p:txBody>
          <a:bodyPr wrap="square">
            <a:spAutoFit/>
          </a:bodyPr>
          <a:lstStyle/>
          <a:p>
            <a:pPr algn="just"/>
            <a:r>
              <a:rPr lang="pt-BR" sz="1725" b="1" dirty="0"/>
              <a:t>	</a:t>
            </a:r>
            <a:r>
              <a:rPr lang="pt-BR" b="1" dirty="0"/>
              <a:t>Quando as informações homologadas no SIOPS indicarem o descumprimento da aplicação dos percentuais mínimos em ASPS, o SIOPS passa a trocar informações com a base de dados do Banco do Brasil, de forma que o agente financeiro da União processe o redirecionamento dos recursos destinados ao Ente da Federação a título de Transferências Constitucionais (FPM, FPE). Todas as vezes que o BB processar ou não o condicionamento, retornará a informação ao SIOPS, para fins de monitoramento do montante redirecionado à conta do Fundo de Saúde.</a:t>
            </a:r>
          </a:p>
          <a:p>
            <a:pPr algn="just"/>
            <a:endParaRPr lang="pt-BR" dirty="0"/>
          </a:p>
          <a:p>
            <a:pPr algn="just"/>
            <a:r>
              <a:rPr lang="pt-BR" dirty="0"/>
              <a:t> 	</a:t>
            </a:r>
            <a:r>
              <a:rPr lang="pt-BR" b="1" dirty="0"/>
              <a:t>Da mesma forma, quando da ocorrência de uma das condições que determinar a suspensão das Transferências Constitucionais, o SIOPS identificará o Ente da Federação e repassará a informação ao sistema do BB, de forma a operacionalizar a suspensão. </a:t>
            </a:r>
            <a:endParaRPr lang="pt-BR" dirty="0"/>
          </a:p>
        </p:txBody>
      </p:sp>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8324" y="2888941"/>
            <a:ext cx="1405408" cy="1052699"/>
          </a:xfrm>
          <a:prstGeom prst="rect">
            <a:avLst/>
          </a:prstGeom>
        </p:spPr>
      </p:pic>
      <p:sp>
        <p:nvSpPr>
          <p:cNvPr id="17" name="Retângulo 16"/>
          <p:cNvSpPr/>
          <p:nvPr/>
        </p:nvSpPr>
        <p:spPr>
          <a:xfrm>
            <a:off x="8622450" y="5567509"/>
            <a:ext cx="521550" cy="381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m 7"/>
          <p:cNvPicPr>
            <a:picLocks noChangeAspect="1"/>
          </p:cNvPicPr>
          <p:nvPr/>
        </p:nvPicPr>
        <p:blipFill rotWithShape="1">
          <a:blip r:embed="rId5"/>
          <a:srcRect r="699"/>
          <a:stretch/>
        </p:blipFill>
        <p:spPr>
          <a:xfrm>
            <a:off x="0" y="6115050"/>
            <a:ext cx="9143999" cy="742950"/>
          </a:xfrm>
          <a:prstGeom prst="rect">
            <a:avLst/>
          </a:prstGeom>
        </p:spPr>
      </p:pic>
      <p:pic>
        <p:nvPicPr>
          <p:cNvPr id="12" name="Imagem 11"/>
          <p:cNvPicPr>
            <a:picLocks noChangeAspect="1"/>
          </p:cNvPicPr>
          <p:nvPr/>
        </p:nvPicPr>
        <p:blipFill rotWithShape="1">
          <a:blip r:embed="rId5"/>
          <a:srcRect r="699"/>
          <a:stretch/>
        </p:blipFill>
        <p:spPr>
          <a:xfrm>
            <a:off x="152400" y="6267450"/>
            <a:ext cx="9143999" cy="742950"/>
          </a:xfrm>
          <a:prstGeom prst="rect">
            <a:avLst/>
          </a:prstGeom>
        </p:spPr>
      </p:pic>
    </p:spTree>
    <p:extLst>
      <p:ext uri="{BB962C8B-B14F-4D97-AF65-F5344CB8AC3E}">
        <p14:creationId xmlns:p14="http://schemas.microsoft.com/office/powerpoint/2010/main" val="604080904"/>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07504" y="1844824"/>
            <a:ext cx="7321394" cy="4339650"/>
          </a:xfrm>
          <a:prstGeom prst="rect">
            <a:avLst/>
          </a:prstGeom>
          <a:noFill/>
        </p:spPr>
        <p:txBody>
          <a:bodyPr wrap="square" rtlCol="0">
            <a:spAutoFit/>
          </a:bodyPr>
          <a:lstStyle/>
          <a:p>
            <a:pPr algn="just"/>
            <a:r>
              <a:rPr lang="pt-BR" dirty="0" smtClean="0"/>
              <a:t>	</a:t>
            </a:r>
            <a:r>
              <a:rPr lang="pt-BR" sz="1600" b="1" dirty="0">
                <a:latin typeface="Arial" panose="020B0604020202020204" pitchFamily="34" charset="0"/>
                <a:cs typeface="Arial" panose="020B0604020202020204" pitchFamily="34" charset="0"/>
              </a:rPr>
              <a:t>O condicionamento será encerrado caso seja comprovado o depósito, na conta vinculada ao Fundo de Saúde, da integralidade do montante necessário ao cumprimento da aplicação dos percentuais mínimos em ASPS no exercício anterior, sem prejuízo ao cumprimento do limite relativo ao exercício financeiro corrente, conforme estabelece o § 3º do art. 13, Decreto nº7827/2012</a:t>
            </a:r>
            <a:r>
              <a:rPr lang="pt-BR" sz="1600" b="1" dirty="0" smtClean="0">
                <a:latin typeface="Arial" panose="020B0604020202020204" pitchFamily="34" charset="0"/>
                <a:cs typeface="Arial" panose="020B0604020202020204" pitchFamily="34" charset="0"/>
              </a:rPr>
              <a:t>.</a:t>
            </a:r>
          </a:p>
          <a:p>
            <a:pPr algn="just"/>
            <a:endParaRPr lang="pt-BR" sz="1600" dirty="0">
              <a:latin typeface="Arial" panose="020B0604020202020204" pitchFamily="34" charset="0"/>
              <a:cs typeface="Arial" panose="020B0604020202020204" pitchFamily="34" charset="0"/>
            </a:endParaRPr>
          </a:p>
          <a:p>
            <a:pPr algn="just"/>
            <a:r>
              <a:rPr lang="pt-BR" sz="1600" b="1" dirty="0">
                <a:latin typeface="Arial" panose="020B0604020202020204" pitchFamily="34" charset="0"/>
                <a:cs typeface="Arial" panose="020B0604020202020204" pitchFamily="34" charset="0"/>
              </a:rPr>
              <a:t>    </a:t>
            </a:r>
            <a:r>
              <a:rPr lang="pt-BR" sz="1600" b="1" dirty="0" smtClean="0">
                <a:latin typeface="Arial" panose="020B0604020202020204" pitchFamily="34" charset="0"/>
                <a:cs typeface="Arial" panose="020B0604020202020204" pitchFamily="34" charset="0"/>
              </a:rPr>
              <a:t>Adotada </a:t>
            </a:r>
            <a:r>
              <a:rPr lang="pt-BR" sz="1600" b="1" dirty="0">
                <a:latin typeface="Arial" panose="020B0604020202020204" pitchFamily="34" charset="0"/>
                <a:cs typeface="Arial" panose="020B0604020202020204" pitchFamily="34" charset="0"/>
              </a:rPr>
              <a:t>a medida preliminar, o ente federativo terá que repor o montante que  deixou a ser aplicado no ano anterior e comprovar, no prazo de 12 meses, contado da data do depósito da primeira parcela direcionada ao Fundo de Saúde a sua efetiva aplicação, ao declarar os dados nos sistemas bimestrais do SIOPS no exercício de referência(corrente), utilizando para tanto as modalidades de aplicação: 36, 46, 76 e 96 (art. 16 I e II, Decreto nº </a:t>
            </a:r>
            <a:r>
              <a:rPr lang="pt-BR" sz="1600" b="1" dirty="0" smtClean="0">
                <a:latin typeface="Arial" panose="020B0604020202020204" pitchFamily="34" charset="0"/>
                <a:cs typeface="Arial" panose="020B0604020202020204" pitchFamily="34" charset="0"/>
              </a:rPr>
              <a:t>7.827/2012</a:t>
            </a:r>
            <a:r>
              <a:rPr lang="pt-BR" sz="1600" b="1" dirty="0">
                <a:latin typeface="Arial" panose="020B0604020202020204" pitchFamily="34" charset="0"/>
                <a:cs typeface="Arial" panose="020B0604020202020204" pitchFamily="34" charset="0"/>
              </a:rPr>
              <a:t>), ou, na hipótese de demonstrar  no exercício subsequente, na Pasta de Despesa Custeada para Compensação do Limite não Cumprido relativo àquele ano.</a:t>
            </a:r>
            <a:endParaRPr lang="pt-BR" sz="1600" dirty="0">
              <a:latin typeface="Arial" panose="020B0604020202020204" pitchFamily="34" charset="0"/>
              <a:cs typeface="Arial" panose="020B0604020202020204" pitchFamily="34" charset="0"/>
            </a:endParaRPr>
          </a:p>
          <a:p>
            <a:pPr algn="just"/>
            <a:endParaRPr lang="pt-BR" b="1" dirty="0">
              <a:latin typeface="+mn-lt"/>
            </a:endParaRPr>
          </a:p>
        </p:txBody>
      </p:sp>
      <p:pic>
        <p:nvPicPr>
          <p:cNvPr id="9" name="Imagem 8"/>
          <p:cNvPicPr/>
          <p:nvPr/>
        </p:nvPicPr>
        <p:blipFill rotWithShape="1">
          <a:blip r:embed="rId3"/>
          <a:srcRect l="18176" t="35302" r="54406" b="22850"/>
          <a:stretch/>
        </p:blipFill>
        <p:spPr bwMode="auto">
          <a:xfrm>
            <a:off x="7524328" y="4250656"/>
            <a:ext cx="973015" cy="1237008"/>
          </a:xfrm>
          <a:prstGeom prst="rect">
            <a:avLst/>
          </a:prstGeom>
          <a:ln>
            <a:noFill/>
          </a:ln>
          <a:extLst>
            <a:ext uri="{53640926-AAD7-44D8-BBD7-CCE9431645EC}">
              <a14:shadowObscured xmlns:a14="http://schemas.microsoft.com/office/drawing/2010/main"/>
            </a:ext>
          </a:extLst>
        </p:spPr>
      </p:pic>
      <p:sp>
        <p:nvSpPr>
          <p:cNvPr id="5" name="Retângulo 4"/>
          <p:cNvSpPr/>
          <p:nvPr/>
        </p:nvSpPr>
        <p:spPr>
          <a:xfrm>
            <a:off x="430079" y="1384336"/>
            <a:ext cx="6696745" cy="369332"/>
          </a:xfrm>
          <a:prstGeom prst="rect">
            <a:avLst/>
          </a:prstGeom>
        </p:spPr>
        <p:txBody>
          <a:bodyPr wrap="square">
            <a:spAutoFit/>
          </a:bodyPr>
          <a:lstStyle/>
          <a:p>
            <a:pPr algn="ctr"/>
            <a:r>
              <a:rPr lang="pt-BR" b="1" dirty="0" smtClean="0"/>
              <a:t>REGULARIZAÇÃO DO CONDICIONAMENTO/SUSPENSÃO NO SIOPS</a:t>
            </a:r>
            <a:endParaRPr lang="pt-BR" b="1" dirty="0"/>
          </a:p>
        </p:txBody>
      </p:sp>
      <p:pic>
        <p:nvPicPr>
          <p:cNvPr id="10" name="Imagem 9"/>
          <p:cNvPicPr>
            <a:picLocks noChangeAspect="1"/>
          </p:cNvPicPr>
          <p:nvPr/>
        </p:nvPicPr>
        <p:blipFill rotWithShape="1">
          <a:blip r:embed="rId4">
            <a:extLst>
              <a:ext uri="{28A0092B-C50C-407E-A947-70E740481C1C}">
                <a14:useLocalDpi xmlns:a14="http://schemas.microsoft.com/office/drawing/2010/main" val="0"/>
              </a:ext>
            </a:extLst>
          </a:blip>
          <a:srcRect l="12407" t="12645" r="12390" b="10920"/>
          <a:stretch/>
        </p:blipFill>
        <p:spPr>
          <a:xfrm>
            <a:off x="7596336" y="2362821"/>
            <a:ext cx="1422159" cy="1508350"/>
          </a:xfrm>
          <a:prstGeom prst="rect">
            <a:avLst/>
          </a:prstGeom>
        </p:spPr>
      </p:pic>
      <p:pic>
        <p:nvPicPr>
          <p:cNvPr id="8"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11464351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indefinite"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nvPr/>
        </p:nvPicPr>
        <p:blipFill rotWithShape="1">
          <a:blip r:embed="rId3"/>
          <a:srcRect l="18176" t="35302" r="54406" b="22850"/>
          <a:stretch/>
        </p:blipFill>
        <p:spPr bwMode="auto">
          <a:xfrm>
            <a:off x="7575402" y="4661339"/>
            <a:ext cx="1242138" cy="1174619"/>
          </a:xfrm>
          <a:prstGeom prst="rect">
            <a:avLst/>
          </a:prstGeom>
          <a:ln>
            <a:noFill/>
          </a:ln>
          <a:extLst>
            <a:ext uri="{53640926-AAD7-44D8-BBD7-CCE9431645EC}">
              <a14:shadowObscured xmlns:a14="http://schemas.microsoft.com/office/drawing/2010/main"/>
            </a:ext>
          </a:extLst>
        </p:spPr>
      </p:pic>
      <p:sp>
        <p:nvSpPr>
          <p:cNvPr id="5" name="CaixaDeTexto 4"/>
          <p:cNvSpPr txBox="1"/>
          <p:nvPr/>
        </p:nvSpPr>
        <p:spPr>
          <a:xfrm>
            <a:off x="437810" y="1844824"/>
            <a:ext cx="6882427" cy="3693319"/>
          </a:xfrm>
          <a:prstGeom prst="rect">
            <a:avLst/>
          </a:prstGeom>
          <a:noFill/>
        </p:spPr>
        <p:txBody>
          <a:bodyPr wrap="square" rtlCol="0">
            <a:spAutoFit/>
          </a:bodyPr>
          <a:lstStyle/>
          <a:p>
            <a:pPr algn="just"/>
            <a:r>
              <a:rPr lang="pt-BR" b="1" dirty="0">
                <a:latin typeface="+mj-lt"/>
              </a:rPr>
              <a:t>	</a:t>
            </a:r>
            <a:r>
              <a:rPr lang="pt-BR" b="1" dirty="0">
                <a:latin typeface="Arial" panose="020B0604020202020204" pitchFamily="34" charset="0"/>
                <a:cs typeface="Arial" panose="020B0604020202020204" pitchFamily="34" charset="0"/>
              </a:rPr>
              <a:t>A verificação da aplicação efetiva do montante que deixou de ser aplicado pelo ente federativo em exercício anterior será realizada por meio dos demonstrativos das receitas e despesas em ASPS do RREO, disponibilizados a partir do bimestre imediatamente subsequente ao primeiro depósito na conta vinculada ao Fundo de Saúde e se estenderá até doze meses, contados da data do primeiro depósito.</a:t>
            </a:r>
          </a:p>
          <a:p>
            <a:pPr algn="just"/>
            <a:r>
              <a:rPr lang="pt-BR" b="1" dirty="0">
                <a:latin typeface="Arial" panose="020B0604020202020204" pitchFamily="34" charset="0"/>
                <a:cs typeface="Arial" panose="020B0604020202020204" pitchFamily="34" charset="0"/>
              </a:rPr>
              <a:t>	Após comprovada a efetiva aplicação, serão reestabelecidas as transferências constitucionais e voluntárias. (art. 19 e 20 do Decreto nº </a:t>
            </a:r>
            <a:r>
              <a:rPr lang="pt-BR" b="1" dirty="0" smtClean="0">
                <a:latin typeface="Arial" panose="020B0604020202020204" pitchFamily="34" charset="0"/>
                <a:cs typeface="Arial" panose="020B0604020202020204" pitchFamily="34" charset="0"/>
              </a:rPr>
              <a:t>7.827/2012</a:t>
            </a:r>
            <a:r>
              <a:rPr lang="pt-BR" b="1" dirty="0">
                <a:latin typeface="Arial" panose="020B0604020202020204" pitchFamily="34" charset="0"/>
                <a:cs typeface="Arial" panose="020B0604020202020204" pitchFamily="34" charset="0"/>
              </a:rPr>
              <a:t>. Utilizando para tanto as modalidades de aplicação (36,46,76 e 96) Art. 16 I e II do Dec. </a:t>
            </a:r>
            <a:r>
              <a:rPr lang="pt-BR" b="1" dirty="0" smtClean="0">
                <a:latin typeface="Arial" panose="020B0604020202020204" pitchFamily="34" charset="0"/>
                <a:cs typeface="Arial" panose="020B0604020202020204" pitchFamily="34" charset="0"/>
              </a:rPr>
              <a:t>n°7.827/2012</a:t>
            </a:r>
            <a:r>
              <a:rPr lang="pt-BR" b="1" dirty="0">
                <a:latin typeface="Arial" panose="020B0604020202020204" pitchFamily="34" charset="0"/>
                <a:cs typeface="Arial" panose="020B0604020202020204" pitchFamily="34" charset="0"/>
              </a:rPr>
              <a:t>.</a:t>
            </a:r>
          </a:p>
        </p:txBody>
      </p:sp>
      <p:sp>
        <p:nvSpPr>
          <p:cNvPr id="6" name="Retângulo 5"/>
          <p:cNvSpPr/>
          <p:nvPr/>
        </p:nvSpPr>
        <p:spPr>
          <a:xfrm>
            <a:off x="57149" y="1364788"/>
            <a:ext cx="8685247" cy="369332"/>
          </a:xfrm>
          <a:prstGeom prst="rect">
            <a:avLst/>
          </a:prstGeom>
        </p:spPr>
        <p:txBody>
          <a:bodyPr wrap="square">
            <a:spAutoFit/>
          </a:bodyPr>
          <a:lstStyle/>
          <a:p>
            <a:pPr algn="ctr"/>
            <a:r>
              <a:rPr lang="pt-BR" b="1" dirty="0" smtClean="0"/>
              <a:t>RESTABELECIMENTO DAS TRANSFERÊNCIAS CONSTITUCIONAIS E VOLUNTÁRIAS DA UNIÃO</a:t>
            </a:r>
            <a:endParaRPr lang="pt-BR" b="1" dirty="0"/>
          </a:p>
        </p:txBody>
      </p:sp>
      <p:pic>
        <p:nvPicPr>
          <p:cNvPr id="3" name="Imagem 2"/>
          <p:cNvPicPr>
            <a:picLocks noChangeAspect="1"/>
          </p:cNvPicPr>
          <p:nvPr/>
        </p:nvPicPr>
        <p:blipFill rotWithShape="1">
          <a:blip r:embed="rId4">
            <a:extLst>
              <a:ext uri="{28A0092B-C50C-407E-A947-70E740481C1C}">
                <a14:useLocalDpi xmlns:a14="http://schemas.microsoft.com/office/drawing/2010/main" val="0"/>
              </a:ext>
            </a:extLst>
          </a:blip>
          <a:srcRect l="12407" t="12645" r="12390" b="10920"/>
          <a:stretch/>
        </p:blipFill>
        <p:spPr>
          <a:xfrm>
            <a:off x="7320237" y="2895651"/>
            <a:ext cx="1422159" cy="1508350"/>
          </a:xfrm>
          <a:prstGeom prst="rect">
            <a:avLst/>
          </a:prstGeom>
        </p:spPr>
      </p:pic>
      <p:pic>
        <p:nvPicPr>
          <p:cNvPr id="8"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2610551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22145" y="247188"/>
            <a:ext cx="7196150" cy="584775"/>
          </a:xfrm>
          <a:prstGeom prst="rect">
            <a:avLst/>
          </a:prstGeom>
        </p:spPr>
        <p:txBody>
          <a:bodyPr wrap="square">
            <a:spAutoFit/>
          </a:bodyPr>
          <a:lstStyle/>
          <a:p>
            <a:pPr algn="ctr"/>
            <a:r>
              <a:rPr lang="pt-BR" sz="2400" b="1" dirty="0" smtClean="0"/>
              <a:t>  </a:t>
            </a:r>
            <a:r>
              <a:rPr lang="pt-BR" sz="3200" b="1" dirty="0" smtClean="0">
                <a:latin typeface="Arial" panose="020B0604020202020204" pitchFamily="34" charset="0"/>
                <a:cs typeface="Arial" panose="020B0604020202020204" pitchFamily="34" charset="0"/>
              </a:rPr>
              <a:t>MMTC</a:t>
            </a:r>
            <a:endParaRPr lang="pt-BR" sz="3200" b="1" dirty="0">
              <a:latin typeface="Arial" panose="020B0604020202020204" pitchFamily="34" charset="0"/>
              <a:cs typeface="Arial" panose="020B0604020202020204" pitchFamily="34" charset="0"/>
            </a:endParaRPr>
          </a:p>
        </p:txBody>
      </p:sp>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1406" t="35859" r="12813" b="23730"/>
          <a:stretch/>
        </p:blipFill>
        <p:spPr bwMode="auto">
          <a:xfrm>
            <a:off x="0" y="1540707"/>
            <a:ext cx="7835354" cy="468052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Conector de seta reta 11"/>
          <p:cNvCxnSpPr>
            <a:stCxn id="13" idx="2"/>
          </p:cNvCxnSpPr>
          <p:nvPr/>
        </p:nvCxnSpPr>
        <p:spPr>
          <a:xfrm flipH="1">
            <a:off x="4569247" y="2492898"/>
            <a:ext cx="97848" cy="2299439"/>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13" name="CaixaDeTexto 12"/>
          <p:cNvSpPr txBox="1"/>
          <p:nvPr/>
        </p:nvSpPr>
        <p:spPr>
          <a:xfrm>
            <a:off x="4122992" y="1661901"/>
            <a:ext cx="1088206" cy="830997"/>
          </a:xfrm>
          <a:prstGeom prst="rect">
            <a:avLst/>
          </a:prstGeom>
          <a:noFill/>
          <a:ln w="19050">
            <a:solidFill>
              <a:srgbClr val="C00000"/>
            </a:solidFill>
            <a:prstDash val="sysDash"/>
          </a:ln>
        </p:spPr>
        <p:txBody>
          <a:bodyPr wrap="square" rtlCol="0">
            <a:spAutoFit/>
          </a:bodyPr>
          <a:lstStyle/>
          <a:p>
            <a:pPr algn="ctr"/>
            <a:r>
              <a:rPr lang="pt-BR" sz="2400" b="1" dirty="0" smtClean="0">
                <a:latin typeface="Times New Roman" panose="02020603050405020304" pitchFamily="18" charset="0"/>
                <a:cs typeface="Times New Roman" panose="02020603050405020304" pitchFamily="18" charset="0"/>
              </a:rPr>
              <a:t>Clique aqui!</a:t>
            </a:r>
            <a:endParaRPr lang="pt-BR" sz="2400" b="1" dirty="0">
              <a:latin typeface="Times New Roman" panose="02020603050405020304" pitchFamily="18" charset="0"/>
              <a:cs typeface="Times New Roman" panose="02020603050405020304" pitchFamily="18" charset="0"/>
            </a:endParaRPr>
          </a:p>
        </p:txBody>
      </p:sp>
      <p:pic>
        <p:nvPicPr>
          <p:cNvPr id="14" name="Image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1198" y="1661902"/>
            <a:ext cx="759756" cy="1489323"/>
          </a:xfrm>
          <a:prstGeom prst="rect">
            <a:avLst/>
          </a:prstGeom>
        </p:spPr>
      </p:pic>
      <p:pic>
        <p:nvPicPr>
          <p:cNvPr id="9" name="Imagem 8"/>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11327376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454" t="28905" r="14492" b="39329"/>
          <a:stretch/>
        </p:blipFill>
        <p:spPr bwMode="auto">
          <a:xfrm>
            <a:off x="143508" y="838981"/>
            <a:ext cx="8100900" cy="4228324"/>
          </a:xfrm>
          <a:prstGeom prst="rect">
            <a:avLst/>
          </a:prstGeom>
          <a:noFill/>
          <a:ln>
            <a:noFill/>
          </a:ln>
          <a:extLst/>
        </p:spPr>
        <p:style>
          <a:lnRef idx="2">
            <a:schemeClr val="dk1"/>
          </a:lnRef>
          <a:fillRef idx="1">
            <a:schemeClr val="lt1"/>
          </a:fillRef>
          <a:effectRef idx="0">
            <a:schemeClr val="dk1"/>
          </a:effectRef>
          <a:fontRef idx="minor">
            <a:schemeClr val="dk1"/>
          </a:fontRef>
        </p:style>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m 3"/>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3821172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ixaDeTexto 11"/>
          <p:cNvSpPr txBox="1"/>
          <p:nvPr/>
        </p:nvSpPr>
        <p:spPr>
          <a:xfrm>
            <a:off x="599126" y="493355"/>
            <a:ext cx="3942438" cy="646331"/>
          </a:xfrm>
          <a:prstGeom prst="rect">
            <a:avLst/>
          </a:prstGeom>
          <a:noFill/>
        </p:spPr>
        <p:txBody>
          <a:bodyPr wrap="square" rtlCol="0">
            <a:spAutoFit/>
          </a:bodyPr>
          <a:lstStyle/>
          <a:p>
            <a:r>
              <a:rPr lang="pt-BR" b="1" dirty="0" smtClean="0">
                <a:latin typeface="Arial" panose="020B0604020202020204" pitchFamily="34" charset="0"/>
                <a:cs typeface="Arial" panose="020B0604020202020204" pitchFamily="34" charset="0"/>
              </a:rPr>
              <a:t>Ente federativo com as TC suspensas.</a:t>
            </a:r>
            <a:endParaRPr lang="pt-BR" b="1" dirty="0">
              <a:latin typeface="Arial" panose="020B0604020202020204" pitchFamily="34" charset="0"/>
              <a:cs typeface="Arial" panose="020B0604020202020204" pitchFamily="34" charset="0"/>
            </a:endParaRPr>
          </a:p>
        </p:txBody>
      </p:sp>
      <p:pic>
        <p:nvPicPr>
          <p:cNvPr id="13"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578" t="29004" r="13594" b="19629"/>
          <a:stretch/>
        </p:blipFill>
        <p:spPr bwMode="auto">
          <a:xfrm>
            <a:off x="395394" y="1434075"/>
            <a:ext cx="7123391" cy="437118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Conector de seta reta 14"/>
          <p:cNvCxnSpPr/>
          <p:nvPr/>
        </p:nvCxnSpPr>
        <p:spPr>
          <a:xfrm>
            <a:off x="244200" y="5376638"/>
            <a:ext cx="376300" cy="0"/>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16" name="CaixaDeTexto 15"/>
          <p:cNvSpPr txBox="1"/>
          <p:nvPr/>
        </p:nvSpPr>
        <p:spPr>
          <a:xfrm>
            <a:off x="620500" y="5157192"/>
            <a:ext cx="1484341" cy="461665"/>
          </a:xfrm>
          <a:prstGeom prst="rect">
            <a:avLst/>
          </a:prstGeom>
          <a:noFill/>
          <a:ln w="38100">
            <a:solidFill>
              <a:srgbClr val="C00000"/>
            </a:solidFill>
            <a:prstDash val="sysDash"/>
          </a:ln>
        </p:spPr>
        <p:txBody>
          <a:bodyPr wrap="square" rtlCol="0">
            <a:spAutoFit/>
          </a:bodyPr>
          <a:lstStyle/>
          <a:p>
            <a:pPr algn="ctr"/>
            <a:endParaRPr lang="pt-BR" sz="2400" b="1" dirty="0">
              <a:latin typeface="Times New Roman" panose="02020603050405020304" pitchFamily="18" charset="0"/>
              <a:cs typeface="Times New Roman" panose="02020603050405020304" pitchFamily="18" charset="0"/>
            </a:endParaRPr>
          </a:p>
        </p:txBody>
      </p:sp>
      <p:pic>
        <p:nvPicPr>
          <p:cNvPr id="8" name="Imagem 7"/>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7580848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ixaDeTexto 13"/>
          <p:cNvSpPr txBox="1"/>
          <p:nvPr/>
        </p:nvSpPr>
        <p:spPr>
          <a:xfrm>
            <a:off x="1115616" y="1035280"/>
            <a:ext cx="5688632" cy="400110"/>
          </a:xfrm>
          <a:prstGeom prst="rect">
            <a:avLst/>
          </a:prstGeom>
          <a:noFill/>
        </p:spPr>
        <p:txBody>
          <a:bodyPr wrap="square" rtlCol="0">
            <a:spAutoFit/>
          </a:bodyPr>
          <a:lstStyle/>
          <a:p>
            <a:r>
              <a:rPr lang="pt-BR" sz="2000" b="1" dirty="0" smtClean="0">
                <a:latin typeface="Arial" panose="020B0604020202020204" pitchFamily="34" charset="0"/>
                <a:cs typeface="Arial" panose="020B0604020202020204" pitchFamily="34" charset="0"/>
              </a:rPr>
              <a:t>Ente federativo com as TC condicionadas.</a:t>
            </a:r>
            <a:endParaRPr lang="pt-BR" sz="2000" b="1" dirty="0">
              <a:latin typeface="Arial" panose="020B0604020202020204" pitchFamily="34" charset="0"/>
              <a:cs typeface="Arial" panose="020B0604020202020204" pitchFamily="34" charset="0"/>
            </a:endParaRPr>
          </a:p>
        </p:txBody>
      </p:sp>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2913" y="1732276"/>
            <a:ext cx="6661299" cy="3807901"/>
          </a:xfrm>
          <a:prstGeom prst="rect">
            <a:avLst/>
          </a:prstGeom>
          <a:noFill/>
          <a:ln w="9525">
            <a:noFill/>
            <a:miter lim="800000"/>
            <a:headEnd/>
            <a:tailEnd/>
          </a:ln>
          <a:effectLst/>
          <a:extLst/>
        </p:spPr>
      </p:pic>
      <p:cxnSp>
        <p:nvCxnSpPr>
          <p:cNvPr id="19" name="Conector de seta reta 18"/>
          <p:cNvCxnSpPr/>
          <p:nvPr/>
        </p:nvCxnSpPr>
        <p:spPr>
          <a:xfrm>
            <a:off x="1282913" y="4757882"/>
            <a:ext cx="376300" cy="0"/>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20" name="CaixaDeTexto 19"/>
          <p:cNvSpPr txBox="1"/>
          <p:nvPr/>
        </p:nvSpPr>
        <p:spPr>
          <a:xfrm>
            <a:off x="1763688" y="4571367"/>
            <a:ext cx="1478180" cy="461665"/>
          </a:xfrm>
          <a:prstGeom prst="rect">
            <a:avLst/>
          </a:prstGeom>
          <a:noFill/>
          <a:ln w="38100">
            <a:solidFill>
              <a:srgbClr val="C00000"/>
            </a:solidFill>
            <a:prstDash val="sysDash"/>
          </a:ln>
        </p:spPr>
        <p:txBody>
          <a:bodyPr wrap="square" rtlCol="0">
            <a:spAutoFit/>
          </a:bodyPr>
          <a:lstStyle/>
          <a:p>
            <a:pPr algn="ctr"/>
            <a:endParaRPr lang="pt-BR" sz="2400" b="1" dirty="0">
              <a:latin typeface="Times New Roman" panose="02020603050405020304" pitchFamily="18" charset="0"/>
              <a:cs typeface="Times New Roman" panose="02020603050405020304" pitchFamily="18" charset="0"/>
            </a:endParaRPr>
          </a:p>
        </p:txBody>
      </p:sp>
      <p:pic>
        <p:nvPicPr>
          <p:cNvPr id="21" name="Imagem 20"/>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138" y="4077072"/>
            <a:ext cx="1245538" cy="1660717"/>
          </a:xfrm>
          <a:prstGeom prst="rect">
            <a:avLst/>
          </a:prstGeom>
        </p:spPr>
      </p:pic>
      <p:pic>
        <p:nvPicPr>
          <p:cNvPr id="8" name="Imagem 7"/>
          <p:cNvPicPr>
            <a:picLocks noChangeAspect="1"/>
          </p:cNvPicPr>
          <p:nvPr/>
        </p:nvPicPr>
        <p:blipFill rotWithShape="1">
          <a:blip r:embed="rId6"/>
          <a:srcRect r="699"/>
          <a:stretch/>
        </p:blipFill>
        <p:spPr>
          <a:xfrm>
            <a:off x="0" y="6115050"/>
            <a:ext cx="9143999" cy="742950"/>
          </a:xfrm>
          <a:prstGeom prst="rect">
            <a:avLst/>
          </a:prstGeom>
        </p:spPr>
      </p:pic>
    </p:spTree>
    <p:extLst>
      <p:ext uri="{BB962C8B-B14F-4D97-AF65-F5344CB8AC3E}">
        <p14:creationId xmlns:p14="http://schemas.microsoft.com/office/powerpoint/2010/main" val="398867720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ixaDeTexto 12"/>
          <p:cNvSpPr txBox="1"/>
          <p:nvPr/>
        </p:nvSpPr>
        <p:spPr>
          <a:xfrm>
            <a:off x="2132857" y="964883"/>
            <a:ext cx="3902450" cy="646331"/>
          </a:xfrm>
          <a:prstGeom prst="rect">
            <a:avLst/>
          </a:prstGeom>
          <a:noFill/>
        </p:spPr>
        <p:txBody>
          <a:bodyPr wrap="square" rtlCol="0">
            <a:spAutoFit/>
          </a:bodyPr>
          <a:lstStyle/>
          <a:p>
            <a:r>
              <a:rPr lang="pt-BR" b="1" dirty="0" smtClean="0">
                <a:latin typeface="Arial" panose="020B0604020202020204" pitchFamily="34" charset="0"/>
                <a:cs typeface="Arial" panose="020B0604020202020204" pitchFamily="34" charset="0"/>
              </a:rPr>
              <a:t>Ente federativo com as TC condicionadas.</a:t>
            </a:r>
            <a:endParaRPr lang="pt-BR" b="1" dirty="0">
              <a:latin typeface="Arial" panose="020B0604020202020204" pitchFamily="34" charset="0"/>
              <a:cs typeface="Arial" panose="020B0604020202020204" pitchFamily="34" charset="0"/>
            </a:endParaRPr>
          </a:p>
        </p:txBody>
      </p:sp>
      <p:pic>
        <p:nvPicPr>
          <p:cNvPr id="1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746" y="1334214"/>
            <a:ext cx="6813630" cy="490309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Conector de seta reta 15"/>
          <p:cNvCxnSpPr/>
          <p:nvPr/>
        </p:nvCxnSpPr>
        <p:spPr>
          <a:xfrm>
            <a:off x="2132856" y="4023718"/>
            <a:ext cx="0" cy="413394"/>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pic>
        <p:nvPicPr>
          <p:cNvPr id="7" name="Imagem 6"/>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291754201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p:cNvSpPr txBox="1"/>
          <p:nvPr/>
        </p:nvSpPr>
        <p:spPr>
          <a:xfrm>
            <a:off x="1200114" y="631902"/>
            <a:ext cx="5244094" cy="369332"/>
          </a:xfrm>
          <a:prstGeom prst="rect">
            <a:avLst/>
          </a:prstGeom>
          <a:noFill/>
        </p:spPr>
        <p:txBody>
          <a:bodyPr wrap="square" rtlCol="0">
            <a:spAutoFit/>
          </a:bodyPr>
          <a:lstStyle/>
          <a:p>
            <a:pPr algn="ctr"/>
            <a:r>
              <a:rPr lang="pt-BR" b="1" dirty="0" smtClean="0">
                <a:latin typeface="Arial" panose="020B0604020202020204" pitchFamily="34" charset="0"/>
                <a:cs typeface="Arial" panose="020B0604020202020204" pitchFamily="34" charset="0"/>
              </a:rPr>
              <a:t>Ente federativo com as TC condicionadas.</a:t>
            </a:r>
            <a:endParaRPr lang="pt-BR" b="1" dirty="0">
              <a:latin typeface="Arial" panose="020B0604020202020204" pitchFamily="34" charset="0"/>
              <a:cs typeface="Arial" panose="020B0604020202020204" pitchFamily="34" charset="0"/>
            </a:endParaRPr>
          </a:p>
        </p:txBody>
      </p:sp>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973035"/>
            <a:ext cx="7828283" cy="513891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Conector de seta reta 17"/>
          <p:cNvCxnSpPr/>
          <p:nvPr/>
        </p:nvCxnSpPr>
        <p:spPr>
          <a:xfrm>
            <a:off x="4572000" y="1538171"/>
            <a:ext cx="0" cy="413394"/>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397566735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p:cNvSpPr txBox="1"/>
          <p:nvPr/>
        </p:nvSpPr>
        <p:spPr>
          <a:xfrm>
            <a:off x="1043608" y="493402"/>
            <a:ext cx="5832648" cy="369332"/>
          </a:xfrm>
          <a:prstGeom prst="rect">
            <a:avLst/>
          </a:prstGeom>
          <a:noFill/>
        </p:spPr>
        <p:txBody>
          <a:bodyPr wrap="square" rtlCol="0">
            <a:spAutoFit/>
          </a:bodyPr>
          <a:lstStyle/>
          <a:p>
            <a:pPr algn="ctr"/>
            <a:r>
              <a:rPr lang="pt-BR" b="1" dirty="0" smtClean="0">
                <a:latin typeface="Arial" panose="020B0604020202020204" pitchFamily="34" charset="0"/>
                <a:cs typeface="Arial" panose="020B0604020202020204" pitchFamily="34" charset="0"/>
              </a:rPr>
              <a:t>Ente federativo com as TC condicionadas.</a:t>
            </a:r>
            <a:endParaRPr lang="pt-BR" b="1" dirty="0">
              <a:latin typeface="Arial" panose="020B0604020202020204" pitchFamily="34" charset="0"/>
              <a:cs typeface="Arial" panose="020B0604020202020204" pitchFamily="34" charset="0"/>
            </a:endParaRPr>
          </a:p>
        </p:txBody>
      </p:sp>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72895"/>
            <a:ext cx="7353930" cy="502842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235315780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0" y="-7754"/>
            <a:ext cx="6246186" cy="830997"/>
          </a:xfrm>
          <a:prstGeom prst="rect">
            <a:avLst/>
          </a:prstGeom>
        </p:spPr>
        <p:txBody>
          <a:bodyPr wrap="square">
            <a:spAutoFit/>
          </a:bodyPr>
          <a:lstStyle/>
          <a:p>
            <a:endParaRPr lang="pt-BR" sz="2400" b="1" dirty="0"/>
          </a:p>
          <a:p>
            <a:endParaRPr lang="pt-BR" sz="2400" b="1" dirty="0"/>
          </a:p>
        </p:txBody>
      </p:sp>
      <p:sp>
        <p:nvSpPr>
          <p:cNvPr id="11" name="CaixaDeTexto 10"/>
          <p:cNvSpPr txBox="1"/>
          <p:nvPr/>
        </p:nvSpPr>
        <p:spPr>
          <a:xfrm>
            <a:off x="290290" y="454602"/>
            <a:ext cx="6369942" cy="369332"/>
          </a:xfrm>
          <a:prstGeom prst="rect">
            <a:avLst/>
          </a:prstGeom>
          <a:noFill/>
        </p:spPr>
        <p:txBody>
          <a:bodyPr wrap="square" rtlCol="0">
            <a:spAutoFit/>
          </a:bodyPr>
          <a:lstStyle/>
          <a:p>
            <a:pPr algn="ctr"/>
            <a:r>
              <a:rPr lang="pt-BR" b="1" dirty="0" smtClean="0">
                <a:latin typeface="Arial" panose="020B0604020202020204" pitchFamily="34" charset="0"/>
                <a:cs typeface="Arial" panose="020B0604020202020204" pitchFamily="34" charset="0"/>
              </a:rPr>
              <a:t>Ente federativo com as TC condicionadas.</a:t>
            </a:r>
            <a:endParaRPr lang="pt-BR" b="1" dirty="0">
              <a:latin typeface="Arial" panose="020B0604020202020204" pitchFamily="34" charset="0"/>
              <a:cs typeface="Arial" panose="020B0604020202020204" pitchFamily="34"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036" y="1054346"/>
            <a:ext cx="8199857" cy="506070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056277" y="336740"/>
            <a:ext cx="2015870" cy="95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m 6"/>
          <p:cNvPicPr>
            <a:picLocks noChangeAspect="1"/>
          </p:cNvPicPr>
          <p:nvPr/>
        </p:nvPicPr>
        <p:blipFill rotWithShape="1">
          <a:blip r:embed="rId5"/>
          <a:srcRect r="699"/>
          <a:stretch/>
        </p:blipFill>
        <p:spPr>
          <a:xfrm>
            <a:off x="0" y="6115050"/>
            <a:ext cx="9143999" cy="742950"/>
          </a:xfrm>
          <a:prstGeom prst="rect">
            <a:avLst/>
          </a:prstGeom>
        </p:spPr>
      </p:pic>
    </p:spTree>
    <p:extLst>
      <p:ext uri="{BB962C8B-B14F-4D97-AF65-F5344CB8AC3E}">
        <p14:creationId xmlns:p14="http://schemas.microsoft.com/office/powerpoint/2010/main" val="146039498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p:nvPr/>
        </p:nvPicPr>
        <p:blipFill rotWithShape="1">
          <a:blip r:embed="rId2"/>
          <a:srcRect l="62386" t="10417" r="6339" b="9226"/>
          <a:stretch/>
        </p:blipFill>
        <p:spPr bwMode="auto">
          <a:xfrm>
            <a:off x="0" y="312116"/>
            <a:ext cx="8676456" cy="5781179"/>
          </a:xfrm>
          <a:prstGeom prst="rect">
            <a:avLst/>
          </a:prstGeom>
          <a:ln>
            <a:noFill/>
          </a:ln>
          <a:extLst>
            <a:ext uri="{53640926-AAD7-44D8-BBD7-CCE9431645EC}">
              <a14:shadowObscured xmlns:a14="http://schemas.microsoft.com/office/drawing/2010/main"/>
            </a:ext>
          </a:extLst>
        </p:spPr>
      </p:pic>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498573" y="69269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m 3"/>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39467466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917" y="836712"/>
            <a:ext cx="8241002" cy="3636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Conector de seta reta 9"/>
          <p:cNvCxnSpPr/>
          <p:nvPr/>
        </p:nvCxnSpPr>
        <p:spPr>
          <a:xfrm flipV="1">
            <a:off x="8244408" y="3933057"/>
            <a:ext cx="1" cy="1080119"/>
          </a:xfrm>
          <a:prstGeom prst="straightConnector1">
            <a:avLst/>
          </a:prstGeom>
          <a:noFill/>
          <a:ln w="57150">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cxnSp>
      <p:sp>
        <p:nvSpPr>
          <p:cNvPr id="11" name="CaixaDeTexto 10"/>
          <p:cNvSpPr txBox="1"/>
          <p:nvPr/>
        </p:nvSpPr>
        <p:spPr>
          <a:xfrm>
            <a:off x="4211960" y="5169654"/>
            <a:ext cx="4536504" cy="830997"/>
          </a:xfrm>
          <a:prstGeom prst="rect">
            <a:avLst/>
          </a:prstGeom>
          <a:solidFill>
            <a:srgbClr val="DCEFC7"/>
          </a:solidFill>
          <a:ln w="19050">
            <a:solidFill>
              <a:srgbClr val="C00000"/>
            </a:solidFill>
            <a:prstDash val="sysDash"/>
          </a:ln>
        </p:spPr>
        <p:txBody>
          <a:bodyPr wrap="square" rtlCol="0">
            <a:spAutoFit/>
          </a:bodyPr>
          <a:lstStyle/>
          <a:p>
            <a:pPr algn="ctr"/>
            <a:r>
              <a:rPr lang="pt-BR" sz="2400" b="1" dirty="0" smtClean="0">
                <a:latin typeface="Times New Roman" panose="02020603050405020304" pitchFamily="18" charset="0"/>
                <a:cs typeface="Times New Roman" panose="02020603050405020304" pitchFamily="18" charset="0"/>
              </a:rPr>
              <a:t>É possível fazer o download da decisão judicial.</a:t>
            </a:r>
            <a:endParaRPr lang="pt-BR" sz="2400" b="1" dirty="0">
              <a:latin typeface="Times New Roman" panose="02020603050405020304" pitchFamily="18" charset="0"/>
              <a:cs typeface="Times New Roman" panose="02020603050405020304" pitchFamily="18" charset="0"/>
            </a:endParaRPr>
          </a:p>
        </p:txBody>
      </p:sp>
      <p:pic>
        <p:nvPicPr>
          <p:cNvPr id="5" name="Imagem 4"/>
          <p:cNvPicPr>
            <a:picLocks noChangeAspect="1"/>
          </p:cNvPicPr>
          <p:nvPr/>
        </p:nvPicPr>
        <p:blipFill rotWithShape="1">
          <a:blip r:embed="rId4"/>
          <a:srcRect r="699"/>
          <a:stretch/>
        </p:blipFill>
        <p:spPr>
          <a:xfrm>
            <a:off x="0" y="6115050"/>
            <a:ext cx="9143999" cy="742950"/>
          </a:xfrm>
          <a:prstGeom prst="rect">
            <a:avLst/>
          </a:prstGeom>
        </p:spPr>
      </p:pic>
    </p:spTree>
    <p:custDataLst>
      <p:tags r:id="rId1"/>
    </p:custDataLst>
    <p:extLst>
      <p:ext uri="{BB962C8B-B14F-4D97-AF65-F5344CB8AC3E}">
        <p14:creationId xmlns:p14="http://schemas.microsoft.com/office/powerpoint/2010/main" val="866592172"/>
      </p:ext>
    </p:extLst>
  </p:cSld>
  <p:clrMapOvr>
    <a:masterClrMapping/>
  </p:clrMapOvr>
  <mc:AlternateContent xmlns:mc="http://schemas.openxmlformats.org/markup-compatibility/2006" xmlns:p14="http://schemas.microsoft.com/office/powerpoint/2010/main">
    <mc:Choice Requires="p14">
      <p:transition spd="slow" p14:dur="1200" advClick="0" advTm="50000">
        <p14:prism/>
      </p:transition>
    </mc:Choice>
    <mc:Fallback xmlns="">
      <p:transition spd="slow" advClick="0" advTm="50000">
        <p:fade/>
      </p:transition>
    </mc:Fallback>
  </mc:AlternateContent>
  <p:timing>
    <p:tnLst>
      <p:par>
        <p:cTn id="1" dur="indefinite" restart="never" nodeType="tmRoot"/>
      </p:par>
    </p:tnLst>
  </p:timing>
  <p:extLst mod="1">
    <p:ext uri="{E180D4A7-C9FB-4DFB-919C-405C955672EB}">
      <p14:showEvtLst xmlns:p14="http://schemas.microsoft.com/office/powerpoint/2010/main">
        <p14:playEvt time="0" objId="2"/>
        <p14:pauseEvt time="1521" objId="2"/>
        <p14:seekEvt time="1521" objId="2" seek="1428"/>
        <p14:resumeEvt time="1521" objId="2"/>
        <p14:stopEvt time="49818" objId="2"/>
      </p14:showEvtLst>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m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796" y="1700808"/>
            <a:ext cx="3318834" cy="1717218"/>
          </a:xfrm>
          <a:prstGeom prst="rect">
            <a:avLst/>
          </a:prstGeom>
          <a:noFill/>
          <a:ln w="285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D6ECFF"/>
                  </a:outerShdw>
                </a:effectLst>
              </a14:hiddenEffects>
            </a:ext>
          </a:extLst>
        </p:spPr>
      </p:pic>
      <p:pic>
        <p:nvPicPr>
          <p:cNvPr id="68611" name="Picture 3"/>
          <p:cNvPicPr>
            <a:picLocks noChangeAspect="1" noChangeArrowheads="1"/>
          </p:cNvPicPr>
          <p:nvPr/>
        </p:nvPicPr>
        <p:blipFill>
          <a:blip r:embed="rId3">
            <a:extLst>
              <a:ext uri="{28A0092B-C50C-407E-A947-70E740481C1C}">
                <a14:useLocalDpi xmlns:a14="http://schemas.microsoft.com/office/drawing/2010/main" val="0"/>
              </a:ext>
            </a:extLst>
          </a:blip>
          <a:srcRect l="22740" t="19583" r="24916" b="21036"/>
          <a:stretch>
            <a:fillRect/>
          </a:stretch>
        </p:blipFill>
        <p:spPr bwMode="auto">
          <a:xfrm>
            <a:off x="4132595" y="692696"/>
            <a:ext cx="4662682" cy="35283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4" name="Retângulo 3"/>
          <p:cNvSpPr/>
          <p:nvPr/>
        </p:nvSpPr>
        <p:spPr>
          <a:xfrm>
            <a:off x="546995" y="4279447"/>
            <a:ext cx="8340522" cy="1323439"/>
          </a:xfrm>
          <a:prstGeom prst="rect">
            <a:avLst/>
          </a:prstGeom>
        </p:spPr>
        <p:txBody>
          <a:bodyPr wrap="square">
            <a:spAutoFit/>
          </a:bodyPr>
          <a:lstStyle/>
          <a:p>
            <a:pPr algn="just"/>
            <a:r>
              <a:rPr lang="pt-BR" sz="2000" b="1" dirty="0" smtClean="0">
                <a:latin typeface="arial (Corpo)"/>
              </a:rPr>
              <a:t>O usuário  </a:t>
            </a:r>
            <a:r>
              <a:rPr lang="pt-BR" sz="2000" b="1" dirty="0">
                <a:latin typeface="arial (Corpo)"/>
              </a:rPr>
              <a:t>do Tribunal de Contas pode visualizar a  situação do ente perante o SIOPS em relação ao </a:t>
            </a:r>
            <a:r>
              <a:rPr lang="pt-BR" sz="2000" b="1" dirty="0" smtClean="0">
                <a:latin typeface="arial (Corpo)"/>
              </a:rPr>
              <a:t>Módulo </a:t>
            </a:r>
            <a:r>
              <a:rPr lang="pt-BR" sz="2000" b="1" dirty="0">
                <a:latin typeface="arial (Corpo)"/>
              </a:rPr>
              <a:t>de </a:t>
            </a:r>
            <a:r>
              <a:rPr lang="pt-BR" sz="2000" b="1" dirty="0" smtClean="0">
                <a:latin typeface="arial (Corpo)"/>
              </a:rPr>
              <a:t>Controle </a:t>
            </a:r>
            <a:r>
              <a:rPr lang="pt-BR" sz="2000" b="1" dirty="0">
                <a:latin typeface="arial (Corpo)"/>
              </a:rPr>
              <a:t>E</a:t>
            </a:r>
            <a:r>
              <a:rPr lang="pt-BR" sz="2000" b="1" dirty="0" smtClean="0">
                <a:latin typeface="arial (Corpo)"/>
              </a:rPr>
              <a:t>xterno</a:t>
            </a:r>
            <a:r>
              <a:rPr lang="pt-BR" sz="2000" b="1" dirty="0">
                <a:latin typeface="arial (Corpo)"/>
              </a:rPr>
              <a:t>, a ser utilizado exclusivamente pelos Tribunais de Contas com jurisdição no território de cada ente da Federação</a:t>
            </a:r>
            <a:r>
              <a:rPr lang="pt-BR" sz="2000" dirty="0">
                <a:latin typeface="arial (Corpo)"/>
              </a:rPr>
              <a:t>.</a:t>
            </a:r>
          </a:p>
        </p:txBody>
      </p:sp>
      <p:sp>
        <p:nvSpPr>
          <p:cNvPr id="7" name="Retângulo 6"/>
          <p:cNvSpPr/>
          <p:nvPr/>
        </p:nvSpPr>
        <p:spPr>
          <a:xfrm>
            <a:off x="2215125" y="188640"/>
            <a:ext cx="4642618" cy="615553"/>
          </a:xfrm>
          <a:prstGeom prst="rect">
            <a:avLst/>
          </a:prstGeom>
        </p:spPr>
        <p:txBody>
          <a:bodyPr wrap="none">
            <a:spAutoFit/>
          </a:bodyPr>
          <a:lstStyle/>
          <a:p>
            <a:pPr algn="ctr"/>
            <a:r>
              <a:rPr lang="pt-BR" sz="3400" b="1" dirty="0" smtClean="0">
                <a:solidFill>
                  <a:schemeClr val="bg1"/>
                </a:solidFill>
                <a:latin typeface="Arial" panose="020B0604020202020204" pitchFamily="34" charset="0"/>
                <a:cs typeface="Arial" panose="020B0604020202020204" pitchFamily="34" charset="0"/>
              </a:rPr>
              <a:t>Página SIOPS –  MCE</a:t>
            </a:r>
            <a:endParaRPr lang="pt-BR" sz="3400" dirty="0">
              <a:solidFill>
                <a:schemeClr val="bg1"/>
              </a:solidFill>
              <a:latin typeface="Arial" panose="020B0604020202020204" pitchFamily="34" charset="0"/>
              <a:cs typeface="Arial" panose="020B0604020202020204" pitchFamily="34" charset="0"/>
            </a:endParaRPr>
          </a:p>
        </p:txBody>
      </p:sp>
      <p:pic>
        <p:nvPicPr>
          <p:cNvPr id="6" name="Imagem 5"/>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1469644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215125" y="270318"/>
            <a:ext cx="4642618" cy="615553"/>
          </a:xfrm>
          <a:prstGeom prst="rect">
            <a:avLst/>
          </a:prstGeom>
        </p:spPr>
        <p:txBody>
          <a:bodyPr wrap="none">
            <a:spAutoFit/>
          </a:bodyPr>
          <a:lstStyle/>
          <a:p>
            <a:pPr algn="ctr"/>
            <a:r>
              <a:rPr lang="pt-BR" sz="3400" b="1" dirty="0" smtClean="0">
                <a:solidFill>
                  <a:schemeClr val="bg1"/>
                </a:solidFill>
                <a:latin typeface="Arial" panose="020B0604020202020204" pitchFamily="34" charset="0"/>
                <a:cs typeface="Arial" panose="020B0604020202020204" pitchFamily="34" charset="0"/>
              </a:rPr>
              <a:t>Página SIOPS –  MCE</a:t>
            </a:r>
            <a:endParaRPr lang="pt-BR" sz="3400" dirty="0">
              <a:solidFill>
                <a:schemeClr val="bg1"/>
              </a:solidFill>
              <a:latin typeface="Arial" panose="020B0604020202020204" pitchFamily="34" charset="0"/>
              <a:cs typeface="Arial" panose="020B0604020202020204" pitchFamily="34" charset="0"/>
            </a:endParaRPr>
          </a:p>
        </p:txBody>
      </p:sp>
      <p:pic>
        <p:nvPicPr>
          <p:cNvPr id="7" name="Image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295577"/>
            <a:ext cx="1978709" cy="811822"/>
          </a:xfrm>
          <a:prstGeom prst="rect">
            <a:avLst/>
          </a:prstGeom>
        </p:spPr>
      </p:pic>
      <p:sp>
        <p:nvSpPr>
          <p:cNvPr id="8" name="Retângulo 7"/>
          <p:cNvSpPr/>
          <p:nvPr/>
        </p:nvSpPr>
        <p:spPr>
          <a:xfrm>
            <a:off x="467981" y="1268760"/>
            <a:ext cx="8208475" cy="5047536"/>
          </a:xfrm>
          <a:prstGeom prst="rect">
            <a:avLst/>
          </a:prstGeom>
        </p:spPr>
        <p:txBody>
          <a:bodyPr wrap="square">
            <a:spAutoFit/>
          </a:bodyPr>
          <a:lstStyle/>
          <a:p>
            <a:pPr algn="just">
              <a:lnSpc>
                <a:spcPct val="150000"/>
              </a:lnSpc>
            </a:pPr>
            <a:r>
              <a:rPr lang="pt-BR" b="1" dirty="0">
                <a:solidFill>
                  <a:schemeClr val="accent3">
                    <a:lumMod val="50000"/>
                  </a:schemeClr>
                </a:solidFill>
              </a:rPr>
              <a:t>	</a:t>
            </a:r>
            <a:r>
              <a:rPr lang="pt-BR" b="1" dirty="0"/>
              <a:t>O </a:t>
            </a:r>
            <a:r>
              <a:rPr lang="pt-BR" sz="2400" b="1" u="sng" dirty="0">
                <a:solidFill>
                  <a:srgbClr val="C00000"/>
                </a:solidFill>
              </a:rPr>
              <a:t>Módulo de Controle </a:t>
            </a:r>
            <a:r>
              <a:rPr lang="pt-BR" sz="2400" b="1" u="sng" dirty="0" smtClean="0">
                <a:solidFill>
                  <a:srgbClr val="C00000"/>
                </a:solidFill>
              </a:rPr>
              <a:t>Externo</a:t>
            </a:r>
            <a:r>
              <a:rPr lang="pt-BR" sz="2400" b="1" dirty="0" smtClean="0">
                <a:solidFill>
                  <a:srgbClr val="C00000"/>
                </a:solidFill>
              </a:rPr>
              <a:t> </a:t>
            </a:r>
            <a:r>
              <a:rPr lang="pt-BR" b="1" dirty="0" smtClean="0"/>
              <a:t>é </a:t>
            </a:r>
            <a:r>
              <a:rPr lang="pt-BR" b="1" dirty="0"/>
              <a:t>uma ferramenta disponibilizada pelo SIOPS, </a:t>
            </a:r>
            <a:r>
              <a:rPr lang="pt-BR" b="1" dirty="0" smtClean="0"/>
              <a:t>previsto </a:t>
            </a:r>
            <a:r>
              <a:rPr lang="pt-BR" b="1" dirty="0"/>
              <a:t>na </a:t>
            </a:r>
            <a:r>
              <a:rPr lang="pt-BR" b="1" dirty="0" smtClean="0"/>
              <a:t>LC </a:t>
            </a:r>
            <a:r>
              <a:rPr lang="pt-BR" b="1" dirty="0"/>
              <a:t>n° </a:t>
            </a:r>
            <a:r>
              <a:rPr lang="pt-BR" b="1" dirty="0" smtClean="0"/>
              <a:t>141/2012</a:t>
            </a:r>
            <a:r>
              <a:rPr lang="pt-BR" b="1" dirty="0"/>
              <a:t>;</a:t>
            </a:r>
            <a:r>
              <a:rPr lang="pt-BR" b="1" dirty="0" smtClean="0"/>
              <a:t> desenvolvido </a:t>
            </a:r>
            <a:r>
              <a:rPr lang="pt-BR" b="1" dirty="0"/>
              <a:t>para uso exclusivo dos Tribunais de Contas com jurisdição no território de cada ente da Federação, para registro das informações </a:t>
            </a:r>
            <a:r>
              <a:rPr lang="pt-BR" b="1" dirty="0" smtClean="0"/>
              <a:t>sobre aplicação </a:t>
            </a:r>
            <a:r>
              <a:rPr lang="pt-BR" b="1" dirty="0"/>
              <a:t>dos recursos em ações e serviços públicos </a:t>
            </a:r>
            <a:r>
              <a:rPr lang="pt-BR" b="1" dirty="0" smtClean="0"/>
              <a:t>de saúde, </a:t>
            </a:r>
            <a:r>
              <a:rPr lang="pt-BR" b="1" dirty="0"/>
              <a:t>consideradas para fins de emissão do Parecer Prévio, nos termos </a:t>
            </a:r>
            <a:r>
              <a:rPr lang="pt-BR" b="1" dirty="0" smtClean="0"/>
              <a:t>da (LC nº 101/2000). Servindo como meio dos Tribunais </a:t>
            </a:r>
            <a:r>
              <a:rPr lang="pt-BR" b="1" dirty="0"/>
              <a:t>de Contas validarem os dados declarados pelos entes ao SIOPS,  </a:t>
            </a:r>
            <a:r>
              <a:rPr lang="pt-BR" b="1" dirty="0" smtClean="0"/>
              <a:t>facultando poder </a:t>
            </a:r>
            <a:r>
              <a:rPr lang="pt-BR" b="1" dirty="0"/>
              <a:t>aos respectivos Tribunais de Contas, de alterar informações já homologadas pelos gestores, </a:t>
            </a:r>
            <a:r>
              <a:rPr lang="pt-BR" b="1" dirty="0" smtClean="0"/>
              <a:t>em caso de inconsistências</a:t>
            </a:r>
            <a:r>
              <a:rPr lang="pt-BR" b="1" dirty="0"/>
              <a:t>. </a:t>
            </a:r>
            <a:endParaRPr lang="pt-BR" b="1" dirty="0" smtClean="0"/>
          </a:p>
          <a:p>
            <a:pPr algn="just">
              <a:lnSpc>
                <a:spcPct val="150000"/>
              </a:lnSpc>
            </a:pPr>
            <a:r>
              <a:rPr lang="pt-BR" b="1" dirty="0"/>
              <a:t>	</a:t>
            </a:r>
            <a:r>
              <a:rPr lang="pt-BR" b="1" dirty="0" smtClean="0"/>
              <a:t>Os </a:t>
            </a:r>
            <a:r>
              <a:rPr lang="pt-BR" b="1" dirty="0"/>
              <a:t>dados informados pelos Tribunais de Contas </a:t>
            </a:r>
            <a:r>
              <a:rPr lang="pt-BR" b="1" dirty="0" smtClean="0"/>
              <a:t>sobrepõem </a:t>
            </a:r>
            <a:r>
              <a:rPr lang="pt-BR" b="1" dirty="0"/>
              <a:t>às informações transmitidas pelos gestores do SUS.</a:t>
            </a:r>
            <a:endParaRPr lang="pt-BR" dirty="0"/>
          </a:p>
          <a:p>
            <a:pPr algn="just"/>
            <a:r>
              <a:rPr lang="pt-BR" sz="1600" dirty="0">
                <a:solidFill>
                  <a:schemeClr val="accent3">
                    <a:lumMod val="50000"/>
                  </a:schemeClr>
                </a:solidFill>
              </a:rPr>
              <a:t> </a:t>
            </a:r>
          </a:p>
        </p:txBody>
      </p:sp>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011731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anim calcmode="lin" valueType="num">
                                      <p:cBhvr>
                                        <p:cTn id="8" dur="3000" fill="hold"/>
                                        <p:tgtEl>
                                          <p:spTgt spid="8"/>
                                        </p:tgtEl>
                                        <p:attrNameLst>
                                          <p:attrName>ppt_x</p:attrName>
                                        </p:attrNameLst>
                                      </p:cBhvr>
                                      <p:tavLst>
                                        <p:tav tm="0">
                                          <p:val>
                                            <p:strVal val="#ppt_x"/>
                                          </p:val>
                                        </p:tav>
                                        <p:tav tm="100000">
                                          <p:val>
                                            <p:strVal val="#ppt_x"/>
                                          </p:val>
                                        </p:tav>
                                      </p:tavLst>
                                    </p:anim>
                                    <p:anim calcmode="lin" valueType="num">
                                      <p:cBhvr>
                                        <p:cTn id="9" dur="3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665452" y="523117"/>
            <a:ext cx="2201704" cy="7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ela 2"/>
          <p:cNvGraphicFramePr>
            <a:graphicFrameLocks noGrp="1"/>
          </p:cNvGraphicFramePr>
          <p:nvPr>
            <p:extLst>
              <p:ext uri="{D42A27DB-BD31-4B8C-83A1-F6EECF244321}">
                <p14:modId xmlns:p14="http://schemas.microsoft.com/office/powerpoint/2010/main" val="1411158483"/>
              </p:ext>
            </p:extLst>
          </p:nvPr>
        </p:nvGraphicFramePr>
        <p:xfrm>
          <a:off x="214675" y="1421651"/>
          <a:ext cx="8514379" cy="4621057"/>
        </p:xfrm>
        <a:graphic>
          <a:graphicData uri="http://schemas.openxmlformats.org/drawingml/2006/table">
            <a:tbl>
              <a:tblPr firstRow="1" firstCol="1" bandRow="1">
                <a:tableStyleId>{3B4B98B0-60AC-42C2-AFA5-B58CD77FA1E5}</a:tableStyleId>
              </a:tblPr>
              <a:tblGrid>
                <a:gridCol w="8514379"/>
              </a:tblGrid>
              <a:tr h="223323">
                <a:tc>
                  <a:txBody>
                    <a:bodyPr/>
                    <a:lstStyle/>
                    <a:p>
                      <a:pPr algn="just" hangingPunct="1">
                        <a:lnSpc>
                          <a:spcPct val="118000"/>
                        </a:lnSpc>
                        <a:spcAft>
                          <a:spcPts val="0"/>
                        </a:spcAft>
                      </a:pPr>
                      <a:r>
                        <a:rPr lang="pt-BR" sz="1400" kern="0" dirty="0">
                          <a:effectLst/>
                        </a:rPr>
                        <a:t>1.1 - Participação percentual da receita de impostos na receita líquida total do município;</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446645">
                <a:tc>
                  <a:txBody>
                    <a:bodyPr/>
                    <a:lstStyle/>
                    <a:p>
                      <a:pPr algn="just" hangingPunct="1">
                        <a:lnSpc>
                          <a:spcPct val="118000"/>
                        </a:lnSpc>
                        <a:spcAft>
                          <a:spcPts val="0"/>
                        </a:spcAft>
                      </a:pPr>
                      <a:r>
                        <a:rPr lang="pt-BR" sz="1400" kern="0">
                          <a:effectLst/>
                        </a:rPr>
                        <a:t>1.2 - Participação percentual das transferências intergovernamentais líquidas na receita líquida total do município;</a:t>
                      </a:r>
                      <a:endParaRPr lang="pt-BR" sz="14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446645">
                <a:tc>
                  <a:txBody>
                    <a:bodyPr/>
                    <a:lstStyle/>
                    <a:p>
                      <a:pPr algn="just" hangingPunct="1">
                        <a:lnSpc>
                          <a:spcPct val="118000"/>
                        </a:lnSpc>
                        <a:spcAft>
                          <a:spcPts val="0"/>
                        </a:spcAft>
                      </a:pPr>
                      <a:r>
                        <a:rPr lang="pt-BR" sz="1400" kern="0" dirty="0">
                          <a:effectLst/>
                        </a:rPr>
                        <a:t>1.3 - Participação percentual das Transferências para a Saúde (SUS) no total de recursos líquidos transferidos para o Município;</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446645">
                <a:tc>
                  <a:txBody>
                    <a:bodyPr/>
                    <a:lstStyle/>
                    <a:p>
                      <a:pPr algn="just" hangingPunct="1">
                        <a:lnSpc>
                          <a:spcPct val="118000"/>
                        </a:lnSpc>
                        <a:spcAft>
                          <a:spcPts val="0"/>
                        </a:spcAft>
                      </a:pPr>
                      <a:r>
                        <a:rPr lang="pt-BR" sz="1400" kern="0" dirty="0">
                          <a:effectLst/>
                        </a:rPr>
                        <a:t>1.4 - Participação percentual das Transferências da União para a Saúde no total de recursos transferidos para a saúde no Município;</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446645">
                <a:tc>
                  <a:txBody>
                    <a:bodyPr/>
                    <a:lstStyle/>
                    <a:p>
                      <a:pPr algn="just" hangingPunct="1">
                        <a:lnSpc>
                          <a:spcPct val="118000"/>
                        </a:lnSpc>
                        <a:spcAft>
                          <a:spcPts val="0"/>
                        </a:spcAft>
                      </a:pPr>
                      <a:r>
                        <a:rPr lang="pt-BR" sz="1400" kern="0" dirty="0">
                          <a:effectLst/>
                        </a:rPr>
                        <a:t>1.5 - Participação percentual das Transferências da União para a Saúde (SUS) no total de Transferências Líquidas da União para o Município;</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446645">
                <a:tc>
                  <a:txBody>
                    <a:bodyPr/>
                    <a:lstStyle/>
                    <a:p>
                      <a:pPr algn="just" hangingPunct="1">
                        <a:lnSpc>
                          <a:spcPct val="118000"/>
                        </a:lnSpc>
                        <a:spcAft>
                          <a:spcPts val="0"/>
                        </a:spcAft>
                      </a:pPr>
                      <a:r>
                        <a:rPr lang="pt-BR" sz="1400" kern="0" dirty="0">
                          <a:effectLst/>
                        </a:rPr>
                        <a:t>1.6 - Participação percentual da Receita de Impostos e Transferências Constitucionais e Legais na Receita Líquida Total do Município;</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170053">
                <a:tc>
                  <a:txBody>
                    <a:bodyPr/>
                    <a:lstStyle/>
                    <a:p>
                      <a:pPr algn="just" hangingPunct="1">
                        <a:lnSpc>
                          <a:spcPct val="118000"/>
                        </a:lnSpc>
                        <a:spcAft>
                          <a:spcPts val="0"/>
                        </a:spcAft>
                      </a:pPr>
                      <a:r>
                        <a:rPr lang="pt-BR" sz="1400" kern="0" dirty="0">
                          <a:effectLst/>
                        </a:rPr>
                        <a:t>2.1 - Despesa total com Saúde, sob a responsabilidade do município, por habitante.</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223323">
                <a:tc>
                  <a:txBody>
                    <a:bodyPr/>
                    <a:lstStyle/>
                    <a:p>
                      <a:pPr algn="just" hangingPunct="1">
                        <a:lnSpc>
                          <a:spcPct val="118000"/>
                        </a:lnSpc>
                        <a:spcAft>
                          <a:spcPts val="0"/>
                        </a:spcAft>
                      </a:pPr>
                      <a:r>
                        <a:rPr lang="pt-BR" sz="1400" kern="0">
                          <a:effectLst/>
                        </a:rPr>
                        <a:t>2.2 - Participação percentual das despesas com pessoal na despesa total com Saúde;</a:t>
                      </a:r>
                      <a:endParaRPr lang="pt-BR" sz="14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223323">
                <a:tc>
                  <a:txBody>
                    <a:bodyPr/>
                    <a:lstStyle/>
                    <a:p>
                      <a:pPr algn="just" hangingPunct="1">
                        <a:lnSpc>
                          <a:spcPct val="118000"/>
                        </a:lnSpc>
                        <a:spcAft>
                          <a:spcPts val="0"/>
                        </a:spcAft>
                      </a:pPr>
                      <a:r>
                        <a:rPr lang="pt-BR" sz="1400" kern="0" dirty="0">
                          <a:effectLst/>
                        </a:rPr>
                        <a:t>2.3 - Participação percentual das despesas com medicamentos na despesa total com Saúde;</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340836">
                <a:tc>
                  <a:txBody>
                    <a:bodyPr/>
                    <a:lstStyle/>
                    <a:p>
                      <a:pPr algn="just" hangingPunct="1">
                        <a:lnSpc>
                          <a:spcPct val="118000"/>
                        </a:lnSpc>
                        <a:spcAft>
                          <a:spcPts val="0"/>
                        </a:spcAft>
                      </a:pPr>
                      <a:r>
                        <a:rPr lang="pt-BR" sz="1400" kern="0">
                          <a:effectLst/>
                        </a:rPr>
                        <a:t>2.4 - Participação percentual das despesas com serviços de terceiros - pessoa jurídica na despesa total com Saúde;</a:t>
                      </a:r>
                      <a:endParaRPr lang="pt-BR" sz="14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223323">
                <a:tc>
                  <a:txBody>
                    <a:bodyPr/>
                    <a:lstStyle/>
                    <a:p>
                      <a:pPr algn="just" hangingPunct="1">
                        <a:lnSpc>
                          <a:spcPct val="118000"/>
                        </a:lnSpc>
                        <a:spcAft>
                          <a:spcPts val="0"/>
                        </a:spcAft>
                      </a:pPr>
                      <a:r>
                        <a:rPr lang="pt-BR" sz="1400" kern="0">
                          <a:effectLst/>
                        </a:rPr>
                        <a:t>2.5 - Participação percentual das despesas com investimentos na despesa total com Saúde;</a:t>
                      </a:r>
                      <a:endParaRPr lang="pt-BR" sz="14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223323">
                <a:tc>
                  <a:txBody>
                    <a:bodyPr/>
                    <a:lstStyle/>
                    <a:p>
                      <a:pPr algn="just" hangingPunct="1">
                        <a:lnSpc>
                          <a:spcPct val="118000"/>
                        </a:lnSpc>
                        <a:spcAft>
                          <a:spcPts val="0"/>
                        </a:spcAft>
                      </a:pPr>
                      <a:r>
                        <a:rPr lang="pt-BR" sz="1400" kern="0">
                          <a:effectLst/>
                        </a:rPr>
                        <a:t>3.1 - Percentual das transferências para a Saúde em relação à despesa total do município com saúde;</a:t>
                      </a:r>
                      <a:endParaRPr lang="pt-BR" sz="1400" kern="140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r h="223323">
                <a:tc>
                  <a:txBody>
                    <a:bodyPr/>
                    <a:lstStyle/>
                    <a:p>
                      <a:pPr algn="just" hangingPunct="1">
                        <a:lnSpc>
                          <a:spcPct val="118000"/>
                        </a:lnSpc>
                        <a:spcAft>
                          <a:spcPts val="0"/>
                        </a:spcAft>
                      </a:pPr>
                      <a:r>
                        <a:rPr lang="pt-BR" sz="1400" kern="0" dirty="0">
                          <a:effectLst/>
                        </a:rPr>
                        <a:t>3.2 - Participação da receita própria aplicada em Saúde conforme a LC n° 141/2012.</a:t>
                      </a:r>
                      <a:endParaRPr lang="pt-BR" sz="1400" kern="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txBody>
                  <a:tcPr marL="40842" marR="40842" marT="0" marB="0" anchor="ctr"/>
                </a:tc>
              </a:tr>
            </a:tbl>
          </a:graphicData>
        </a:graphic>
      </p:graphicFrame>
      <p:sp>
        <p:nvSpPr>
          <p:cNvPr id="4" name="Retângulo 3"/>
          <p:cNvSpPr/>
          <p:nvPr/>
        </p:nvSpPr>
        <p:spPr>
          <a:xfrm>
            <a:off x="197515" y="900763"/>
            <a:ext cx="6804249" cy="338554"/>
          </a:xfrm>
          <a:prstGeom prst="rect">
            <a:avLst/>
          </a:prstGeom>
        </p:spPr>
        <p:txBody>
          <a:bodyPr wrap="square">
            <a:spAutoFit/>
          </a:bodyPr>
          <a:lstStyle/>
          <a:p>
            <a:r>
              <a:rPr lang="pt-BR" sz="1600" b="1" kern="1400" dirty="0" smtClean="0">
                <a:latin typeface="Arial" panose="020B0604020202020204" pitchFamily="34" charset="0"/>
                <a:ea typeface="Times New Roman" panose="02020603050405020304" pitchFamily="18" charset="0"/>
              </a:rPr>
              <a:t>                  INDICADORES </a:t>
            </a:r>
            <a:r>
              <a:rPr lang="pt-BR" sz="1600" b="1" kern="1400" dirty="0">
                <a:latin typeface="Arial" panose="020B0604020202020204" pitchFamily="34" charset="0"/>
                <a:ea typeface="Times New Roman" panose="02020603050405020304" pitchFamily="18" charset="0"/>
              </a:rPr>
              <a:t>MUNICIPAIS DISPONÍVEIS NO SIOPS </a:t>
            </a:r>
            <a:endParaRPr lang="pt-BR" sz="1600" b="1" dirty="0"/>
          </a:p>
        </p:txBody>
      </p:sp>
      <p:pic>
        <p:nvPicPr>
          <p:cNvPr id="5" name="Imagem 4"/>
          <p:cNvPicPr>
            <a:picLocks noChangeAspect="1"/>
          </p:cNvPicPr>
          <p:nvPr/>
        </p:nvPicPr>
        <p:blipFill rotWithShape="1">
          <a:blip r:embed="rId4"/>
          <a:srcRect r="699"/>
          <a:stretch/>
        </p:blipFill>
        <p:spPr>
          <a:xfrm>
            <a:off x="0" y="6115050"/>
            <a:ext cx="9143999" cy="742950"/>
          </a:xfrm>
          <a:prstGeom prst="rect">
            <a:avLst/>
          </a:prstGeom>
        </p:spPr>
      </p:pic>
    </p:spTree>
    <p:extLst>
      <p:ext uri="{BB962C8B-B14F-4D97-AF65-F5344CB8AC3E}">
        <p14:creationId xmlns:p14="http://schemas.microsoft.com/office/powerpoint/2010/main" val="1669037397"/>
      </p:ext>
    </p:extLst>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6592" y="1051545"/>
            <a:ext cx="9649072" cy="665582"/>
          </a:xfrm>
        </p:spPr>
        <p:txBody>
          <a:bodyPr/>
          <a:lstStyle/>
          <a:p>
            <a:r>
              <a:rPr lang="pt-BR" sz="2800" b="1" dirty="0" smtClean="0">
                <a:latin typeface="Arial" panose="020B0604020202020204" pitchFamily="34" charset="0"/>
                <a:cs typeface="Arial" panose="020B0604020202020204" pitchFamily="34" charset="0"/>
              </a:rPr>
              <a:t>Portaria n° 1.091, de 27 de abril de 2017</a:t>
            </a:r>
            <a:endParaRPr lang="pt-BR" sz="2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323528" y="1916832"/>
            <a:ext cx="8568952" cy="4032448"/>
          </a:xfrm>
        </p:spPr>
        <p:txBody>
          <a:bodyPr/>
          <a:lstStyle/>
          <a:p>
            <a:pPr marL="457200" lvl="1" indent="0" algn="just">
              <a:buNone/>
            </a:pPr>
            <a:r>
              <a:rPr lang="pt-BR" sz="1800" dirty="0" smtClean="0">
                <a:latin typeface="Arial" panose="020B0604020202020204" pitchFamily="34" charset="0"/>
                <a:cs typeface="Arial" panose="020B0604020202020204" pitchFamily="34" charset="0"/>
              </a:rPr>
              <a:t>Institui Grupo de Trabalho Tripartite para propor normas e procedimentos voltados ao fortalecimento do processo de planejamento e de transferências dos recursos federais para o financiamento das ações e serviços públicos de saúde no âmbito do Sistema Único de Saúde.</a:t>
            </a:r>
          </a:p>
          <a:p>
            <a:pPr marL="457200" lvl="1" indent="0" algn="just">
              <a:buNone/>
            </a:pPr>
            <a:endParaRPr lang="pt-BR" sz="1800" dirty="0" smtClean="0">
              <a:latin typeface="Arial" panose="020B0604020202020204" pitchFamily="34" charset="0"/>
              <a:cs typeface="Arial" panose="020B0604020202020204" pitchFamily="34" charset="0"/>
            </a:endParaRPr>
          </a:p>
          <a:p>
            <a:pPr marL="457200" lvl="1" indent="0" algn="just">
              <a:buNone/>
            </a:pPr>
            <a:r>
              <a:rPr lang="pt-BR" sz="1800" dirty="0" smtClean="0">
                <a:latin typeface="Arial" panose="020B0604020202020204" pitchFamily="34" charset="0"/>
                <a:cs typeface="Arial" panose="020B0604020202020204" pitchFamily="34" charset="0"/>
              </a:rPr>
              <a:t>Art. IX – transferências dos recursos financeiros federais destinados às ações e serviços públicos de saúde diretamente aos Fundos de Saúde dos Estados, do Distrito Federal e dos Municípios, </a:t>
            </a:r>
            <a:r>
              <a:rPr lang="pt-BR" sz="1800" u="sng" dirty="0" smtClean="0">
                <a:latin typeface="Arial" panose="020B0604020202020204" pitchFamily="34" charset="0"/>
                <a:cs typeface="Arial" panose="020B0604020202020204" pitchFamily="34" charset="0"/>
              </a:rPr>
              <a:t>nas categorias econômicas de custeio e de capital, na modalidade fundo a fundo, de forma regular e automática</a:t>
            </a:r>
            <a:r>
              <a:rPr lang="pt-BR" sz="1800" dirty="0" smtClean="0">
                <a:latin typeface="Arial" panose="020B0604020202020204" pitchFamily="34" charset="0"/>
                <a:cs typeface="Arial" panose="020B0604020202020204" pitchFamily="34" charset="0"/>
              </a:rPr>
              <a:t>;</a:t>
            </a:r>
          </a:p>
          <a:p>
            <a:pPr marL="457200" lvl="1" indent="0" algn="just">
              <a:buNone/>
            </a:pPr>
            <a:endParaRPr lang="pt-BR" sz="1800" dirty="0" smtClean="0">
              <a:latin typeface="Arial" panose="020B0604020202020204" pitchFamily="34" charset="0"/>
              <a:cs typeface="Arial" panose="020B0604020202020204" pitchFamily="34" charset="0"/>
            </a:endParaRPr>
          </a:p>
          <a:p>
            <a:pPr marL="457200" lvl="1" indent="0" algn="just">
              <a:buNone/>
            </a:pPr>
            <a:r>
              <a:rPr lang="pt-BR" sz="1800" dirty="0" smtClean="0">
                <a:latin typeface="Arial" panose="020B0604020202020204" pitchFamily="34" charset="0"/>
                <a:cs typeface="Arial" panose="020B0604020202020204" pitchFamily="34" charset="0"/>
              </a:rPr>
              <a:t>§ 2° O grupo de trabalho de que trata o caput deverá apresentar as propostas de normas e procedimentos até sessenta dias (27 de junho) a contar da data de publicação desta Portaria.</a:t>
            </a:r>
          </a:p>
          <a:p>
            <a:pPr marL="457200" lvl="1" indent="0" algn="just">
              <a:buNone/>
            </a:pPr>
            <a:endParaRPr lang="pt-BR" sz="1800"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236477"/>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19352824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6592" y="963218"/>
            <a:ext cx="8231266" cy="665582"/>
          </a:xfrm>
        </p:spPr>
        <p:txBody>
          <a:bodyPr/>
          <a:lstStyle/>
          <a:p>
            <a:r>
              <a:rPr lang="pt-BR" sz="2800" b="1" dirty="0" smtClean="0">
                <a:latin typeface="Arial" panose="020B0604020202020204" pitchFamily="34" charset="0"/>
                <a:cs typeface="Arial" panose="020B0604020202020204" pitchFamily="34" charset="0"/>
              </a:rPr>
              <a:t>PROPOSTAS PARA 2019/2020</a:t>
            </a:r>
            <a:endParaRPr lang="pt-BR" sz="28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662880" y="2204864"/>
            <a:ext cx="8229600" cy="3168352"/>
          </a:xfrm>
        </p:spPr>
        <p:txBody>
          <a:bodyPr/>
          <a:lstStyle/>
          <a:p>
            <a:pPr algn="just"/>
            <a:r>
              <a:rPr lang="pt-BR" sz="2000" b="1" dirty="0" smtClean="0">
                <a:latin typeface="Arial" panose="020B0604020202020204" pitchFamily="34" charset="0"/>
                <a:cs typeface="Arial" panose="020B0604020202020204" pitchFamily="34" charset="0"/>
              </a:rPr>
              <a:t>FONTES A SEREM UTILIZADAS PELO SIOPS:</a:t>
            </a:r>
          </a:p>
          <a:p>
            <a:pPr lvl="1" algn="just"/>
            <a:r>
              <a:rPr lang="pt-BR" sz="1800" dirty="0" smtClean="0">
                <a:latin typeface="Arial" panose="020B0604020202020204" pitchFamily="34" charset="0"/>
                <a:cs typeface="Arial" panose="020B0604020202020204" pitchFamily="34" charset="0"/>
              </a:rPr>
              <a:t>Recursos Próprios de Impostos e Transferências Constitucionais e Legais;</a:t>
            </a:r>
          </a:p>
          <a:p>
            <a:pPr lvl="1" algn="just"/>
            <a:r>
              <a:rPr lang="pt-BR" sz="1800" dirty="0" smtClean="0">
                <a:latin typeface="Arial" panose="020B0604020202020204" pitchFamily="34" charset="0"/>
                <a:cs typeface="Arial" panose="020B0604020202020204" pitchFamily="34" charset="0"/>
              </a:rPr>
              <a:t>Receita de Transferências do SUS provenientes da União;</a:t>
            </a:r>
          </a:p>
          <a:p>
            <a:pPr lvl="1" algn="just"/>
            <a:r>
              <a:rPr lang="pt-BR" sz="1800" dirty="0">
                <a:latin typeface="Arial" panose="020B0604020202020204" pitchFamily="34" charset="0"/>
                <a:cs typeface="Arial" panose="020B0604020202020204" pitchFamily="34" charset="0"/>
              </a:rPr>
              <a:t>Receita de Transferências do SUS provenientes </a:t>
            </a:r>
            <a:r>
              <a:rPr lang="pt-BR" sz="1800" dirty="0" smtClean="0">
                <a:latin typeface="Arial" panose="020B0604020202020204" pitchFamily="34" charset="0"/>
                <a:cs typeface="Arial" panose="020B0604020202020204" pitchFamily="34" charset="0"/>
              </a:rPr>
              <a:t>do Estado;</a:t>
            </a:r>
          </a:p>
          <a:p>
            <a:pPr lvl="1" algn="just"/>
            <a:r>
              <a:rPr lang="pt-BR" sz="1800" dirty="0">
                <a:latin typeface="Arial" panose="020B0604020202020204" pitchFamily="34" charset="0"/>
                <a:cs typeface="Arial" panose="020B0604020202020204" pitchFamily="34" charset="0"/>
              </a:rPr>
              <a:t>Receita de Transferências do SUS provenientes </a:t>
            </a:r>
            <a:r>
              <a:rPr lang="pt-BR" sz="1800" dirty="0" smtClean="0">
                <a:latin typeface="Arial" panose="020B0604020202020204" pitchFamily="34" charset="0"/>
                <a:cs typeface="Arial" panose="020B0604020202020204" pitchFamily="34" charset="0"/>
              </a:rPr>
              <a:t>do Município;</a:t>
            </a:r>
          </a:p>
          <a:p>
            <a:pPr lvl="1" algn="just"/>
            <a:r>
              <a:rPr lang="pt-BR" sz="1800" dirty="0" smtClean="0">
                <a:latin typeface="Arial" panose="020B0604020202020204" pitchFamily="34" charset="0"/>
                <a:cs typeface="Arial" panose="020B0604020202020204" pitchFamily="34" charset="0"/>
              </a:rPr>
              <a:t>Operações de Crédito;</a:t>
            </a:r>
          </a:p>
          <a:p>
            <a:pPr lvl="1" algn="just"/>
            <a:r>
              <a:rPr lang="pt-BR" sz="1800" dirty="0" smtClean="0">
                <a:latin typeface="Arial" panose="020B0604020202020204" pitchFamily="34" charset="0"/>
                <a:cs typeface="Arial" panose="020B0604020202020204" pitchFamily="34" charset="0"/>
              </a:rPr>
              <a:t>Royalties;</a:t>
            </a:r>
          </a:p>
          <a:p>
            <a:pPr lvl="1" algn="just"/>
            <a:r>
              <a:rPr lang="pt-BR" sz="1800" dirty="0" smtClean="0">
                <a:latin typeface="Arial" panose="020B0604020202020204" pitchFamily="34" charset="0"/>
                <a:cs typeface="Arial" panose="020B0604020202020204" pitchFamily="34" charset="0"/>
              </a:rPr>
              <a:t>Outras Fontes (Convênios e Receitas de Serviços de Saúde)</a:t>
            </a:r>
            <a:endParaRPr lang="pt-BR" sz="1800"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9718092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584" y="1412776"/>
            <a:ext cx="10081120" cy="648072"/>
          </a:xfrm>
        </p:spPr>
        <p:txBody>
          <a:bodyPr/>
          <a:lstStyle/>
          <a:p>
            <a:r>
              <a:rPr lang="pt-BR" sz="3200" b="1" dirty="0">
                <a:latin typeface="Arial" panose="020B0604020202020204" pitchFamily="34" charset="0"/>
                <a:cs typeface="Arial" panose="020B0604020202020204" pitchFamily="34" charset="0"/>
              </a:rPr>
              <a:t>PROPOSTAS PARA </a:t>
            </a:r>
            <a:r>
              <a:rPr lang="pt-BR" sz="3200" b="1" dirty="0" smtClean="0">
                <a:latin typeface="Arial" panose="020B0604020202020204" pitchFamily="34" charset="0"/>
                <a:cs typeface="Arial" panose="020B0604020202020204" pitchFamily="34" charset="0"/>
              </a:rPr>
              <a:t>2019/2020</a:t>
            </a:r>
            <a:endParaRPr lang="pt-BR" sz="3200" b="1" dirty="0"/>
          </a:p>
        </p:txBody>
      </p:sp>
      <p:sp>
        <p:nvSpPr>
          <p:cNvPr id="3" name="Espaço Reservado para Conteúdo 2"/>
          <p:cNvSpPr>
            <a:spLocks noGrp="1"/>
          </p:cNvSpPr>
          <p:nvPr>
            <p:ph idx="1"/>
          </p:nvPr>
        </p:nvSpPr>
        <p:spPr>
          <a:xfrm>
            <a:off x="457200" y="2492896"/>
            <a:ext cx="8229600" cy="2836912"/>
          </a:xfrm>
        </p:spPr>
        <p:txBody>
          <a:bodyPr/>
          <a:lstStyle/>
          <a:p>
            <a:r>
              <a:rPr lang="pt-BR" sz="2800" b="1" dirty="0" smtClean="0"/>
              <a:t>SUBFUNÇÕES:</a:t>
            </a:r>
          </a:p>
          <a:p>
            <a:pPr lvl="1" algn="just"/>
            <a:r>
              <a:rPr lang="pt-BR" sz="2400" dirty="0" smtClean="0"/>
              <a:t>Atenção Básica e Vigilância em Saúde;</a:t>
            </a:r>
          </a:p>
          <a:p>
            <a:pPr lvl="1" algn="just"/>
            <a:r>
              <a:rPr lang="pt-BR" sz="2400" dirty="0" smtClean="0"/>
              <a:t>Atenção de Alta e Média Complexidade;</a:t>
            </a:r>
          </a:p>
          <a:p>
            <a:pPr lvl="1" algn="just"/>
            <a:r>
              <a:rPr lang="pt-BR" sz="2400" dirty="0" smtClean="0"/>
              <a:t>Assistência Farmacêutica;</a:t>
            </a:r>
          </a:p>
          <a:p>
            <a:pPr lvl="1" algn="just"/>
            <a:r>
              <a:rPr lang="pt-BR" sz="2400" dirty="0" smtClean="0"/>
              <a:t>Transferências Fundo a Fundo para Ações e Serviços Públicos de Saúde – ASPS;</a:t>
            </a:r>
          </a:p>
          <a:p>
            <a:endParaRPr lang="pt-BR" dirty="0"/>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4"/>
          <p:cNvPicPr>
            <a:picLocks noChangeAspect="1"/>
          </p:cNvPicPr>
          <p:nvPr/>
        </p:nvPicPr>
        <p:blipFill rotWithShape="1">
          <a:blip r:embed="rId3"/>
          <a:srcRect r="699"/>
          <a:stretch/>
        </p:blipFill>
        <p:spPr>
          <a:xfrm>
            <a:off x="0" y="6115050"/>
            <a:ext cx="9143999" cy="742950"/>
          </a:xfrm>
          <a:prstGeom prst="rect">
            <a:avLst/>
          </a:prstGeom>
        </p:spPr>
      </p:pic>
    </p:spTree>
    <p:extLst>
      <p:ext uri="{BB962C8B-B14F-4D97-AF65-F5344CB8AC3E}">
        <p14:creationId xmlns:p14="http://schemas.microsoft.com/office/powerpoint/2010/main" val="5264665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a:spLocks noChangeArrowheads="1"/>
          </p:cNvSpPr>
          <p:nvPr/>
        </p:nvSpPr>
        <p:spPr bwMode="auto">
          <a:xfrm>
            <a:off x="3635896" y="320742"/>
            <a:ext cx="716280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r>
              <a:rPr lang="pt-BR" altLang="pt-BR" sz="1500" b="1" spc="100" dirty="0" smtClean="0">
                <a:solidFill>
                  <a:srgbClr val="1D4693"/>
                </a:solidFill>
              </a:rPr>
              <a:t>CAPACITAÇÃO TÉCNICA SIOPS</a:t>
            </a:r>
          </a:p>
          <a:p>
            <a:pPr algn="ctr" eaLnBrk="1" hangingPunct="1"/>
            <a:endParaRPr lang="pt-BR" altLang="pt-BR" sz="1500" b="1" spc="100" dirty="0" smtClean="0">
              <a:solidFill>
                <a:srgbClr val="1D4693"/>
              </a:solidFill>
            </a:endParaRPr>
          </a:p>
        </p:txBody>
      </p:sp>
      <p:pic>
        <p:nvPicPr>
          <p:cNvPr id="10" name="Imagem 9"/>
          <p:cNvPicPr>
            <a:picLocks noChangeAspect="1"/>
          </p:cNvPicPr>
          <p:nvPr/>
        </p:nvPicPr>
        <p:blipFill rotWithShape="1">
          <a:blip r:embed="rId4"/>
          <a:srcRect r="699"/>
          <a:stretch/>
        </p:blipFill>
        <p:spPr>
          <a:xfrm>
            <a:off x="0" y="6115050"/>
            <a:ext cx="9143999" cy="742950"/>
          </a:xfrm>
          <a:prstGeom prst="rect">
            <a:avLst/>
          </a:prstGeom>
        </p:spPr>
      </p:pic>
      <p:pic>
        <p:nvPicPr>
          <p:cNvPr id="11" name="Imagem 10"/>
          <p:cNvPicPr>
            <a:picLocks noChangeAspect="1"/>
          </p:cNvPicPr>
          <p:nvPr/>
        </p:nvPicPr>
        <p:blipFill rotWithShape="1">
          <a:blip r:embed="rId5">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r="69424" b="20497"/>
          <a:stretch/>
        </p:blipFill>
        <p:spPr>
          <a:xfrm>
            <a:off x="1187624" y="6245374"/>
            <a:ext cx="520116" cy="482302"/>
          </a:xfrm>
          <a:prstGeom prst="rect">
            <a:avLst/>
          </a:prstGeom>
        </p:spPr>
      </p:pic>
      <p:sp>
        <p:nvSpPr>
          <p:cNvPr id="2" name="Rectangle 2"/>
          <p:cNvSpPr>
            <a:spLocks noChangeArrowheads="1"/>
          </p:cNvSpPr>
          <p:nvPr/>
        </p:nvSpPr>
        <p:spPr bwMode="auto">
          <a:xfrm>
            <a:off x="-108520" y="1042617"/>
            <a:ext cx="9361040" cy="683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tabLst/>
            </a:pPr>
            <a:endParaRPr lang="pt-BR" altLang="pt-BR" sz="1200" b="1" dirty="0" smtClean="0">
              <a:solidFill>
                <a:srgbClr val="003366"/>
              </a:solidFill>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tabLst/>
            </a:pPr>
            <a:r>
              <a:rPr lang="pt-BR" altLang="pt-BR" sz="2600" b="1" dirty="0" smtClean="0">
                <a:solidFill>
                  <a:srgbClr val="003366"/>
                </a:solidFill>
                <a:latin typeface="Arial" panose="020B0604020202020204" pitchFamily="34" charset="0"/>
                <a:ea typeface="Calibri" panose="020F0502020204030204" pitchFamily="34" charset="0"/>
                <a:cs typeface="Arial" panose="020B0604020202020204" pitchFamily="34" charset="0"/>
              </a:rPr>
              <a:t>SUPORTE SIOPS</a:t>
            </a:r>
          </a:p>
          <a:p>
            <a:pPr marL="0" marR="0" lvl="0" indent="0" algn="ctr" defTabSz="914400" rtl="0" eaLnBrk="0" fontAlgn="base" latinLnBrk="0" hangingPunct="0">
              <a:lnSpc>
                <a:spcPct val="100000"/>
              </a:lnSpc>
              <a:spcBef>
                <a:spcPct val="0"/>
              </a:spcBef>
              <a:spcAft>
                <a:spcPct val="0"/>
              </a:spcAft>
              <a:buClrTx/>
              <a:buSzTx/>
              <a:buFontTx/>
              <a:buChar char="•"/>
              <a:tabLst/>
            </a:pPr>
            <a:endParaRPr kumimoji="0" lang="pt-BR" altLang="pt-BR" sz="2600" b="1" i="0" u="none" strike="noStrike" cap="none" normalizeH="0" baseline="0" dirty="0">
              <a:ln>
                <a:noFill/>
              </a:ln>
              <a:solidFill>
                <a:srgbClr val="003366"/>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tabLst/>
            </a:pPr>
            <a:r>
              <a:rPr lang="pt-BR" altLang="pt-BR" sz="2600" b="1" dirty="0" smtClean="0">
                <a:solidFill>
                  <a:srgbClr val="2B72C3"/>
                </a:solidFill>
                <a:latin typeface="Arial" panose="020B0604020202020204" pitchFamily="34" charset="0"/>
                <a:ea typeface="Calibri" panose="020F0502020204030204" pitchFamily="34" charset="0"/>
                <a:cs typeface="Arial" panose="020B0604020202020204" pitchFamily="34" charset="0"/>
              </a:rPr>
              <a:t>FONE: 136, OPÇÃO 8, EM SEGUIDA 6</a:t>
            </a:r>
          </a:p>
          <a:p>
            <a:pPr marL="0" marR="0" lvl="0" indent="0" algn="ctr" defTabSz="914400" rtl="0" eaLnBrk="0" fontAlgn="base" latinLnBrk="0" hangingPunct="0">
              <a:lnSpc>
                <a:spcPct val="100000"/>
              </a:lnSpc>
              <a:spcBef>
                <a:spcPct val="0"/>
              </a:spcBef>
              <a:spcAft>
                <a:spcPct val="0"/>
              </a:spcAft>
              <a:buClrTx/>
              <a:buSzTx/>
              <a:tabLst/>
            </a:pPr>
            <a:r>
              <a:rPr lang="pt-BR" altLang="pt-BR" sz="2600" b="1" dirty="0" smtClean="0">
                <a:solidFill>
                  <a:srgbClr val="2B72C3"/>
                </a:solidFill>
                <a:latin typeface="Arial" panose="020B0604020202020204" pitchFamily="34" charset="0"/>
                <a:ea typeface="Calibri" panose="020F0502020204030204" pitchFamily="34" charset="0"/>
                <a:cs typeface="Arial" panose="020B0604020202020204" pitchFamily="34" charset="0"/>
              </a:rPr>
              <a:t>OU </a:t>
            </a:r>
          </a:p>
          <a:p>
            <a:pPr algn="ctr" defTabSz="914400" eaLnBrk="0" hangingPunct="0"/>
            <a:r>
              <a:rPr kumimoji="0" lang="pt-BR" altLang="pt-BR" sz="2600" b="1" i="0" u="none" strike="noStrike" cap="none" normalizeH="0" baseline="0" dirty="0" smtClean="0">
                <a:ln>
                  <a:noFill/>
                </a:ln>
                <a:solidFill>
                  <a:srgbClr val="2B72C3"/>
                </a:solidFill>
                <a:effectLst/>
                <a:latin typeface="Arial" panose="020B0604020202020204" pitchFamily="34" charset="0"/>
                <a:ea typeface="Calibri" panose="020F0502020204030204" pitchFamily="34" charset="0"/>
                <a:cs typeface="Arial" panose="020B0604020202020204" pitchFamily="34" charset="0"/>
              </a:rPr>
              <a:t>FONE: 0800-611997, </a:t>
            </a:r>
            <a:r>
              <a:rPr lang="pt-BR" altLang="pt-BR" sz="2600" b="1" dirty="0">
                <a:solidFill>
                  <a:srgbClr val="2B72C3"/>
                </a:solidFill>
                <a:latin typeface="Arial" panose="020B0604020202020204" pitchFamily="34" charset="0"/>
                <a:ea typeface="Calibri" panose="020F0502020204030204" pitchFamily="34" charset="0"/>
                <a:cs typeface="Arial" panose="020B0604020202020204" pitchFamily="34" charset="0"/>
              </a:rPr>
              <a:t>OPÇÃO 8, EM SEGUIDA </a:t>
            </a:r>
            <a:r>
              <a:rPr lang="pt-BR" altLang="pt-BR" sz="2600" b="1" dirty="0" smtClean="0">
                <a:solidFill>
                  <a:srgbClr val="2B72C3"/>
                </a:solidFill>
                <a:latin typeface="Arial" panose="020B0604020202020204" pitchFamily="34" charset="0"/>
                <a:ea typeface="Calibri" panose="020F0502020204030204" pitchFamily="34" charset="0"/>
                <a:cs typeface="Arial" panose="020B0604020202020204" pitchFamily="34" charset="0"/>
              </a:rPr>
              <a:t>6</a:t>
            </a:r>
            <a:endParaRPr kumimoji="0" lang="pt-BR" altLang="pt-BR" sz="2600" b="0" i="0" u="none" strike="noStrike" cap="none" normalizeH="0" baseline="0" dirty="0" smtClean="0">
              <a:ln>
                <a:noFill/>
              </a:ln>
              <a:solidFill>
                <a:srgbClr val="2B72C3"/>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pt-BR" altLang="pt-BR" sz="2600" b="1" i="0" u="none" strike="noStrike" cap="none" normalizeH="0" baseline="0" dirty="0" smtClean="0">
                <a:ln>
                  <a:noFill/>
                </a:ln>
                <a:solidFill>
                  <a:srgbClr val="2B72C3"/>
                </a:solidFill>
                <a:effectLst/>
                <a:latin typeface="Arial" panose="020B0604020202020204" pitchFamily="34" charset="0"/>
                <a:ea typeface="Times New Roman" panose="02020603050405020304" pitchFamily="18" charset="0"/>
                <a:cs typeface="Arial" panose="020B0604020202020204" pitchFamily="34" charset="0"/>
              </a:rPr>
              <a:t>E-Mail</a:t>
            </a:r>
            <a:r>
              <a:rPr kumimoji="0" lang="pt-BR" altLang="pt-BR" sz="2600" b="0" i="0" u="none" strike="noStrike" cap="none" normalizeH="0" baseline="0" dirty="0" smtClean="0">
                <a:ln>
                  <a:noFill/>
                </a:ln>
                <a:solidFill>
                  <a:srgbClr val="2B72C3"/>
                </a:solidFill>
                <a:effectLst/>
                <a:latin typeface="Arial" panose="020B0604020202020204" pitchFamily="34" charset="0"/>
                <a:ea typeface="Times New Roman" panose="02020603050405020304" pitchFamily="18" charset="0"/>
                <a:cs typeface="Arial" panose="020B0604020202020204" pitchFamily="34" charset="0"/>
              </a:rPr>
              <a:t>: suporte.sistemas@saude.gov.br</a:t>
            </a:r>
          </a:p>
          <a:p>
            <a:pPr algn="ctr" defTabSz="914400" eaLnBrk="0" hangingPunct="0"/>
            <a:endParaRPr lang="pt-BR" altLang="pt-BR" sz="2600" b="1" dirty="0" smtClean="0">
              <a:solidFill>
                <a:srgbClr val="003366"/>
              </a:solidFill>
              <a:latin typeface="Arial" panose="020B0604020202020204" pitchFamily="34" charset="0"/>
              <a:ea typeface="Calibri" panose="020F0502020204030204" pitchFamily="34" charset="0"/>
              <a:cs typeface="Arial" panose="020B0604020202020204" pitchFamily="34" charset="0"/>
            </a:endParaRPr>
          </a:p>
          <a:p>
            <a:pPr algn="ctr" defTabSz="914400" eaLnBrk="0" hangingPunct="0"/>
            <a:r>
              <a:rPr lang="pt-BR" altLang="pt-BR" sz="2600" b="1" dirty="0" smtClean="0">
                <a:solidFill>
                  <a:srgbClr val="003366"/>
                </a:solidFill>
                <a:latin typeface="Arial" panose="020B0604020202020204" pitchFamily="34" charset="0"/>
                <a:ea typeface="Calibri" panose="020F0502020204030204" pitchFamily="34" charset="0"/>
                <a:cs typeface="Arial" panose="020B0604020202020204" pitchFamily="34" charset="0"/>
              </a:rPr>
              <a:t>EQUIPE GESTORA SIOPS</a:t>
            </a:r>
          </a:p>
          <a:p>
            <a:pPr algn="ctr" defTabSz="914400" eaLnBrk="0" hangingPunct="0"/>
            <a:endParaRPr lang="pt-BR" altLang="pt-BR" sz="2600" b="1" dirty="0" smtClean="0">
              <a:solidFill>
                <a:srgbClr val="003366"/>
              </a:solidFill>
              <a:latin typeface="Arial" panose="020B0604020202020204" pitchFamily="34" charset="0"/>
              <a:ea typeface="Calibri" panose="020F0502020204030204" pitchFamily="34" charset="0"/>
              <a:cs typeface="Arial" panose="020B0604020202020204" pitchFamily="34" charset="0"/>
            </a:endParaRPr>
          </a:p>
          <a:p>
            <a:pPr algn="ctr" defTabSz="914400" eaLnBrk="0" hangingPunct="0"/>
            <a:r>
              <a:rPr lang="pt-BR" altLang="pt-BR" sz="2600" b="1" dirty="0">
                <a:solidFill>
                  <a:srgbClr val="2B72C3"/>
                </a:solidFill>
                <a:latin typeface="Arial" panose="020B0604020202020204" pitchFamily="34" charset="0"/>
                <a:ea typeface="Calibri" panose="020F0502020204030204" pitchFamily="34" charset="0"/>
                <a:cs typeface="Arial" panose="020B0604020202020204" pitchFamily="34" charset="0"/>
              </a:rPr>
              <a:t>FONE: </a:t>
            </a:r>
            <a:r>
              <a:rPr lang="pt-BR" altLang="pt-BR" sz="2600" b="1" dirty="0" smtClean="0">
                <a:solidFill>
                  <a:srgbClr val="2B72C3"/>
                </a:solidFill>
                <a:latin typeface="Arial" panose="020B0604020202020204" pitchFamily="34" charset="0"/>
                <a:ea typeface="Calibri" panose="020F0502020204030204" pitchFamily="34" charset="0"/>
                <a:cs typeface="Arial" panose="020B0604020202020204" pitchFamily="34" charset="0"/>
              </a:rPr>
              <a:t>(61) 33152901/33153172/33153173</a:t>
            </a:r>
          </a:p>
          <a:p>
            <a:pPr algn="ctr" defTabSz="914400" eaLnBrk="0" hangingPunct="0"/>
            <a:r>
              <a:rPr lang="pt-BR" altLang="pt-BR" sz="2600" b="1" dirty="0">
                <a:solidFill>
                  <a:srgbClr val="2B72C3"/>
                </a:solidFill>
                <a:latin typeface="Arial" panose="020B0604020202020204" pitchFamily="34" charset="0"/>
                <a:ea typeface="Times New Roman" panose="02020603050405020304" pitchFamily="18" charset="0"/>
                <a:cs typeface="Arial" panose="020B0604020202020204" pitchFamily="34" charset="0"/>
              </a:rPr>
              <a:t>E-Mail</a:t>
            </a:r>
            <a:r>
              <a:rPr lang="pt-BR" altLang="pt-BR" sz="2600" dirty="0">
                <a:solidFill>
                  <a:srgbClr val="2B72C3"/>
                </a:solidFill>
                <a:latin typeface="Arial" panose="020B0604020202020204" pitchFamily="34" charset="0"/>
                <a:ea typeface="Times New Roman" panose="02020603050405020304" pitchFamily="18" charset="0"/>
                <a:cs typeface="Arial" panose="020B0604020202020204" pitchFamily="34" charset="0"/>
              </a:rPr>
              <a:t>: </a:t>
            </a:r>
            <a:r>
              <a:rPr lang="pt-BR" altLang="pt-BR" sz="2600" dirty="0" smtClean="0">
                <a:solidFill>
                  <a:srgbClr val="2B72C3"/>
                </a:solidFill>
                <a:latin typeface="Arial" panose="020B0604020202020204" pitchFamily="34" charset="0"/>
                <a:ea typeface="Times New Roman" panose="02020603050405020304" pitchFamily="18" charset="0"/>
                <a:cs typeface="Arial" panose="020B0604020202020204" pitchFamily="34" charset="0"/>
              </a:rPr>
              <a:t>siops.@saude.gov.br</a:t>
            </a:r>
            <a:endParaRPr lang="pt-BR" altLang="pt-BR" sz="2600" dirty="0">
              <a:solidFill>
                <a:srgbClr val="2B72C3"/>
              </a:solidFill>
              <a:latin typeface="Arial" panose="020B0604020202020204" pitchFamily="34" charset="0"/>
              <a:ea typeface="Times New Roman" panose="02020603050405020304" pitchFamily="18" charset="0"/>
              <a:cs typeface="Arial" panose="020B0604020202020204" pitchFamily="34" charset="0"/>
            </a:endParaRPr>
          </a:p>
          <a:p>
            <a:pPr algn="ctr" defTabSz="914400" eaLnBrk="0" hangingPunct="0"/>
            <a:endParaRPr lang="pt-BR" altLang="pt-BR" sz="2800" b="1" dirty="0" smtClean="0">
              <a:solidFill>
                <a:srgbClr val="003366"/>
              </a:solidFill>
              <a:latin typeface="Times New Roman" panose="02020603050405020304" pitchFamily="18" charset="0"/>
              <a:ea typeface="Calibri" panose="020F0502020204030204" pitchFamily="34" charset="0"/>
              <a:cs typeface="Times New Roman" panose="02020603050405020304" pitchFamily="18" charset="0"/>
            </a:endParaRPr>
          </a:p>
          <a:p>
            <a:pPr algn="ctr" defTabSz="914400" eaLnBrk="0" hangingPunct="0"/>
            <a:endParaRPr lang="pt-BR" altLang="pt-BR" sz="2800" b="1" dirty="0">
              <a:solidFill>
                <a:srgbClr val="003366"/>
              </a:solidFill>
              <a:ea typeface="Calibri" panose="020F050202020403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Char char="•"/>
              <a:tabLst/>
            </a:pPr>
            <a:endParaRPr kumimoji="0" lang="pt-BR" altLang="pt-BR" sz="28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2800" b="0" i="0" u="none" strike="noStrike" cap="none" normalizeH="0" baseline="0" dirty="0" smtClean="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2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60094282"/>
      </p:ext>
    </p:extLst>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2"/>
          <a:stretch>
            <a:fillRect/>
          </a:stretch>
        </p:blipFill>
        <p:spPr>
          <a:xfrm>
            <a:off x="-324544" y="-323838"/>
            <a:ext cx="9612560" cy="7228611"/>
          </a:xfrm>
          <a:prstGeom prst="rect">
            <a:avLst/>
          </a:prstGeom>
        </p:spPr>
      </p:pic>
      <p:sp>
        <p:nvSpPr>
          <p:cNvPr id="13" name="Control 1"/>
          <p:cNvSpPr>
            <a:spLocks noChangeArrowheads="1" noChangeShapeType="1"/>
          </p:cNvSpPr>
          <p:nvPr/>
        </p:nvSpPr>
        <p:spPr bwMode="auto">
          <a:xfrm>
            <a:off x="2816226" y="5010150"/>
            <a:ext cx="6230938" cy="4064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AEBDE"/>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15" name="Control 2"/>
          <p:cNvSpPr>
            <a:spLocks noChangeArrowheads="1" noChangeShapeType="1"/>
          </p:cNvSpPr>
          <p:nvPr/>
        </p:nvSpPr>
        <p:spPr bwMode="auto">
          <a:xfrm>
            <a:off x="2816226" y="5010150"/>
            <a:ext cx="6230938" cy="4064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EAEBDE"/>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pic>
        <p:nvPicPr>
          <p:cNvPr id="1026" name="Picture 2" descr="images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6044" y="2821513"/>
            <a:ext cx="1698204" cy="127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sp>
        <p:nvSpPr>
          <p:cNvPr id="5" name="CaixaDeTexto 4"/>
          <p:cNvSpPr txBox="1"/>
          <p:nvPr/>
        </p:nvSpPr>
        <p:spPr>
          <a:xfrm>
            <a:off x="2466044" y="1988840"/>
            <a:ext cx="4238331" cy="3108543"/>
          </a:xfrm>
          <a:prstGeom prst="rect">
            <a:avLst/>
          </a:prstGeom>
          <a:noFill/>
        </p:spPr>
        <p:txBody>
          <a:bodyPr wrap="square" rtlCol="0">
            <a:spAutoFit/>
          </a:bodyPr>
          <a:lstStyle/>
          <a:p>
            <a:pPr algn="r"/>
            <a:r>
              <a:rPr lang="pt-BR" sz="2800" dirty="0" smtClean="0">
                <a:solidFill>
                  <a:srgbClr val="C00000"/>
                </a:solidFill>
              </a:rPr>
              <a:t>“Unir-se é um bom começo, </a:t>
            </a:r>
          </a:p>
          <a:p>
            <a:pPr algn="r"/>
            <a:r>
              <a:rPr lang="pt-BR" sz="2800" dirty="0" smtClean="0">
                <a:solidFill>
                  <a:srgbClr val="C00000"/>
                </a:solidFill>
              </a:rPr>
              <a:t>manter a união </a:t>
            </a:r>
          </a:p>
          <a:p>
            <a:pPr algn="r"/>
            <a:r>
              <a:rPr lang="pt-BR" sz="2800" dirty="0" smtClean="0">
                <a:solidFill>
                  <a:srgbClr val="C00000"/>
                </a:solidFill>
              </a:rPr>
              <a:t>é um progresso </a:t>
            </a:r>
          </a:p>
          <a:p>
            <a:pPr algn="r"/>
            <a:r>
              <a:rPr lang="pt-BR" sz="2800" dirty="0" smtClean="0">
                <a:solidFill>
                  <a:srgbClr val="C00000"/>
                </a:solidFill>
              </a:rPr>
              <a:t>e trabalhar </a:t>
            </a:r>
          </a:p>
          <a:p>
            <a:pPr algn="r"/>
            <a:r>
              <a:rPr lang="pt-BR" sz="2800" dirty="0" smtClean="0">
                <a:solidFill>
                  <a:srgbClr val="C00000"/>
                </a:solidFill>
              </a:rPr>
              <a:t>em conjunto é a </a:t>
            </a:r>
          </a:p>
          <a:p>
            <a:pPr algn="r"/>
            <a:r>
              <a:rPr lang="pt-BR" sz="2800" dirty="0" smtClean="0">
                <a:solidFill>
                  <a:srgbClr val="C00000"/>
                </a:solidFill>
              </a:rPr>
              <a:t>grande vitória.”</a:t>
            </a:r>
          </a:p>
          <a:p>
            <a:endParaRPr lang="pt-BR" sz="2800" dirty="0">
              <a:solidFill>
                <a:srgbClr val="C00000"/>
              </a:solidFill>
            </a:endParaRPr>
          </a:p>
        </p:txBody>
      </p:sp>
    </p:spTree>
    <p:extLst>
      <p:ext uri="{BB962C8B-B14F-4D97-AF65-F5344CB8AC3E}">
        <p14:creationId xmlns:p14="http://schemas.microsoft.com/office/powerpoint/2010/main" val="2476272579"/>
      </p:ext>
    </p:extLst>
  </p:cSld>
  <p:clrMapOvr>
    <a:masterClrMapping/>
  </p:clrMapOvr>
  <mc:AlternateContent xmlns:mc="http://schemas.openxmlformats.org/markup-compatibility/2006" xmlns:p14="http://schemas.microsoft.com/office/powerpoint/2010/main">
    <mc:Choice Requires="p14">
      <p:transition spd="slow" p14:dur="1200" advClick="0" advTm="75620">
        <p14:prism/>
      </p:transition>
    </mc:Choice>
    <mc:Fallback xmlns="">
      <p:transition spd="slow" advClick="0" advTm="7562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Oriel.thmx</Template>
  <TotalTime>13865</TotalTime>
  <Words>2213</Words>
  <Application>Microsoft Office PowerPoint</Application>
  <PresentationFormat>Apresentação na tela (4:3)</PresentationFormat>
  <Paragraphs>375</Paragraphs>
  <Slides>51</Slides>
  <Notes>32</Notes>
  <HiddenSlides>0</HiddenSlides>
  <MMClips>0</MMClips>
  <ScaleCrop>false</ScaleCrop>
  <HeadingPairs>
    <vt:vector size="4" baseType="variant">
      <vt:variant>
        <vt:lpstr>Tema</vt:lpstr>
      </vt:variant>
      <vt:variant>
        <vt:i4>9</vt:i4>
      </vt:variant>
      <vt:variant>
        <vt:lpstr>Títulos de slides</vt:lpstr>
      </vt:variant>
      <vt:variant>
        <vt:i4>51</vt:i4>
      </vt:variant>
    </vt:vector>
  </HeadingPairs>
  <TitlesOfParts>
    <vt:vector size="60" baseType="lpstr">
      <vt:lpstr>Office Theme</vt:lpstr>
      <vt:lpstr>Custom Design</vt:lpstr>
      <vt:lpstr>1_Custom Design</vt:lpstr>
      <vt:lpstr>1_Office Theme</vt:lpstr>
      <vt:lpstr>2_Office Theme</vt:lpstr>
      <vt:lpstr>3_Office Theme</vt:lpstr>
      <vt:lpstr>4_Office Theme</vt:lpstr>
      <vt:lpstr>5_Office Theme</vt:lpstr>
      <vt:lpstr>6_Office Theme</vt:lpstr>
      <vt:lpstr>Apresentação do PowerPoint</vt:lpstr>
      <vt:lpstr>O QUE É O SIOPS</vt:lpstr>
      <vt:lpstr>CARACTERÍSTICAS DO SIOPS</vt:lpstr>
      <vt:lpstr>   OBJETIVOS DO SIOPS</vt:lpstr>
      <vt:lpstr>   FINALIDADE DO SIOPS</vt:lpstr>
      <vt:lpstr>Apresentação do PowerPoint</vt:lpstr>
      <vt:lpstr>APLICAÇÃO EM ASPS ESTADOS, DF E MUNICÍPIOS</vt:lpstr>
      <vt:lpstr> APLICAÇÃO EM ASPS DA UNIÃO</vt:lpstr>
      <vt:lpstr>          DESPESAS QUE PODEM SER CONSIDERADAS COMO  ASPS</vt:lpstr>
      <vt:lpstr>   DESPESAS QUE PODEM SER CONSIDERADAS COMO  ASPS</vt:lpstr>
      <vt:lpstr>   DESPESAS QUE PODEM SER CONSIDERADAS COMO  ASPS</vt:lpstr>
      <vt:lpstr>   DESPESAS QUE PODEM SER CONSIDERADAS COMO  ASPS</vt:lpstr>
      <vt:lpstr>   DESPESAS QUE PODEM SER CONSIDERADAS COMO  ASPS</vt:lpstr>
      <vt:lpstr>   DESPESAS QUE PODEM SER CONSIDERADAS COMO  ASPS</vt:lpstr>
      <vt:lpstr>   DESPESAS QUE PODEM SER CONSIDERADAS COMO  ASPS</vt:lpstr>
      <vt:lpstr>   DESPESAS QUE PODEM SER CONSIDERADAS COMO  ASPS</vt:lpstr>
      <vt:lpstr>   DESPESAS QUE NÃO PODEM SER CONSIDERADAS COMO  ASPS</vt:lpstr>
      <vt:lpstr>DESPESAS NÃO CONSIDERADAS PARA FINS DE ASPS</vt:lpstr>
      <vt:lpstr>DESPESAS NÃO CONSIDERADAS PARA FINS DE ASPS</vt:lpstr>
      <vt:lpstr>DESPESAS NÃO CONSIDERADAS PARA FINS DE ASPS</vt:lpstr>
      <vt:lpstr>DESPESAS NÃO CONSIDERADAS PARA FINS DE ASPS</vt:lpstr>
      <vt:lpstr>DESPESAS NÃO CONSIDERADAS PARA FINS DE ASPS</vt:lpstr>
      <vt:lpstr>DESPESAS NÃO CONSIDERADAS PARA FINS DE ASPS</vt:lpstr>
      <vt:lpstr>Apresentação do PowerPoint</vt:lpstr>
      <vt:lpstr> QUAL É O PRAZO PARA ALIMENTAÇÃO</vt:lpstr>
      <vt:lpstr>Apresentação do PowerPoint</vt:lpstr>
      <vt:lpstr>Apresentação do PowerPoint</vt:lpstr>
      <vt:lpstr> Módulo de  Monitoramento de Transferências Constitucionais Condicionadas e Suspensas - MMTC</vt:lpstr>
      <vt:lpstr>PENALIDADES  </vt:lpstr>
      <vt:lpstr>PENALIDADES  </vt:lpstr>
      <vt:lpstr>INTEROPERAÇÃO BANCO DO BRASIL - SIOPS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Portaria n° 1.091, de 27 de abril de 2017</vt:lpstr>
      <vt:lpstr>PROPOSTAS PARA 2019/2020</vt:lpstr>
      <vt:lpstr>PROPOSTAS PARA 2019/2020</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Mauro</dc:creator>
  <cp:lastModifiedBy>Paulo Cesar da Fonseca Malheiro</cp:lastModifiedBy>
  <cp:revision>1017</cp:revision>
  <cp:lastPrinted>2017-05-25T10:16:02Z</cp:lastPrinted>
  <dcterms:created xsi:type="dcterms:W3CDTF">2016-06-30T14:35:56Z</dcterms:created>
  <dcterms:modified xsi:type="dcterms:W3CDTF">2017-07-03T16:42:30Z</dcterms:modified>
</cp:coreProperties>
</file>