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5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4" r:id="rId9"/>
    <p:sldId id="265" r:id="rId10"/>
    <p:sldId id="262" r:id="rId11"/>
    <p:sldId id="268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4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440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486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43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17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15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60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791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24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77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4845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25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1837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1650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368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895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5624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21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745CB5A-D239-46B7-988A-C04228E01A7C}" type="datetimeFigureOut">
              <a:rPr lang="pt-BR" smtClean="0"/>
              <a:t>11/07/2017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7514F-1E14-4FE2-9AFC-7CE96342EB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3264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  <p:sldLayoutId id="2147484157" r:id="rId12"/>
    <p:sldLayoutId id="2147484158" r:id="rId13"/>
    <p:sldLayoutId id="2147484159" r:id="rId14"/>
    <p:sldLayoutId id="2147484160" r:id="rId15"/>
    <p:sldLayoutId id="2147484161" r:id="rId16"/>
    <p:sldLayoutId id="214748416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400" dirty="0" smtClean="0"/>
              <a:t>Sistemas de Controle e Monitoramento de Contratações Públicas</a:t>
            </a:r>
            <a:endParaRPr lang="pt-BR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pt-BR" dirty="0" smtClean="0"/>
          </a:p>
          <a:p>
            <a:r>
              <a:rPr lang="pt-BR" sz="9300" dirty="0" smtClean="0">
                <a:latin typeface="Calibri Light" panose="020F0302020204030204" pitchFamily="34" charset="0"/>
              </a:rPr>
              <a:t>Breve Avaliação </a:t>
            </a:r>
          </a:p>
          <a:p>
            <a:endParaRPr lang="pt-BR" sz="9300" dirty="0" smtClean="0">
              <a:latin typeface="Calibri Light" panose="020F0302020204030204" pitchFamily="34" charset="0"/>
            </a:endParaRPr>
          </a:p>
          <a:p>
            <a:r>
              <a:rPr lang="pt-BR" sz="9300" dirty="0" smtClean="0">
                <a:latin typeface="Calibri Light" panose="020F0302020204030204" pitchFamily="34" charset="0"/>
              </a:rPr>
              <a:t>TORRES / RS 12 DE JULHO DE 2017 </a:t>
            </a:r>
            <a:endParaRPr lang="pt-BR" sz="93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36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 smtClean="0"/>
              <a:t>DO USO DOS RECURSOS DE T.I. NAS COMPRAS E CONTRATAÇÕES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Sistema Integrado de Administração de Serviços Gerais – SIASG, instituído pelo art. 7º do Decreto nº1.094, de 23 de março de </a:t>
            </a:r>
            <a:r>
              <a:rPr lang="pt-BR" dirty="0" smtClean="0"/>
              <a:t>1994.</a:t>
            </a:r>
            <a:r>
              <a:rPr lang="pt-BR" dirty="0"/>
              <a:t> </a:t>
            </a:r>
          </a:p>
          <a:p>
            <a:r>
              <a:rPr lang="pt-BR" dirty="0" smtClean="0"/>
              <a:t>Sistema de Cadastramento Unificado de Serviços Gerais – SICAF – I.N. MARE Nº. 05 DE 21/07/1995.</a:t>
            </a:r>
          </a:p>
          <a:p>
            <a:r>
              <a:rPr lang="pt-BR" dirty="0" smtClean="0"/>
              <a:t>Pregão Eletrônico  - Lei 10.550/02</a:t>
            </a:r>
          </a:p>
          <a:p>
            <a:r>
              <a:rPr lang="pt-BR" dirty="0" smtClean="0"/>
              <a:t>Decreto Federal 5.450/05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031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PLATAFORMAS ELETRÔNICAS DE COMPRAS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COMPRASNET</a:t>
            </a:r>
          </a:p>
          <a:p>
            <a:r>
              <a:rPr lang="pt-BR" dirty="0" smtClean="0"/>
              <a:t>E-LICITAÇÕES</a:t>
            </a:r>
          </a:p>
          <a:p>
            <a:r>
              <a:rPr lang="pt-BR" dirty="0" smtClean="0"/>
              <a:t>BANRISUL</a:t>
            </a:r>
          </a:p>
          <a:p>
            <a:r>
              <a:rPr lang="pt-BR" dirty="0" smtClean="0"/>
              <a:t>COMPRAS.RS.GOV.BR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934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SISTEMA DE LICTAÇÕES E CONTRATOS – LICITACON – FUNDAMENTOS LEGAIS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>
                <a:latin typeface="Calibri Light" panose="020F0302020204030204" pitchFamily="34" charset="0"/>
              </a:rPr>
              <a:t>CONSTITUIÇÃO ESTADUAL </a:t>
            </a:r>
          </a:p>
          <a:p>
            <a:pPr marL="0" indent="0" algn="just">
              <a:buNone/>
            </a:pPr>
            <a:r>
              <a:rPr lang="pt-BR" dirty="0" smtClean="0">
                <a:latin typeface="Calibri Light" panose="020F0302020204030204" pitchFamily="34" charset="0"/>
              </a:rPr>
              <a:t>Art. 70. A fiscalização contábil, financeira, orçamentária, operacional e patrimonial do Estado e dos órgãos e entidades da administração direta e indireta, e de quaisquer entidades constituídas ou mantidas pelo Estado, quanto à legalidade, legitimidade, moralidade, publicidade, eficiência, eficácia, economicidade, aplicação de subvenções e renúncia de receitas, será exercida pela </a:t>
            </a:r>
            <a:r>
              <a:rPr lang="pt-BR" dirty="0" err="1" smtClean="0">
                <a:latin typeface="Calibri Light" panose="020F0302020204030204" pitchFamily="34" charset="0"/>
              </a:rPr>
              <a:t>Assembléia</a:t>
            </a:r>
            <a:r>
              <a:rPr lang="pt-BR" dirty="0" smtClean="0">
                <a:latin typeface="Calibri Light" panose="020F0302020204030204" pitchFamily="34" charset="0"/>
              </a:rPr>
              <a:t> Legislativa mediante controle externo e pelo sistema de controle interno de cada um dos Poderes, observado o disposto nos </a:t>
            </a:r>
            <a:r>
              <a:rPr lang="pt-BR" dirty="0" err="1" smtClean="0">
                <a:latin typeface="Calibri Light" panose="020F0302020204030204" pitchFamily="34" charset="0"/>
              </a:rPr>
              <a:t>arts</a:t>
            </a:r>
            <a:r>
              <a:rPr lang="pt-BR" dirty="0" smtClean="0">
                <a:latin typeface="Calibri Light" panose="020F0302020204030204" pitchFamily="34" charset="0"/>
              </a:rPr>
              <a:t>. 70 a 75 da Constituição Federal.</a:t>
            </a:r>
            <a:endParaRPr lang="pt-BR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60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Fundamentos Legais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>
                <a:latin typeface="Calibri Light" panose="020F0302020204030204" pitchFamily="34" charset="0"/>
              </a:rPr>
              <a:t>Art. 71. O controle externo, a cargo da </a:t>
            </a:r>
            <a:r>
              <a:rPr lang="pt-BR" dirty="0" err="1" smtClean="0">
                <a:latin typeface="Calibri Light" panose="020F0302020204030204" pitchFamily="34" charset="0"/>
              </a:rPr>
              <a:t>Assembléia</a:t>
            </a:r>
            <a:r>
              <a:rPr lang="pt-BR" dirty="0" smtClean="0">
                <a:latin typeface="Calibri Light" panose="020F0302020204030204" pitchFamily="34" charset="0"/>
              </a:rPr>
              <a:t> Legislativa, será exercido com auxílio do Tribunal de Contas, ao qual compete, além das atribuições previstas nos </a:t>
            </a:r>
            <a:r>
              <a:rPr lang="pt-BR" dirty="0" err="1" smtClean="0">
                <a:latin typeface="Calibri Light" panose="020F0302020204030204" pitchFamily="34" charset="0"/>
              </a:rPr>
              <a:t>arts</a:t>
            </a:r>
            <a:r>
              <a:rPr lang="pt-BR" dirty="0" smtClean="0">
                <a:latin typeface="Calibri Light" panose="020F0302020204030204" pitchFamily="34" charset="0"/>
              </a:rPr>
              <a:t>. 71 e 96 da Constituição Federal, adaptados ao Estado, emitir parecer prévio sobre as contas que os Prefeitos Municipais devem prestar anualmente. </a:t>
            </a:r>
          </a:p>
          <a:p>
            <a:pPr algn="just"/>
            <a:r>
              <a:rPr lang="pt-BR" dirty="0" smtClean="0">
                <a:latin typeface="Calibri Light" panose="020F0302020204030204" pitchFamily="34" charset="0"/>
              </a:rPr>
              <a:t>§ 2.º O Tribunal de Contas terá amplo poder de investigação, cabendo-lhe requisitar e examinar, diretamente ou através de seu corpo técnico, a qualquer tempo, todos os elementos necessários ao exercício de suas atribuições. </a:t>
            </a:r>
          </a:p>
          <a:p>
            <a:pPr algn="just"/>
            <a:r>
              <a:rPr lang="pt-BR" dirty="0" smtClean="0">
                <a:latin typeface="Calibri Light" panose="020F0302020204030204" pitchFamily="34" charset="0"/>
              </a:rPr>
              <a:t>§ 3.º Não poderá ser negada qualquer informação, a pretexto de sigilo, ao Tribunal de Contas. </a:t>
            </a:r>
          </a:p>
          <a:p>
            <a:pPr algn="just"/>
            <a:r>
              <a:rPr lang="pt-BR" dirty="0" smtClean="0">
                <a:latin typeface="Calibri Light" panose="020F0302020204030204" pitchFamily="34" charset="0"/>
              </a:rPr>
              <a:t>§ 5.º Compete ao Tribunal de Contas avaliar a eficiência e eficácia dos sistemas de controle interno dos órgãos e entidades por ele fiscalizados. </a:t>
            </a:r>
            <a:endParaRPr lang="pt-BR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00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Fundamentos Legais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Resolução 1.050/2015 – </a:t>
            </a:r>
          </a:p>
          <a:p>
            <a:pPr marL="0" indent="0">
              <a:buNone/>
            </a:pPr>
            <a:r>
              <a:rPr lang="pt-BR" dirty="0" smtClean="0">
                <a:latin typeface="Calibri Light" panose="020F0302020204030204" pitchFamily="34" charset="0"/>
              </a:rPr>
              <a:t>Justificativa: ampliação da das possibilidades de exercício efetivo e concomitante do controle externo. </a:t>
            </a:r>
          </a:p>
          <a:p>
            <a:r>
              <a:rPr lang="pt-BR" dirty="0" smtClean="0"/>
              <a:t>Instrução Normativa 06/2016</a:t>
            </a:r>
          </a:p>
          <a:p>
            <a:r>
              <a:rPr lang="pt-BR" dirty="0" smtClean="0">
                <a:latin typeface="Calibri Light" panose="020F0302020204030204" pitchFamily="34" charset="0"/>
              </a:rPr>
              <a:t>Justificativa: conteúdo, leiaute, forma, procedimentos de configuração, dados, informações e documentos a serem remetidos via sistema. </a:t>
            </a:r>
          </a:p>
        </p:txBody>
      </p:sp>
    </p:spTree>
    <p:extLst>
      <p:ext uri="{BB962C8B-B14F-4D97-AF65-F5344CB8AC3E}">
        <p14:creationId xmlns:p14="http://schemas.microsoft.com/office/powerpoint/2010/main" val="281038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Resolução 1.050/2015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>
                <a:latin typeface="+mj-lt"/>
              </a:rPr>
              <a:t>Art. 2º O </a:t>
            </a:r>
            <a:r>
              <a:rPr lang="pt-BR" dirty="0" err="1" smtClean="0">
                <a:latin typeface="+mj-lt"/>
              </a:rPr>
              <a:t>LicitaCon</a:t>
            </a:r>
            <a:r>
              <a:rPr lang="pt-BR" dirty="0" smtClean="0">
                <a:latin typeface="+mj-lt"/>
              </a:rPr>
              <a:t> é o sistema informatizado destinado ao envio de dados, informações e documentos relativos a licitações e contratos administrativos, para fins de efetivo e concomitante exercício do controle externo e de disponibilização de informações para a sociedade. </a:t>
            </a:r>
          </a:p>
          <a:p>
            <a:pPr algn="just"/>
            <a:r>
              <a:rPr lang="pt-BR" dirty="0" smtClean="0">
                <a:latin typeface="+mj-lt"/>
              </a:rPr>
              <a:t>Art. 6º O desatendimento às disposições desta Resolução, inclusive divergências entre os dados, informações e documentos enviados e os efetivamente registrados em meio documental ou informatizado pelo órgão ou entidade de origem, ensejará a aplicação de multa nos termos regimentais, podendo, ainda, repercutir na apreciação ou no julgamento das contas das autoridades responsáveis. </a:t>
            </a:r>
            <a:endParaRPr lang="pt-B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438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Instrução Normativa 06/2016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Objeto: Dados relativos a licitações e contratos – dispensa, inexigibilidade, adesão à ata de R.P., credenciamento e manifestação de interesse. </a:t>
            </a:r>
          </a:p>
          <a:p>
            <a:pPr algn="just"/>
            <a:r>
              <a:rPr lang="pt-BR" dirty="0" smtClean="0"/>
              <a:t>I - Licitação  </a:t>
            </a:r>
          </a:p>
          <a:p>
            <a:pPr algn="just"/>
            <a:r>
              <a:rPr lang="pt-BR" dirty="0" smtClean="0"/>
              <a:t>a) Fase Interna;</a:t>
            </a:r>
          </a:p>
          <a:p>
            <a:pPr algn="just"/>
            <a:r>
              <a:rPr lang="pt-BR" dirty="0" smtClean="0"/>
              <a:t>b) Edital Publicado;</a:t>
            </a:r>
          </a:p>
          <a:p>
            <a:pPr algn="just"/>
            <a:r>
              <a:rPr lang="pt-BR" dirty="0" smtClean="0"/>
              <a:t>c) Habilitação Propostas;</a:t>
            </a:r>
          </a:p>
          <a:p>
            <a:pPr algn="just"/>
            <a:r>
              <a:rPr lang="pt-BR" dirty="0" smtClean="0"/>
              <a:t>d) Homologação/ adjudicação</a:t>
            </a:r>
          </a:p>
          <a:p>
            <a:pPr algn="just"/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426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Instrução Normativa 06/2016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II – Contrato</a:t>
            </a:r>
          </a:p>
          <a:p>
            <a:r>
              <a:rPr lang="pt-BR" dirty="0"/>
              <a:t>a</a:t>
            </a:r>
            <a:r>
              <a:rPr lang="pt-BR" dirty="0" smtClean="0"/>
              <a:t>) contrato;</a:t>
            </a:r>
          </a:p>
          <a:p>
            <a:r>
              <a:rPr lang="pt-BR" dirty="0" smtClean="0"/>
              <a:t>b) Execução contratual;</a:t>
            </a:r>
          </a:p>
          <a:p>
            <a:endParaRPr lang="pt-BR" dirty="0"/>
          </a:p>
          <a:p>
            <a:r>
              <a:rPr lang="pt-BR" dirty="0" smtClean="0"/>
              <a:t>MÓDULOS DE ALIMENTAÇÃO</a:t>
            </a:r>
            <a:endParaRPr lang="pt-BR" dirty="0"/>
          </a:p>
          <a:p>
            <a:r>
              <a:rPr lang="pt-BR" dirty="0" smtClean="0"/>
              <a:t>Online – </a:t>
            </a:r>
            <a:r>
              <a:rPr lang="pt-BR" dirty="0" err="1"/>
              <a:t>L</a:t>
            </a:r>
            <a:r>
              <a:rPr lang="pt-BR" dirty="0" err="1" smtClean="0"/>
              <a:t>icitacon</a:t>
            </a:r>
            <a:r>
              <a:rPr lang="pt-BR" dirty="0" smtClean="0"/>
              <a:t> Web – no próprio sistema</a:t>
            </a:r>
          </a:p>
          <a:p>
            <a:r>
              <a:rPr lang="pt-BR" dirty="0" err="1" smtClean="0"/>
              <a:t>Offline</a:t>
            </a:r>
            <a:r>
              <a:rPr lang="pt-BR" dirty="0" smtClean="0"/>
              <a:t> – </a:t>
            </a:r>
            <a:r>
              <a:rPr lang="pt-BR" dirty="0" err="1" smtClean="0"/>
              <a:t>Licitacon</a:t>
            </a:r>
            <a:r>
              <a:rPr lang="pt-BR" dirty="0" smtClean="0"/>
              <a:t> e-Validador – via remessa de documentos</a:t>
            </a:r>
          </a:p>
        </p:txBody>
      </p:sp>
    </p:spTree>
    <p:extLst>
      <p:ext uri="{BB962C8B-B14F-4D97-AF65-F5344CB8AC3E}">
        <p14:creationId xmlns:p14="http://schemas.microsoft.com/office/powerpoint/2010/main" val="2758127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Instrução Normativa 06/2016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Cronologia das Fases – sistema não permite que se alimente fase posterior, sem alimentação correta da fase anterior. Vantagem dos sistemas. </a:t>
            </a:r>
          </a:p>
          <a:p>
            <a:r>
              <a:rPr lang="pt-BR" dirty="0" smtClean="0"/>
              <a:t>Fase de habilitação / propostas – cadastramento de todos os licitantes</a:t>
            </a:r>
          </a:p>
          <a:p>
            <a:r>
              <a:rPr lang="pt-BR" dirty="0" smtClean="0"/>
              <a:t>Prazos – 5 (cinco) dias úteis, por evento / fase. </a:t>
            </a:r>
          </a:p>
          <a:p>
            <a:r>
              <a:rPr lang="pt-BR" dirty="0" smtClean="0"/>
              <a:t>Exclui-se o dia de início, inclui-se o de vencimento.</a:t>
            </a:r>
          </a:p>
          <a:p>
            <a:r>
              <a:rPr lang="pt-BR" dirty="0" smtClean="0"/>
              <a:t>Certificado digital para inclusão de dados no sistema.</a:t>
            </a:r>
          </a:p>
          <a:p>
            <a:r>
              <a:rPr lang="pt-BR" dirty="0" smtClean="0"/>
              <a:t>RVE – Relatório de Validade e Encaminhamento mensal. </a:t>
            </a:r>
          </a:p>
          <a:p>
            <a:r>
              <a:rPr lang="pt-BR" dirty="0" smtClean="0"/>
              <a:t>http://www1.tce.rs.gov.br/portal/page/portal/tcers/jurisdicionados/sistemas_controle_externo/licitacon/e-validador/manual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274725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Resultados Efetivos do Sistema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Controle mais célere</a:t>
            </a:r>
          </a:p>
          <a:p>
            <a:r>
              <a:rPr lang="pt-BR" dirty="0" smtClean="0"/>
              <a:t>Maior transparência ao cidadão </a:t>
            </a:r>
          </a:p>
          <a:p>
            <a:r>
              <a:rPr lang="pt-BR" dirty="0" smtClean="0"/>
              <a:t>Otimização do processo de controle e fiscalização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8926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Resultados Possíveis do Sistema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B.I – com infinitas variáveis de controle e informações. </a:t>
            </a:r>
          </a:p>
          <a:p>
            <a:r>
              <a:rPr lang="pt-BR" dirty="0" smtClean="0"/>
              <a:t>Licitantes, preços, objetos, penalidades, contratos executados, prazo médio de cumprimento </a:t>
            </a:r>
            <a:r>
              <a:rPr lang="pt-BR" dirty="0" err="1" smtClean="0"/>
              <a:t>etc</a:t>
            </a:r>
            <a:r>
              <a:rPr lang="pt-BR" dirty="0" smtClean="0"/>
              <a:t> ...</a:t>
            </a:r>
          </a:p>
          <a:p>
            <a:r>
              <a:rPr lang="pt-BR" dirty="0" smtClean="0"/>
              <a:t>Base de dados para o planejamento de um controle efetivo e eficaz. </a:t>
            </a:r>
          </a:p>
          <a:p>
            <a:endParaRPr lang="pt-BR" dirty="0"/>
          </a:p>
          <a:p>
            <a:pPr algn="just"/>
            <a:r>
              <a:rPr lang="pt-BR" sz="2400" b="1" dirty="0" smtClean="0"/>
              <a:t>EFETIVIDADE – CAPACIDADE DE SER EFICAZ (OBJETIVOS) E EFICIENTE (USAR BEM OS RECURSOS) CONCOMITANTEMENTE, ALCANÇANDO OS RESULTADOS PRETENDIDOS.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76850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</TotalTime>
  <Words>723</Words>
  <Application>Microsoft Office PowerPoint</Application>
  <PresentationFormat>Personalizar</PresentationFormat>
  <Paragraphs>64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Íon</vt:lpstr>
      <vt:lpstr>Sistemas de Controle e Monitoramento de Contratações Públicas</vt:lpstr>
      <vt:lpstr>DO USO DOS RECURSOS DE T.I. NAS COMPRAS E CONTRATAÇÕES</vt:lpstr>
      <vt:lpstr>PLATAFORMAS ELETRÔNICAS DE COMPRAS</vt:lpstr>
      <vt:lpstr>SISTEMA DE LICTAÇÕES E CONTRATOS – LICITACON – FUNDAMENTOS LEGAIS</vt:lpstr>
      <vt:lpstr>Fundamentos Legais</vt:lpstr>
      <vt:lpstr>Fundamentos Legais</vt:lpstr>
      <vt:lpstr>Resolução 1.050/2015 </vt:lpstr>
      <vt:lpstr>Instrução Normativa 06/2016 </vt:lpstr>
      <vt:lpstr>Instrução Normativa 06/2016</vt:lpstr>
      <vt:lpstr>Instrução Normativa 06/2016</vt:lpstr>
      <vt:lpstr>Resultados Efetivos do Sistema</vt:lpstr>
      <vt:lpstr>Resultados Possíveis do Sistema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de Controle e Monitoramento de Contratações Públicas</dc:title>
  <dc:creator>Leonardo Vianna Metello Jacob</dc:creator>
  <cp:lastModifiedBy>Ivana</cp:lastModifiedBy>
  <cp:revision>17</cp:revision>
  <dcterms:created xsi:type="dcterms:W3CDTF">2017-07-11T18:10:07Z</dcterms:created>
  <dcterms:modified xsi:type="dcterms:W3CDTF">2017-07-12T01:04:50Z</dcterms:modified>
</cp:coreProperties>
</file>