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69" r:id="rId1"/>
  </p:sldMasterIdLst>
  <p:notesMasterIdLst>
    <p:notesMasterId r:id="rId47"/>
  </p:notesMasterIdLst>
  <p:handoutMasterIdLst>
    <p:handoutMasterId r:id="rId48"/>
  </p:handoutMasterIdLst>
  <p:sldIdLst>
    <p:sldId id="256" r:id="rId2"/>
    <p:sldId id="277" r:id="rId3"/>
    <p:sldId id="324" r:id="rId4"/>
    <p:sldId id="325" r:id="rId5"/>
    <p:sldId id="278" r:id="rId6"/>
    <p:sldId id="326" r:id="rId7"/>
    <p:sldId id="262" r:id="rId8"/>
    <p:sldId id="259" r:id="rId9"/>
    <p:sldId id="260" r:id="rId10"/>
    <p:sldId id="261" r:id="rId11"/>
    <p:sldId id="263" r:id="rId12"/>
    <p:sldId id="319" r:id="rId13"/>
    <p:sldId id="320" r:id="rId14"/>
    <p:sldId id="321" r:id="rId15"/>
    <p:sldId id="322" r:id="rId16"/>
    <p:sldId id="271" r:id="rId17"/>
    <p:sldId id="272" r:id="rId18"/>
    <p:sldId id="273" r:id="rId19"/>
    <p:sldId id="327" r:id="rId20"/>
    <p:sldId id="328" r:id="rId21"/>
    <p:sldId id="279" r:id="rId22"/>
    <p:sldId id="280" r:id="rId23"/>
    <p:sldId id="281" r:id="rId24"/>
    <p:sldId id="282" r:id="rId25"/>
    <p:sldId id="295" r:id="rId26"/>
    <p:sldId id="298" r:id="rId27"/>
    <p:sldId id="329" r:id="rId28"/>
    <p:sldId id="330" r:id="rId29"/>
    <p:sldId id="331" r:id="rId30"/>
    <p:sldId id="332" r:id="rId31"/>
    <p:sldId id="333" r:id="rId32"/>
    <p:sldId id="334" r:id="rId33"/>
    <p:sldId id="335" r:id="rId34"/>
    <p:sldId id="336" r:id="rId35"/>
    <p:sldId id="337" r:id="rId36"/>
    <p:sldId id="338" r:id="rId37"/>
    <p:sldId id="339" r:id="rId38"/>
    <p:sldId id="340" r:id="rId39"/>
    <p:sldId id="341" r:id="rId40"/>
    <p:sldId id="342" r:id="rId41"/>
    <p:sldId id="343" r:id="rId42"/>
    <p:sldId id="344" r:id="rId43"/>
    <p:sldId id="345" r:id="rId44"/>
    <p:sldId id="346" r:id="rId45"/>
    <p:sldId id="297" r:id="rId46"/>
  </p:sldIdLst>
  <p:sldSz cx="10080625" cy="75612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382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2176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90" autoAdjust="0"/>
    <p:restoredTop sz="94660"/>
  </p:normalViewPr>
  <p:slideViewPr>
    <p:cSldViewPr snapToGrid="0">
      <p:cViewPr varScale="1">
        <p:scale>
          <a:sx n="97" d="100"/>
          <a:sy n="97" d="100"/>
        </p:scale>
        <p:origin x="-102" y="-138"/>
      </p:cViewPr>
      <p:guideLst>
        <p:guide orient="horz" pos="2382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6405BD-997A-4DD2-BE97-9E7E47EEE532}" type="datetimeFigureOut">
              <a:rPr lang="pt-BR" smtClean="0"/>
              <a:pPr/>
              <a:t>06/12/2017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382D3B-E9F2-44BC-B03B-AAF0E86BC81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76174894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B5C27-5897-4133-9C41-8791B3864626}" type="datetimeFigureOut">
              <a:rPr lang="pt-BR" smtClean="0"/>
              <a:pPr/>
              <a:t>06/12/2017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B0FFD5-0E1D-4857-A483-FABE97B5A8E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66649844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B0FFD5-0E1D-4857-A483-FABE97B5A8E3}" type="slidenum">
              <a:rPr lang="pt-BR" smtClean="0"/>
              <a:pPr/>
              <a:t>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140579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B0FFD5-0E1D-4857-A483-FABE97B5A8E3}" type="slidenum">
              <a:rPr lang="pt-BR" smtClean="0"/>
              <a:pPr/>
              <a:t>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1405792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B0FFD5-0E1D-4857-A483-FABE97B5A8E3}" type="slidenum">
              <a:rPr lang="pt-BR" smtClean="0"/>
              <a:pPr/>
              <a:t>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140579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56852" y="0"/>
            <a:ext cx="8316516" cy="33605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0053" y="3528589"/>
            <a:ext cx="8316516" cy="1680281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0055" y="5208870"/>
            <a:ext cx="7560469" cy="1092182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50BCC-C297-4097-968E-545A425371E2}" type="datetime1">
              <a:rPr lang="en-US" smtClean="0"/>
              <a:pPr/>
              <a:t>12/6/2017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56852" y="6805137"/>
            <a:ext cx="8316516" cy="302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7C6D-743F-4EFF-813A-E94806E2652F}" type="datetime1">
              <a:rPr lang="en-US" smtClean="0"/>
              <a:pPr/>
              <a:t>12/6/2017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56852" y="0"/>
            <a:ext cx="8316516" cy="33605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053" y="3612604"/>
            <a:ext cx="8316516" cy="1848309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55" y="5460912"/>
            <a:ext cx="7560469" cy="1008168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A82C2-DF67-49D0-9E4D-62E596B988BE}" type="datetime1">
              <a:rPr lang="en-US" smtClean="0"/>
              <a:pPr/>
              <a:t>12/6/2017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56852" y="6805137"/>
            <a:ext cx="8316516" cy="302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0053" y="672114"/>
            <a:ext cx="4032250" cy="415365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4318" y="672114"/>
            <a:ext cx="4032250" cy="415365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3DE3-6410-4835-BE8C-2904B8C3B265}" type="datetime1">
              <a:rPr lang="en-US" smtClean="0"/>
              <a:pPr/>
              <a:t>12/6/2017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6692" y="672112"/>
            <a:ext cx="4032250" cy="705367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6692" y="1465575"/>
            <a:ext cx="4032250" cy="3360561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0958" y="672112"/>
            <a:ext cx="4032250" cy="705367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958" y="1465575"/>
            <a:ext cx="4032250" cy="3360561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B2C0E-768A-424B-825F-849515C06CC6}" type="datetime1">
              <a:rPr lang="en-US" smtClean="0"/>
              <a:pPr/>
              <a:t>12/6/2017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836692" y="1377482"/>
            <a:ext cx="4032250" cy="1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120958" y="1377482"/>
            <a:ext cx="4032250" cy="1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8A60-BE58-44F4-B2D6-3AD812293C7A}" type="datetime1">
              <a:rPr lang="en-US" smtClean="0"/>
              <a:pPr/>
              <a:t>12/6/2017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CEE1D-61AC-4A5C-BF3E-C5555E97BCCB}" type="datetime1">
              <a:rPr lang="en-US" smtClean="0"/>
              <a:pPr/>
              <a:t>12/6/2017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053" y="5040842"/>
            <a:ext cx="7479824" cy="1764295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0974" y="504092"/>
            <a:ext cx="5065597" cy="4536757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55" y="504084"/>
            <a:ext cx="2947522" cy="4536758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D7496-5AF2-40B5-8147-8926638FD9CA}" type="datetime1">
              <a:rPr lang="en-US" smtClean="0"/>
              <a:pPr/>
              <a:t>12/6/2017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848770" y="2772468"/>
            <a:ext cx="4200702" cy="1750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92" y="5040842"/>
            <a:ext cx="7479824" cy="1764295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56852" y="504084"/>
            <a:ext cx="8316516" cy="3192533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37501" y="3864648"/>
            <a:ext cx="8148505" cy="887398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1BE0-597B-4FAB-A160-4F3EA8AEA7D9}" type="datetime1">
              <a:rPr lang="en-US" smtClean="0"/>
              <a:pPr/>
              <a:t>12/6/2017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8064" y="756126"/>
            <a:ext cx="7980495" cy="4284716"/>
          </a:xfrm>
        </p:spPr>
        <p:txBody>
          <a:bodyPr vert="eaVert" anchor="t" anchorCtr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8537D-93A3-408E-8E0C-5D46C1EF6B66}" type="datetime1">
              <a:rPr lang="en-US" smtClean="0"/>
              <a:pPr/>
              <a:t>12/6/2017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40054" y="756134"/>
            <a:ext cx="2016125" cy="596499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56180" y="756128"/>
            <a:ext cx="6300390" cy="5376898"/>
          </a:xfrm>
        </p:spPr>
        <p:txBody>
          <a:bodyPr vert="eaVert" anchor="t" anchorCtr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82E63-2F97-40C4-B8CA-A27D918A556C}" type="datetime1">
              <a:rPr lang="en-US" smtClean="0"/>
              <a:pPr/>
              <a:t>12/6/2017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0054" y="5040842"/>
            <a:ext cx="7476464" cy="176429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53" y="756126"/>
            <a:ext cx="8316516" cy="428471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88429" y="6845472"/>
            <a:ext cx="2352146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E9E45384-F444-40D4-9169-2B46F4724338}" type="datetime1">
              <a:rPr lang="en-US" smtClean="0"/>
              <a:pPr/>
              <a:t>12/6/2017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40052" y="6845472"/>
            <a:ext cx="5373102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0525" y="6270815"/>
            <a:ext cx="840053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56852" y="0"/>
            <a:ext cx="8316516" cy="42007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56852" y="6805137"/>
            <a:ext cx="8316516" cy="302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body" sz="half" idx="2"/>
          </p:nvPr>
        </p:nvSpPr>
        <p:spPr>
          <a:xfrm>
            <a:off x="940153" y="1766520"/>
            <a:ext cx="8148505" cy="887398"/>
          </a:xfrm>
        </p:spPr>
        <p:txBody>
          <a:bodyPr>
            <a:normAutofit fontScale="25000" lnSpcReduction="20000"/>
          </a:bodyPr>
          <a:lstStyle/>
          <a:p>
            <a:endParaRPr lang="es-UY" dirty="0" smtClean="0"/>
          </a:p>
          <a:p>
            <a:endParaRPr lang="pt-BR" dirty="0" smtClean="0"/>
          </a:p>
          <a:p>
            <a:pPr algn="ctr">
              <a:lnSpc>
                <a:spcPct val="120000"/>
              </a:lnSpc>
            </a:pPr>
            <a:r>
              <a:rPr lang="pt-BR" sz="19200" b="1" dirty="0" smtClean="0">
                <a:solidFill>
                  <a:srgbClr val="0217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CONTROLE INTERNO EFICIENTE É GARANTIA DE SUCESSO NA GESTÃO PÚBLICA </a:t>
            </a:r>
          </a:p>
          <a:p>
            <a:pPr algn="ctr"/>
            <a:endParaRPr lang="pt-BR" sz="1300" dirty="0" smtClean="0">
              <a:solidFill>
                <a:schemeClr val="tx1"/>
              </a:solidFill>
            </a:endParaRPr>
          </a:p>
          <a:p>
            <a:pPr algn="ctr"/>
            <a:endParaRPr lang="pt-BR" sz="1300" dirty="0" smtClean="0">
              <a:solidFill>
                <a:schemeClr val="tx1"/>
              </a:solidFill>
            </a:endParaRPr>
          </a:p>
          <a:p>
            <a:pPr algn="ctr"/>
            <a:endParaRPr lang="pt-BR" sz="11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pt-BR" sz="11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sz="11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PROF. JORGE BENTO DE SOUZA</a:t>
            </a:r>
          </a:p>
          <a:p>
            <a:pPr algn="ctr"/>
            <a:endParaRPr lang="pt-BR" sz="5400" dirty="0" smtClean="0">
              <a:solidFill>
                <a:srgbClr val="00B0F0"/>
              </a:solidFill>
            </a:endParaRPr>
          </a:p>
          <a:p>
            <a:pPr algn="ctr"/>
            <a:endParaRPr lang="pt-BR" sz="5400" dirty="0" smtClean="0">
              <a:solidFill>
                <a:srgbClr val="00B0F0"/>
              </a:solidFill>
            </a:endParaRPr>
          </a:p>
          <a:p>
            <a:pPr algn="ctr"/>
            <a:endParaRPr lang="pt-BR" sz="5400" dirty="0" smtClean="0">
              <a:solidFill>
                <a:srgbClr val="00B0F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3960" y="362546"/>
            <a:ext cx="3423672" cy="1193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9108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40679" y="376583"/>
            <a:ext cx="8085254" cy="2580769"/>
          </a:xfrm>
        </p:spPr>
        <p:txBody>
          <a:bodyPr>
            <a:normAutofit/>
          </a:bodyPr>
          <a:lstStyle/>
          <a:p>
            <a:pPr algn="ctr"/>
            <a:r>
              <a:rPr lang="pt-BR" sz="4200" dirty="0">
                <a:solidFill>
                  <a:schemeClr val="bg1"/>
                </a:solidFill>
              </a:rPr>
              <a:t>CONTROLE INTERNO EFICIENTE É GARANTIA DE SUCESSO NA GESTÃO </a:t>
            </a:r>
            <a:r>
              <a:rPr lang="pt-BR" sz="4200" dirty="0" smtClean="0">
                <a:solidFill>
                  <a:schemeClr val="bg1"/>
                </a:solidFill>
              </a:rPr>
              <a:t>PÚBLICA...</a:t>
            </a:r>
            <a:r>
              <a:rPr lang="pt-BR" sz="1400" dirty="0">
                <a:solidFill>
                  <a:srgbClr val="00B0F0"/>
                </a:solidFill>
              </a:rPr>
              <a:t/>
            </a:r>
            <a:br>
              <a:rPr lang="pt-BR" sz="1400" dirty="0">
                <a:solidFill>
                  <a:srgbClr val="00B0F0"/>
                </a:solidFill>
              </a:rPr>
            </a:br>
            <a:endParaRPr lang="es-UY" sz="14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35379" y="3170969"/>
            <a:ext cx="8331200" cy="3949648"/>
          </a:xfrm>
        </p:spPr>
        <p:txBody>
          <a:bodyPr>
            <a:normAutofit/>
          </a:bodyPr>
          <a:lstStyle/>
          <a:p>
            <a:endParaRPr lang="es-UY" dirty="0" smtClean="0"/>
          </a:p>
          <a:p>
            <a:pPr algn="just"/>
            <a:r>
              <a:rPr lang="pt-BR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...Mas para obter este sucesso é preciso que seja antecedido por outras iniciativas muito mais relevantes quando se trata da Administração </a:t>
            </a:r>
            <a:r>
              <a:rPr lang="pt-BR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pt-BR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ública.</a:t>
            </a:r>
          </a:p>
          <a:p>
            <a:pPr algn="just"/>
            <a:endParaRPr lang="pt-BR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9457462" y="6926709"/>
            <a:ext cx="391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2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83436" y="5275416"/>
            <a:ext cx="2428520" cy="14196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95735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40679" y="376583"/>
            <a:ext cx="8085254" cy="2580769"/>
          </a:xfrm>
        </p:spPr>
        <p:txBody>
          <a:bodyPr>
            <a:normAutofit/>
          </a:bodyPr>
          <a:lstStyle/>
          <a:p>
            <a:pPr algn="ctr"/>
            <a:r>
              <a:rPr lang="pt-BR" sz="4200" dirty="0">
                <a:solidFill>
                  <a:schemeClr val="bg1"/>
                </a:solidFill>
              </a:rPr>
              <a:t>CONTROLE INTERNO EFICIENTE É GARANTIA DE SUCESSO NA GESTÃO </a:t>
            </a:r>
            <a:r>
              <a:rPr lang="pt-BR" sz="4200" dirty="0" smtClean="0">
                <a:solidFill>
                  <a:schemeClr val="bg1"/>
                </a:solidFill>
              </a:rPr>
              <a:t>PÚBLICA...</a:t>
            </a:r>
            <a:r>
              <a:rPr lang="pt-BR" sz="1400" dirty="0">
                <a:solidFill>
                  <a:srgbClr val="00B0F0"/>
                </a:solidFill>
              </a:rPr>
              <a:t/>
            </a:r>
            <a:br>
              <a:rPr lang="pt-BR" sz="1400" dirty="0">
                <a:solidFill>
                  <a:srgbClr val="00B0F0"/>
                </a:solidFill>
              </a:rPr>
            </a:br>
            <a:endParaRPr lang="es-UY" sz="14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58543" y="2740187"/>
            <a:ext cx="8342489" cy="3949648"/>
          </a:xfrm>
        </p:spPr>
        <p:txBody>
          <a:bodyPr>
            <a:normAutofit/>
          </a:bodyPr>
          <a:lstStyle/>
          <a:p>
            <a:endParaRPr lang="es-UY" dirty="0" smtClean="0"/>
          </a:p>
          <a:p>
            <a:pPr algn="just"/>
            <a:endParaRPr lang="pt-BR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A Unidade Central de Controle Interno sozinha, por mais esforçada que seja, não tem poderes para modificar um estilo de gerenciamento da coisa pública.</a:t>
            </a:r>
            <a:endParaRPr lang="pt-BR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9457462" y="6926709"/>
            <a:ext cx="391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3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83973" y="5179751"/>
            <a:ext cx="3773488" cy="1746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67108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40679" y="376583"/>
            <a:ext cx="8085254" cy="2580769"/>
          </a:xfrm>
        </p:spPr>
        <p:txBody>
          <a:bodyPr>
            <a:normAutofit/>
          </a:bodyPr>
          <a:lstStyle/>
          <a:p>
            <a:pPr algn="ctr"/>
            <a:r>
              <a:rPr lang="pt-BR" sz="4200" dirty="0">
                <a:solidFill>
                  <a:schemeClr val="bg1"/>
                </a:solidFill>
              </a:rPr>
              <a:t>CONTROLE INTERNO EFICIENTE É GARANTIA DE SUCESSO NA GESTÃO </a:t>
            </a:r>
            <a:r>
              <a:rPr lang="pt-BR" sz="4200" dirty="0" smtClean="0">
                <a:solidFill>
                  <a:schemeClr val="bg1"/>
                </a:solidFill>
              </a:rPr>
              <a:t>PÚBLICA...</a:t>
            </a:r>
            <a:r>
              <a:rPr lang="pt-BR" sz="1400" dirty="0">
                <a:solidFill>
                  <a:srgbClr val="00B0F0"/>
                </a:solidFill>
              </a:rPr>
              <a:t/>
            </a:r>
            <a:br>
              <a:rPr lang="pt-BR" sz="1400" dirty="0">
                <a:solidFill>
                  <a:srgbClr val="00B0F0"/>
                </a:solidFill>
              </a:rPr>
            </a:br>
            <a:endParaRPr lang="es-UY" sz="14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57957" y="2811139"/>
            <a:ext cx="8342489" cy="3949648"/>
          </a:xfrm>
        </p:spPr>
        <p:txBody>
          <a:bodyPr>
            <a:normAutofit/>
          </a:bodyPr>
          <a:lstStyle/>
          <a:p>
            <a:endParaRPr lang="es-UY" dirty="0" smtClean="0"/>
          </a:p>
          <a:p>
            <a:pPr algn="just"/>
            <a:endParaRPr lang="pt-BR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Diferenciando:</a:t>
            </a:r>
          </a:p>
          <a:p>
            <a:pPr marL="457200" indent="-457200" algn="just">
              <a:buFont typeface="Wingdings" pitchFamily="2" charset="2"/>
              <a:buChar char="Ø"/>
            </a:pPr>
            <a:r>
              <a:rPr lang="pt-BR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Unidade Central de Controle Interno</a:t>
            </a:r>
          </a:p>
          <a:p>
            <a:pPr marL="457200" indent="-457200" algn="just">
              <a:buFont typeface="Wingdings" pitchFamily="2" charset="2"/>
              <a:buChar char="Ø"/>
            </a:pPr>
            <a:r>
              <a:rPr lang="pt-BR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Sistema de Controle Interno</a:t>
            </a:r>
          </a:p>
          <a:p>
            <a:pPr marL="457200" indent="-457200" algn="just">
              <a:buFont typeface="Wingdings" pitchFamily="2" charset="2"/>
              <a:buChar char="Ø"/>
            </a:pPr>
            <a:r>
              <a:rPr lang="pt-BR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Controles Internos</a:t>
            </a:r>
            <a:endParaRPr lang="pt-BR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9457462" y="6926709"/>
            <a:ext cx="391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xmlns="" val="4212535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16000" y="189666"/>
            <a:ext cx="7758936" cy="2312857"/>
          </a:xfrm>
        </p:spPr>
        <p:txBody>
          <a:bodyPr>
            <a:normAutofit/>
          </a:bodyPr>
          <a:lstStyle/>
          <a:p>
            <a:r>
              <a:rPr lang="pt-BR" sz="6000" dirty="0" smtClean="0">
                <a:solidFill>
                  <a:srgbClr val="FFFF00"/>
                </a:solidFill>
              </a:rPr>
              <a:t> O ADMINISTRADOR IDEAL</a:t>
            </a:r>
            <a:endParaRPr lang="es-UY" sz="6000" dirty="0">
              <a:solidFill>
                <a:srgbClr val="FFFF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82223" y="2714529"/>
            <a:ext cx="9368495" cy="4089572"/>
          </a:xfrm>
        </p:spPr>
        <p:txBody>
          <a:bodyPr>
            <a:normAutofit fontScale="92500" lnSpcReduction="10000"/>
          </a:bodyPr>
          <a:lstStyle/>
          <a:p>
            <a:endParaRPr lang="es-UY" dirty="0" smtClean="0"/>
          </a:p>
          <a:p>
            <a:endParaRPr lang="pt-BR" dirty="0"/>
          </a:p>
          <a:p>
            <a:pPr algn="ctr">
              <a:lnSpc>
                <a:spcPct val="150000"/>
              </a:lnSpc>
            </a:pPr>
            <a:r>
              <a:rPr lang="pt-BR" sz="4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GERENCIA  O MUNICÍPIO </a:t>
            </a:r>
            <a:r>
              <a:rPr lang="pt-BR" sz="4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COM MODELOS DE ADMINISTRAÇÃO DE EMPRESAS PRIVADAS.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9455036" y="6914847"/>
            <a:ext cx="391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xmlns="" val="3644239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0" y="190032"/>
            <a:ext cx="7759700" cy="2312053"/>
          </a:xfrm>
        </p:spPr>
        <p:txBody>
          <a:bodyPr>
            <a:normAutofit/>
          </a:bodyPr>
          <a:lstStyle/>
          <a:p>
            <a:r>
              <a:rPr lang="pt-BR" sz="6000" dirty="0" smtClean="0">
                <a:solidFill>
                  <a:srgbClr val="FFFF00"/>
                </a:solidFill>
              </a:rPr>
              <a:t> </a:t>
            </a:r>
            <a:endParaRPr lang="es-UY" sz="6000" dirty="0">
              <a:solidFill>
                <a:srgbClr val="FFFF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>
            <a:off x="1080655" y="971273"/>
            <a:ext cx="8229600" cy="5097889"/>
          </a:xfrm>
        </p:spPr>
        <p:txBody>
          <a:bodyPr>
            <a:normAutofit fontScale="92500" lnSpcReduction="20000"/>
          </a:bodyPr>
          <a:lstStyle/>
          <a:p>
            <a:pPr algn="just"/>
            <a:endParaRPr lang="es-UY" dirty="0" smtClean="0"/>
          </a:p>
          <a:p>
            <a:pPr algn="just"/>
            <a:endParaRPr lang="pt-BR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pt-BR" sz="35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Observação importante: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pt-BR" sz="35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Lembrando que existem muitas empresas privadas mal administradas.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35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pt-BR" sz="35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60% das novas empresas não sobrevivem aos primeiros 5 anos.</a:t>
            </a:r>
            <a:endParaRPr lang="pt-BR" sz="35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9455036" y="6914847"/>
            <a:ext cx="391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xmlns="" val="2535514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48268" y="756126"/>
            <a:ext cx="7786301" cy="1671998"/>
          </a:xfrm>
        </p:spPr>
        <p:txBody>
          <a:bodyPr>
            <a:noAutofit/>
          </a:bodyPr>
          <a:lstStyle/>
          <a:p>
            <a:r>
              <a:rPr lang="pt-BR" sz="6000" dirty="0" smtClean="0">
                <a:solidFill>
                  <a:srgbClr val="FFFF00"/>
                </a:solidFill>
              </a:rPr>
              <a:t>  O ADMINISTRADOR </a:t>
            </a:r>
            <a:r>
              <a:rPr lang="pt-BR" sz="6000" dirty="0">
                <a:solidFill>
                  <a:srgbClr val="FFFF00"/>
                </a:solidFill>
              </a:rPr>
              <a:t>IDEAL</a:t>
            </a:r>
            <a:endParaRPr lang="es-UY" sz="6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59645" y="2304307"/>
            <a:ext cx="9195390" cy="3800747"/>
          </a:xfrm>
        </p:spPr>
        <p:txBody>
          <a:bodyPr/>
          <a:lstStyle/>
          <a:p>
            <a:r>
              <a:rPr lang="pt-BR" dirty="0" smtClean="0"/>
              <a:t>  </a:t>
            </a:r>
            <a:endParaRPr lang="es-UY" dirty="0" smtClean="0"/>
          </a:p>
          <a:p>
            <a:endParaRPr lang="pt-BR" dirty="0" smtClean="0"/>
          </a:p>
          <a:p>
            <a:endParaRPr lang="pt-BR" dirty="0"/>
          </a:p>
          <a:p>
            <a:pPr algn="ctr"/>
            <a:r>
              <a:rPr lang="pt-BR" sz="4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EFICIENTIZA A PRODUTIVIDADE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9455036" y="6914847"/>
            <a:ext cx="391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7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13869" y="4906626"/>
            <a:ext cx="3951287" cy="18151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7842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22890" y="756126"/>
            <a:ext cx="8014096" cy="1671998"/>
          </a:xfrm>
        </p:spPr>
        <p:txBody>
          <a:bodyPr>
            <a:normAutofit/>
          </a:bodyPr>
          <a:lstStyle/>
          <a:p>
            <a:pPr algn="ctr"/>
            <a:r>
              <a:rPr lang="pt-BR" sz="6000" dirty="0">
                <a:solidFill>
                  <a:srgbClr val="FFFF00"/>
                </a:solidFill>
              </a:rPr>
              <a:t>O </a:t>
            </a:r>
            <a:r>
              <a:rPr lang="pt-BR" sz="6000" dirty="0" smtClean="0">
                <a:solidFill>
                  <a:srgbClr val="FFFF00"/>
                </a:solidFill>
              </a:rPr>
              <a:t>ADMINISTRADOR IDEAL</a:t>
            </a:r>
            <a:endParaRPr lang="es-UY" sz="6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99590" y="2726573"/>
            <a:ext cx="8528137" cy="3800747"/>
          </a:xfrm>
        </p:spPr>
        <p:txBody>
          <a:bodyPr>
            <a:normAutofit fontScale="92500" lnSpcReduction="20000"/>
          </a:bodyPr>
          <a:lstStyle/>
          <a:p>
            <a:r>
              <a:rPr lang="pt-BR" dirty="0" smtClean="0"/>
              <a:t>  </a:t>
            </a:r>
            <a:endParaRPr lang="es-UY" dirty="0" smtClean="0"/>
          </a:p>
          <a:p>
            <a:endParaRPr lang="pt-BR" dirty="0"/>
          </a:p>
          <a:p>
            <a:pPr algn="ctr">
              <a:lnSpc>
                <a:spcPct val="150000"/>
              </a:lnSpc>
            </a:pPr>
            <a:r>
              <a:rPr lang="pt-BR" sz="4800" dirty="0" smtClean="0">
                <a:solidFill>
                  <a:srgbClr val="0070C0"/>
                </a:solidFill>
              </a:rPr>
              <a:t> </a:t>
            </a:r>
            <a:r>
              <a:rPr lang="pt-BR" sz="4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NÃO ACEITA PASSIVAMENTE O </a:t>
            </a:r>
            <a:r>
              <a:rPr lang="pt-BR" sz="4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NÃO</a:t>
            </a:r>
            <a:r>
              <a:rPr lang="pt-BR" sz="4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CUMPRIMENTO DAS OBRIGAÇÕES.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9455036" y="6914847"/>
            <a:ext cx="391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xmlns="" val="3185627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52225" y="846498"/>
            <a:ext cx="8071848" cy="1671998"/>
          </a:xfrm>
        </p:spPr>
        <p:txBody>
          <a:bodyPr>
            <a:noAutofit/>
          </a:bodyPr>
          <a:lstStyle/>
          <a:p>
            <a:r>
              <a:rPr lang="pt-BR" sz="6000" dirty="0" smtClean="0">
                <a:solidFill>
                  <a:srgbClr val="FFFF00"/>
                </a:solidFill>
              </a:rPr>
              <a:t>O ADMINISTRADOR</a:t>
            </a:r>
            <a:br>
              <a:rPr lang="pt-BR" sz="6000" dirty="0" smtClean="0">
                <a:solidFill>
                  <a:srgbClr val="FFFF00"/>
                </a:solidFill>
              </a:rPr>
            </a:br>
            <a:r>
              <a:rPr lang="pt-BR" sz="6000" dirty="0" smtClean="0">
                <a:solidFill>
                  <a:srgbClr val="FFFF00"/>
                </a:solidFill>
              </a:rPr>
              <a:t>              IDEAL</a:t>
            </a:r>
            <a:endParaRPr lang="es-UY" sz="6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5724" y="2695073"/>
            <a:ext cx="8528137" cy="4219774"/>
          </a:xfrm>
        </p:spPr>
        <p:txBody>
          <a:bodyPr>
            <a:normAutofit fontScale="85000" lnSpcReduction="10000"/>
          </a:bodyPr>
          <a:lstStyle/>
          <a:p>
            <a:r>
              <a:rPr lang="pt-BR" dirty="0" smtClean="0"/>
              <a:t>  </a:t>
            </a:r>
            <a:endParaRPr lang="es-UY" dirty="0" smtClean="0"/>
          </a:p>
          <a:p>
            <a:endParaRPr lang="pt-BR" dirty="0"/>
          </a:p>
          <a:p>
            <a:pPr algn="ctr">
              <a:lnSpc>
                <a:spcPct val="160000"/>
              </a:lnSpc>
            </a:pPr>
            <a:r>
              <a:rPr lang="pt-BR" sz="4800" dirty="0" smtClean="0">
                <a:solidFill>
                  <a:srgbClr val="0070C0"/>
                </a:solidFill>
              </a:rPr>
              <a:t> </a:t>
            </a:r>
            <a:r>
              <a:rPr lang="pt-BR" sz="4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INSISTE EM DEMONSTRAR AOS COLABORADORES QUAIS SÃO OS </a:t>
            </a:r>
            <a:r>
              <a:rPr lang="pt-BR" sz="4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OBJETIVOS PRIORITÁRIOS.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9455036" y="6914847"/>
            <a:ext cx="391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9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42665" y="130629"/>
            <a:ext cx="3103736" cy="3103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20382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43210" y="696857"/>
            <a:ext cx="8076359" cy="1671998"/>
          </a:xfrm>
        </p:spPr>
        <p:txBody>
          <a:bodyPr>
            <a:noAutofit/>
          </a:bodyPr>
          <a:lstStyle/>
          <a:p>
            <a:r>
              <a:rPr lang="pt-BR" sz="6000" dirty="0" smtClean="0">
                <a:solidFill>
                  <a:srgbClr val="FFFF00"/>
                </a:solidFill>
              </a:rPr>
              <a:t>O </a:t>
            </a:r>
            <a:r>
              <a:rPr lang="pt-BR" sz="6000" dirty="0">
                <a:solidFill>
                  <a:srgbClr val="FFFF00"/>
                </a:solidFill>
              </a:rPr>
              <a:t>ADMINISTRADOR IDEAL</a:t>
            </a:r>
            <a:endParaRPr lang="es-UY" sz="6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-225630" y="2364183"/>
            <a:ext cx="10913422" cy="3800747"/>
          </a:xfrm>
        </p:spPr>
        <p:txBody>
          <a:bodyPr>
            <a:normAutofit/>
          </a:bodyPr>
          <a:lstStyle/>
          <a:p>
            <a:r>
              <a:rPr lang="pt-BR" dirty="0" smtClean="0"/>
              <a:t>  </a:t>
            </a:r>
            <a:endParaRPr lang="es-UY" dirty="0" smtClean="0"/>
          </a:p>
          <a:p>
            <a:endParaRPr lang="pt-BR" dirty="0"/>
          </a:p>
          <a:p>
            <a:pPr algn="ctr"/>
            <a:r>
              <a:rPr lang="pt-BR" sz="4800" dirty="0" smtClean="0">
                <a:solidFill>
                  <a:srgbClr val="0070C0"/>
                </a:solidFill>
              </a:rPr>
              <a:t> </a:t>
            </a:r>
            <a:r>
              <a:rPr lang="pt-BR" sz="4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ORIENTA O GRUPO PARA BUSCAR </a:t>
            </a:r>
          </a:p>
          <a:p>
            <a:pPr algn="ctr"/>
            <a:r>
              <a:rPr lang="pt-BR" sz="4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SOLUÇÕES TÉCNICAS</a:t>
            </a:r>
            <a:r>
              <a:rPr lang="pt-BR" sz="4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pt-BR" sz="48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9358490" y="6914847"/>
            <a:ext cx="487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10</a:t>
            </a:r>
            <a:endParaRPr lang="pt-B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66643" y="5227312"/>
            <a:ext cx="3278539" cy="18722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55940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>
            <a:off x="938150" y="3381664"/>
            <a:ext cx="9688739" cy="486251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dirty="0" smtClean="0"/>
              <a:t>  </a:t>
            </a:r>
            <a:endParaRPr lang="es-UY" dirty="0" smtClean="0"/>
          </a:p>
          <a:p>
            <a:pPr marL="450850" indent="-450850">
              <a:buNone/>
            </a:pPr>
            <a:r>
              <a:rPr lang="pt-BR" sz="4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G</a:t>
            </a:r>
            <a:r>
              <a:rPr lang="pt-BR" sz="3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3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erencia</a:t>
            </a:r>
            <a:r>
              <a:rPr lang="pt-BR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o município com modelos de     Administração de Empresas Privadas;</a:t>
            </a:r>
          </a:p>
          <a:p>
            <a:pPr marL="355600" indent="-355600">
              <a:buNone/>
            </a:pPr>
            <a:r>
              <a:rPr lang="pt-BR" sz="4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pt-BR" sz="3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3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ficientiza</a:t>
            </a:r>
            <a:r>
              <a:rPr lang="pt-BR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 produtividade;</a:t>
            </a:r>
          </a:p>
          <a:p>
            <a:pPr marL="450850" indent="-450850">
              <a:buNone/>
            </a:pPr>
            <a:r>
              <a:rPr lang="pt-BR" sz="4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pt-BR" sz="3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3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ão</a:t>
            </a:r>
            <a:r>
              <a:rPr lang="pt-BR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aceita passivamente o não cumprimento</a:t>
            </a:r>
          </a:p>
          <a:p>
            <a:pPr marL="450850" indent="-450850">
              <a:buNone/>
            </a:pPr>
            <a:r>
              <a:rPr lang="pt-BR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das obrigações;</a:t>
            </a:r>
          </a:p>
          <a:p>
            <a:pPr marL="355600" indent="-355600">
              <a:buNone/>
            </a:pPr>
            <a:r>
              <a:rPr lang="pt-BR" sz="4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4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pt-BR" sz="3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3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nsiste</a:t>
            </a:r>
            <a:r>
              <a:rPr lang="pt-BR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em demonstrar os objetivos primários;</a:t>
            </a:r>
          </a:p>
          <a:p>
            <a:pPr marL="355600" indent="-355600">
              <a:buNone/>
            </a:pPr>
            <a:r>
              <a:rPr lang="pt-BR" sz="4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pt-BR" sz="3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3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rienta</a:t>
            </a:r>
            <a:r>
              <a:rPr lang="pt-BR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para soluções técnicas.</a:t>
            </a:r>
          </a:p>
          <a:p>
            <a:endParaRPr lang="pt-BR" sz="4800" b="1" dirty="0" smtClean="0">
              <a:solidFill>
                <a:srgbClr val="0070C0"/>
              </a:solidFill>
            </a:endParaRPr>
          </a:p>
          <a:p>
            <a:endParaRPr lang="pt-BR" sz="4800" b="1" dirty="0" smtClean="0">
              <a:solidFill>
                <a:srgbClr val="0070C0"/>
              </a:solidFill>
            </a:endParaRPr>
          </a:p>
          <a:p>
            <a:endParaRPr lang="pt-BR" sz="4800" b="1" dirty="0" smtClean="0">
              <a:solidFill>
                <a:srgbClr val="0070C0"/>
              </a:solidFill>
            </a:endParaRPr>
          </a:p>
          <a:p>
            <a:endParaRPr lang="pt-BR" sz="4800" dirty="0" smtClean="0">
              <a:solidFill>
                <a:srgbClr val="0070C0"/>
              </a:solidFill>
            </a:endParaRP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1211283" y="0"/>
            <a:ext cx="7204075" cy="1673225"/>
          </a:xfrm>
        </p:spPr>
        <p:txBody>
          <a:bodyPr>
            <a:normAutofit fontScale="90000"/>
          </a:bodyPr>
          <a:lstStyle/>
          <a:p>
            <a:pPr algn="ctr"/>
            <a:r>
              <a:rPr lang="pt-BR" sz="6000" dirty="0" smtClean="0">
                <a:solidFill>
                  <a:srgbClr val="FFFF00"/>
                </a:solidFill>
              </a:rPr>
              <a:t> </a:t>
            </a:r>
            <a:r>
              <a:rPr lang="pt-BR" sz="6000" dirty="0" smtClean="0">
                <a:solidFill>
                  <a:srgbClr val="FF0000"/>
                </a:solidFill>
              </a:rPr>
              <a:t>O </a:t>
            </a:r>
            <a:r>
              <a:rPr lang="pt-BR" sz="6000" dirty="0">
                <a:solidFill>
                  <a:srgbClr val="FF0000"/>
                </a:solidFill>
              </a:rPr>
              <a:t>ADMINISTRADOR </a:t>
            </a:r>
            <a:r>
              <a:rPr lang="pt-BR" sz="6000" dirty="0" smtClean="0">
                <a:solidFill>
                  <a:srgbClr val="FF0000"/>
                </a:solidFill>
              </a:rPr>
              <a:t>IDEAL</a:t>
            </a:r>
            <a:endParaRPr lang="es-UY" sz="6000" dirty="0">
              <a:solidFill>
                <a:srgbClr val="FF0000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9334006" y="6914847"/>
            <a:ext cx="512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11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192743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02849" y="399769"/>
            <a:ext cx="7768019" cy="2019301"/>
          </a:xfrm>
        </p:spPr>
        <p:txBody>
          <a:bodyPr>
            <a:normAutofit/>
          </a:bodyPr>
          <a:lstStyle/>
          <a:p>
            <a:pPr algn="ctr"/>
            <a:r>
              <a:rPr lang="pt-BR" sz="6000" dirty="0" smtClean="0">
                <a:solidFill>
                  <a:srgbClr val="FFFF00"/>
                </a:solidFill>
              </a:rPr>
              <a:t>O ADMINISTRADOR IDEAL </a:t>
            </a:r>
            <a:endParaRPr lang="es-UY" sz="6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19396" y="3042347"/>
            <a:ext cx="8360229" cy="4863117"/>
          </a:xfrm>
        </p:spPr>
        <p:txBody>
          <a:bodyPr>
            <a:normAutofit/>
          </a:bodyPr>
          <a:lstStyle/>
          <a:p>
            <a:r>
              <a:rPr lang="pt-BR" dirty="0" smtClean="0"/>
              <a:t>  </a:t>
            </a:r>
            <a:endParaRPr lang="es-UY" dirty="0" smtClean="0"/>
          </a:p>
          <a:p>
            <a:pPr algn="just"/>
            <a:r>
              <a:rPr lang="pt-BR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É raro que o Administrador disponha desses </a:t>
            </a:r>
            <a:r>
              <a:rPr lang="pt-BR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atributos</a:t>
            </a:r>
            <a:r>
              <a:rPr lang="pt-BR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de maneira natural.</a:t>
            </a:r>
            <a:endParaRPr lang="pt-BR" sz="3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Eles precisam ser desenvolvidos.</a:t>
            </a:r>
            <a:endParaRPr lang="pt-BR" sz="40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pt-BR" sz="4800" b="1" dirty="0" smtClean="0">
              <a:solidFill>
                <a:srgbClr val="0070C0"/>
              </a:solidFill>
            </a:endParaRPr>
          </a:p>
          <a:p>
            <a:endParaRPr lang="pt-BR" sz="4800" b="1" dirty="0" smtClean="0">
              <a:solidFill>
                <a:srgbClr val="0070C0"/>
              </a:solidFill>
            </a:endParaRPr>
          </a:p>
          <a:p>
            <a:endParaRPr lang="pt-BR" sz="4800" b="1" dirty="0" smtClean="0">
              <a:solidFill>
                <a:srgbClr val="0070C0"/>
              </a:solidFill>
            </a:endParaRPr>
          </a:p>
          <a:p>
            <a:endParaRPr lang="pt-BR" sz="4800" dirty="0" smtClean="0">
              <a:solidFill>
                <a:srgbClr val="0070C0"/>
              </a:solidFill>
            </a:endParaRPr>
          </a:p>
          <a:p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9314809" y="6914849"/>
            <a:ext cx="529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12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784811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94089" y="506647"/>
            <a:ext cx="8280936" cy="2019301"/>
          </a:xfrm>
        </p:spPr>
        <p:txBody>
          <a:bodyPr>
            <a:normAutofit/>
          </a:bodyPr>
          <a:lstStyle/>
          <a:p>
            <a:pPr algn="ctr"/>
            <a:r>
              <a:rPr lang="pt-BR" sz="6000" dirty="0" smtClean="0">
                <a:solidFill>
                  <a:srgbClr val="FFFF00"/>
                </a:solidFill>
              </a:rPr>
              <a:t> O </a:t>
            </a:r>
            <a:r>
              <a:rPr lang="pt-BR" sz="6000" dirty="0">
                <a:solidFill>
                  <a:srgbClr val="FFFF00"/>
                </a:solidFill>
              </a:rPr>
              <a:t>ADMINISTRADOR </a:t>
            </a:r>
            <a:r>
              <a:rPr lang="pt-BR" sz="6000" dirty="0" smtClean="0">
                <a:solidFill>
                  <a:srgbClr val="FFFF00"/>
                </a:solidFill>
              </a:rPr>
              <a:t>IDEAL </a:t>
            </a:r>
            <a:endParaRPr lang="es-UY" sz="6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26275" y="3321026"/>
            <a:ext cx="8170223" cy="4240237"/>
          </a:xfrm>
        </p:spPr>
        <p:txBody>
          <a:bodyPr>
            <a:normAutofit/>
          </a:bodyPr>
          <a:lstStyle/>
          <a:p>
            <a:r>
              <a:rPr lang="pt-BR" dirty="0" smtClean="0"/>
              <a:t>  </a:t>
            </a:r>
            <a:endParaRPr lang="es-UY" dirty="0" smtClean="0"/>
          </a:p>
          <a:p>
            <a:pPr algn="just">
              <a:lnSpc>
                <a:spcPct val="150000"/>
              </a:lnSpc>
            </a:pPr>
            <a:r>
              <a:rPr lang="pt-BR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Para ser um ADMINISTRADOR IDEAL não é necessário ser Mestre, Doutor ou PhD.</a:t>
            </a:r>
            <a:endParaRPr lang="pt-BR" sz="3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t-BR" sz="4800" b="1" dirty="0" smtClean="0">
              <a:solidFill>
                <a:srgbClr val="0070C0"/>
              </a:solidFill>
            </a:endParaRPr>
          </a:p>
          <a:p>
            <a:endParaRPr lang="pt-BR" sz="4800" b="1" dirty="0" smtClean="0">
              <a:solidFill>
                <a:srgbClr val="0070C0"/>
              </a:solidFill>
            </a:endParaRPr>
          </a:p>
          <a:p>
            <a:endParaRPr lang="pt-BR" sz="4800" b="1" dirty="0" smtClean="0">
              <a:solidFill>
                <a:srgbClr val="0070C0"/>
              </a:solidFill>
            </a:endParaRPr>
          </a:p>
          <a:p>
            <a:endParaRPr lang="pt-BR" sz="4800" dirty="0" smtClean="0">
              <a:solidFill>
                <a:srgbClr val="0070C0"/>
              </a:solidFill>
            </a:endParaRPr>
          </a:p>
          <a:p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9298380" y="6914848"/>
            <a:ext cx="548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13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31839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04728" y="1420109"/>
            <a:ext cx="7204681" cy="2019301"/>
          </a:xfrm>
        </p:spPr>
        <p:txBody>
          <a:bodyPr>
            <a:normAutofit/>
          </a:bodyPr>
          <a:lstStyle/>
          <a:p>
            <a:pPr algn="ctr"/>
            <a:r>
              <a:rPr lang="pt-BR" sz="6000" dirty="0" smtClean="0">
                <a:solidFill>
                  <a:srgbClr val="FFFF00"/>
                </a:solidFill>
              </a:rPr>
              <a:t> A ESCOLHA DA EQUIPE</a:t>
            </a:r>
            <a:endParaRPr lang="es-UY" sz="6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97358" y="3439595"/>
            <a:ext cx="7821011" cy="4240237"/>
          </a:xfrm>
        </p:spPr>
        <p:txBody>
          <a:bodyPr>
            <a:normAutofit/>
          </a:bodyPr>
          <a:lstStyle/>
          <a:p>
            <a:r>
              <a:rPr lang="pt-BR" dirty="0" smtClean="0"/>
              <a:t>  </a:t>
            </a:r>
            <a:endParaRPr lang="es-UY" dirty="0" smtClean="0"/>
          </a:p>
          <a:p>
            <a:pPr algn="just">
              <a:spcBef>
                <a:spcPts val="0"/>
              </a:spcBef>
            </a:pPr>
            <a:r>
              <a:rPr lang="pt-BR" sz="3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pt-BR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Uma das chaves para alcançar uma administração de qualidade é escolher uma equipe com COMPETÊNCIA TÉCNICA.</a:t>
            </a:r>
            <a:endParaRPr lang="pt-BR" sz="3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t-BR" sz="4800" b="1" dirty="0" smtClean="0">
              <a:solidFill>
                <a:srgbClr val="0070C0"/>
              </a:solidFill>
            </a:endParaRPr>
          </a:p>
          <a:p>
            <a:endParaRPr lang="pt-BR" sz="4800" b="1" dirty="0" smtClean="0">
              <a:solidFill>
                <a:srgbClr val="0070C0"/>
              </a:solidFill>
            </a:endParaRPr>
          </a:p>
          <a:p>
            <a:endParaRPr lang="pt-BR" sz="4800" b="1" dirty="0" smtClean="0">
              <a:solidFill>
                <a:srgbClr val="0070C0"/>
              </a:solidFill>
            </a:endParaRPr>
          </a:p>
          <a:p>
            <a:endParaRPr lang="pt-BR" sz="4800" dirty="0" smtClean="0">
              <a:solidFill>
                <a:srgbClr val="0070C0"/>
              </a:solidFill>
            </a:endParaRPr>
          </a:p>
          <a:p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9298381" y="6914849"/>
            <a:ext cx="643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14</a:t>
            </a:r>
            <a:endParaRPr lang="pt-B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14371" y="175546"/>
            <a:ext cx="4465204" cy="21710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1854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49248" y="578221"/>
            <a:ext cx="7204681" cy="2019301"/>
          </a:xfrm>
        </p:spPr>
        <p:txBody>
          <a:bodyPr>
            <a:normAutofit/>
          </a:bodyPr>
          <a:lstStyle/>
          <a:p>
            <a:pPr algn="ctr"/>
            <a:r>
              <a:rPr lang="pt-BR" sz="6000" dirty="0" smtClean="0">
                <a:solidFill>
                  <a:srgbClr val="FFFF00"/>
                </a:solidFill>
              </a:rPr>
              <a:t> COMPROMISSOS POLÍTICO-PARTIDÁRIOS</a:t>
            </a:r>
            <a:endParaRPr lang="es-UY" sz="6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36101" y="3475220"/>
            <a:ext cx="8257761" cy="4240237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  </a:t>
            </a:r>
            <a:r>
              <a:rPr lang="pt-BR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Mas e os compromissos político-partidários, como ficam?</a:t>
            </a:r>
          </a:p>
          <a:p>
            <a:pPr algn="just"/>
            <a:endParaRPr lang="pt-BR" sz="1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Uma equipe competente deve ser capaz de resolver situações complexas, através do equilíbrio de habilidades.</a:t>
            </a:r>
            <a:endParaRPr lang="pt-BR" sz="3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t-BR" sz="4800" b="1" dirty="0" smtClean="0">
              <a:solidFill>
                <a:srgbClr val="0070C0"/>
              </a:solidFill>
            </a:endParaRPr>
          </a:p>
          <a:p>
            <a:endParaRPr lang="pt-BR" sz="4800" b="1" dirty="0" smtClean="0">
              <a:solidFill>
                <a:srgbClr val="0070C0"/>
              </a:solidFill>
            </a:endParaRPr>
          </a:p>
          <a:p>
            <a:endParaRPr lang="pt-BR" sz="4800" b="1" dirty="0" smtClean="0">
              <a:solidFill>
                <a:srgbClr val="0070C0"/>
              </a:solidFill>
            </a:endParaRPr>
          </a:p>
          <a:p>
            <a:endParaRPr lang="pt-BR" sz="4800" dirty="0" smtClean="0">
              <a:solidFill>
                <a:srgbClr val="0070C0"/>
              </a:solidFill>
            </a:endParaRPr>
          </a:p>
          <a:p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9357756" y="6914849"/>
            <a:ext cx="488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15</a:t>
            </a:r>
            <a:endParaRPr lang="pt-BR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2289" y="5867461"/>
            <a:ext cx="1828573" cy="9142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2130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85653" y="518618"/>
            <a:ext cx="4975760" cy="2248331"/>
          </a:xfrm>
        </p:spPr>
        <p:txBody>
          <a:bodyPr>
            <a:noAutofit/>
          </a:bodyPr>
          <a:lstStyle/>
          <a:p>
            <a:pPr algn="ctr"/>
            <a:r>
              <a:rPr lang="pt-BR" sz="5000" dirty="0" smtClean="0">
                <a:solidFill>
                  <a:srgbClr val="FFFF00"/>
                </a:solidFill>
              </a:rPr>
              <a:t>Afinal, quem é o Administrador Ideal?</a:t>
            </a:r>
            <a:endParaRPr lang="es-UY" sz="5000" dirty="0">
              <a:solidFill>
                <a:srgbClr val="FFFF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13177" y="2921329"/>
            <a:ext cx="8528137" cy="5144279"/>
          </a:xfrm>
        </p:spPr>
        <p:txBody>
          <a:bodyPr>
            <a:normAutofit/>
          </a:bodyPr>
          <a:lstStyle/>
          <a:p>
            <a:r>
              <a:rPr lang="pt-BR" dirty="0" smtClean="0"/>
              <a:t>  </a:t>
            </a:r>
            <a:endParaRPr lang="es-UY" dirty="0" smtClean="0"/>
          </a:p>
          <a:p>
            <a:pPr algn="just"/>
            <a:r>
              <a:rPr lang="pt-BR" sz="35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pt-BR" sz="35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 Administrador Ideal é aquele que sabe escolher, substituir, dirigir e liderar uma equipe </a:t>
            </a:r>
            <a:r>
              <a:rPr lang="pt-BR" sz="35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 o objetivo de atender com a maior qualidade possível os anseios de uma população. </a:t>
            </a:r>
          </a:p>
          <a:p>
            <a:endParaRPr lang="pt-BR" sz="4800" dirty="0" smtClean="0">
              <a:solidFill>
                <a:srgbClr val="0070C0"/>
              </a:solidFill>
            </a:endParaRPr>
          </a:p>
          <a:p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9369632" y="6914849"/>
            <a:ext cx="571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16</a:t>
            </a:r>
            <a:endParaRPr lang="pt-BR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96734" y="621344"/>
            <a:ext cx="2631102" cy="2121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18928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33154" y="958006"/>
            <a:ext cx="7980217" cy="1671998"/>
          </a:xfrm>
        </p:spPr>
        <p:txBody>
          <a:bodyPr>
            <a:normAutofit fontScale="90000"/>
          </a:bodyPr>
          <a:lstStyle/>
          <a:p>
            <a:pPr algn="ctr"/>
            <a:r>
              <a:rPr lang="pt-BR" sz="6700" dirty="0" smtClean="0">
                <a:solidFill>
                  <a:srgbClr val="FFFF00"/>
                </a:solidFill>
              </a:rPr>
              <a:t>Iniciativas do nosso </a:t>
            </a:r>
            <a:r>
              <a:rPr lang="pt-BR" dirty="0" smtClean="0">
                <a:solidFill>
                  <a:srgbClr val="FFFF00"/>
                </a:solidFill>
              </a:rPr>
              <a:t>Administrador Ideal</a:t>
            </a:r>
            <a:endParaRPr lang="es-UY" dirty="0">
              <a:solidFill>
                <a:srgbClr val="FFFF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5724" y="3285443"/>
            <a:ext cx="8528137" cy="4851257"/>
          </a:xfrm>
        </p:spPr>
        <p:txBody>
          <a:bodyPr>
            <a:normAutofit/>
          </a:bodyPr>
          <a:lstStyle/>
          <a:p>
            <a:r>
              <a:rPr lang="pt-BR" dirty="0" smtClean="0"/>
              <a:t>  </a:t>
            </a:r>
            <a:endParaRPr lang="es-UY" dirty="0" smtClean="0"/>
          </a:p>
          <a:p>
            <a:pPr algn="ctr"/>
            <a:r>
              <a:rPr lang="pt-BR" sz="5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Então vamos em busca dos significados práticos do nosso tema</a:t>
            </a:r>
            <a:r>
              <a:rPr lang="pt-BR" sz="51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  <a:endParaRPr lang="pt-BR" sz="51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t-BR" sz="8600" b="1" dirty="0">
              <a:solidFill>
                <a:srgbClr val="FFFF0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4800" dirty="0" smtClean="0">
              <a:solidFill>
                <a:srgbClr val="0070C0"/>
              </a:solidFill>
            </a:endParaRPr>
          </a:p>
          <a:p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9334006" y="6914849"/>
            <a:ext cx="512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17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43904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6888" y="682598"/>
            <a:ext cx="9163830" cy="1764295"/>
          </a:xfrm>
        </p:spPr>
        <p:txBody>
          <a:bodyPr>
            <a:normAutofit fontScale="90000"/>
          </a:bodyPr>
          <a:lstStyle/>
          <a:p>
            <a:pPr algn="ctr"/>
            <a:r>
              <a:rPr lang="pt-BR" sz="4800" dirty="0" smtClean="0">
                <a:solidFill>
                  <a:srgbClr val="C00000"/>
                </a:solidFill>
              </a:rPr>
              <a:t>  GERENCIAR COM MODELOS DE ADMINISTRAÇÃO DE EMPRESAS PRIVADAS</a:t>
            </a:r>
            <a:r>
              <a:rPr lang="pt-BR" dirty="0" smtClean="0">
                <a:solidFill>
                  <a:srgbClr val="00B0F0"/>
                </a:solidFill>
              </a:rPr>
              <a:t/>
            </a:r>
            <a:br>
              <a:rPr lang="pt-BR" dirty="0" smtClean="0">
                <a:solidFill>
                  <a:srgbClr val="00B0F0"/>
                </a:solidFill>
              </a:rPr>
            </a:br>
            <a:r>
              <a:rPr lang="pt-BR" dirty="0"/>
              <a:t> </a:t>
            </a:r>
            <a:r>
              <a:rPr lang="pt-BR" dirty="0" smtClean="0"/>
              <a:t>            </a:t>
            </a:r>
            <a:endParaRPr lang="es-UY" dirty="0"/>
          </a:p>
        </p:txBody>
      </p:sp>
      <p:sp>
        <p:nvSpPr>
          <p:cNvPr id="4" name="CaixaDeTexto 3"/>
          <p:cNvSpPr txBox="1"/>
          <p:nvPr/>
        </p:nvSpPr>
        <p:spPr>
          <a:xfrm>
            <a:off x="9345882" y="6914849"/>
            <a:ext cx="50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18</a:t>
            </a:r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201881" y="1780350"/>
            <a:ext cx="973776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pt-BR" sz="2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Relembrar a todos os servidores ou instituir MISSÃO, VISÃO e VALORES da entidade;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pt-BR" sz="2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Dar a conhecer a todos sobre as metas estabelecidas no PPA, na LDO e na LOA;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pt-BR" sz="2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Acompanhar mensalmente os resultados discutindo com o grupo gestor (secretarias) as variações de cada grupo em cada valor previsto;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pt-BR" sz="2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Alterar as ações estratégicas se existir desvios significativos que possam comprometer o atingimento das metas estabelecidas;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pt-BR" sz="2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Se precisar mudar ou alterar as metas, que se faça em prol dos resultados.</a:t>
            </a:r>
            <a:endParaRPr lang="pt-BR" sz="2600" dirty="0"/>
          </a:p>
        </p:txBody>
      </p:sp>
    </p:spTree>
    <p:extLst>
      <p:ext uri="{BB962C8B-B14F-4D97-AF65-F5344CB8AC3E}">
        <p14:creationId xmlns:p14="http://schemas.microsoft.com/office/powerpoint/2010/main" xmlns="" val="2390287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8849" y="504468"/>
            <a:ext cx="9163830" cy="1764295"/>
          </a:xfrm>
        </p:spPr>
        <p:txBody>
          <a:bodyPr>
            <a:normAutofit/>
          </a:bodyPr>
          <a:lstStyle/>
          <a:p>
            <a:pPr algn="ctr"/>
            <a:r>
              <a:rPr lang="pt-BR" sz="4800" dirty="0" smtClean="0">
                <a:solidFill>
                  <a:srgbClr val="C00000"/>
                </a:solidFill>
              </a:rPr>
              <a:t>  EFICIENTIZAR A PRODUTIVIDADE</a:t>
            </a:r>
            <a:r>
              <a:rPr lang="pt-BR" dirty="0" smtClean="0">
                <a:solidFill>
                  <a:srgbClr val="00B0F0"/>
                </a:solidFill>
              </a:rPr>
              <a:t/>
            </a:r>
            <a:br>
              <a:rPr lang="pt-BR" dirty="0" smtClean="0">
                <a:solidFill>
                  <a:srgbClr val="00B0F0"/>
                </a:solidFill>
              </a:rPr>
            </a:br>
            <a:r>
              <a:rPr lang="pt-BR" dirty="0"/>
              <a:t> </a:t>
            </a:r>
            <a:r>
              <a:rPr lang="pt-BR" dirty="0" smtClean="0"/>
              <a:t>            </a:t>
            </a:r>
            <a:endParaRPr lang="es-UY" dirty="0"/>
          </a:p>
        </p:txBody>
      </p:sp>
      <p:sp>
        <p:nvSpPr>
          <p:cNvPr id="4" name="CaixaDeTexto 3"/>
          <p:cNvSpPr txBox="1"/>
          <p:nvPr/>
        </p:nvSpPr>
        <p:spPr>
          <a:xfrm>
            <a:off x="9345882" y="6914849"/>
            <a:ext cx="50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19</a:t>
            </a:r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201881" y="1459716"/>
            <a:ext cx="973776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Solicitar mensalmente de cada secretaria o relatório sintético das atividades produzidas em cada área;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Comparar os serviços produzidas com o custo de cada programa-atividade;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Comparar o custo do serviço público apresentado com o custo médio dos serviços prestados pela iniciativa privada;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Discutir as diferenças significativas entre os valores comparados;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Avaliar a utilização de todos os bens 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patrimoniais (custo/beneficio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) em relação ao volume e a qualidade dos serviços prestados à população.</a:t>
            </a:r>
          </a:p>
        </p:txBody>
      </p:sp>
    </p:spTree>
    <p:extLst>
      <p:ext uri="{BB962C8B-B14F-4D97-AF65-F5344CB8AC3E}">
        <p14:creationId xmlns:p14="http://schemas.microsoft.com/office/powerpoint/2010/main" xmlns="" val="321901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8849" y="979482"/>
            <a:ext cx="9163830" cy="1764295"/>
          </a:xfrm>
        </p:spPr>
        <p:txBody>
          <a:bodyPr>
            <a:normAutofit fontScale="90000"/>
          </a:bodyPr>
          <a:lstStyle/>
          <a:p>
            <a:pPr algn="ctr"/>
            <a:r>
              <a:rPr lang="pt-BR" sz="4800" dirty="0" smtClean="0">
                <a:solidFill>
                  <a:srgbClr val="C00000"/>
                </a:solidFill>
              </a:rPr>
              <a:t>  NÃO ACEITAR O NÃO CUMPRIMENTO DAS OBRIGAÇÕES</a:t>
            </a:r>
            <a:r>
              <a:rPr lang="pt-BR" dirty="0" smtClean="0">
                <a:solidFill>
                  <a:srgbClr val="00B0F0"/>
                </a:solidFill>
              </a:rPr>
              <a:t/>
            </a:r>
            <a:br>
              <a:rPr lang="pt-BR" dirty="0" smtClean="0">
                <a:solidFill>
                  <a:srgbClr val="00B0F0"/>
                </a:solidFill>
              </a:rPr>
            </a:br>
            <a:r>
              <a:rPr lang="pt-BR" dirty="0"/>
              <a:t> </a:t>
            </a:r>
            <a:r>
              <a:rPr lang="pt-BR" dirty="0" smtClean="0"/>
              <a:t>            </a:t>
            </a:r>
            <a:endParaRPr lang="es-UY" dirty="0"/>
          </a:p>
        </p:txBody>
      </p:sp>
      <p:sp>
        <p:nvSpPr>
          <p:cNvPr id="4" name="CaixaDeTexto 3"/>
          <p:cNvSpPr txBox="1"/>
          <p:nvPr/>
        </p:nvSpPr>
        <p:spPr>
          <a:xfrm>
            <a:off x="9345882" y="6914849"/>
            <a:ext cx="50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20</a:t>
            </a:r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201881" y="2124734"/>
            <a:ext cx="925087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Por qualquer tipo de incompetência ou irresponsabilidade pelo descumprimento de qualquer obrigação em qualquer área;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Finanças, Administração, Saúde, Educação, Obras, Segurança, Patrimonial, </a:t>
            </a:r>
            <a:r>
              <a:rPr lang="pt-BR" sz="2800" b="1" dirty="0" err="1">
                <a:latin typeface="Arial" pitchFamily="34" charset="0"/>
                <a:cs typeface="Arial" pitchFamily="34" charset="0"/>
              </a:rPr>
              <a:t>etc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Por tratamento grosseiro, omisso, desleixado ou por qualquer  outro sentimento hostil que possa comprometer a imagem de uma Gestão;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800" b="1" dirty="0">
                <a:latin typeface="Arial" pitchFamily="34" charset="0"/>
                <a:cs typeface="Arial" pitchFamily="34" charset="0"/>
              </a:rPr>
              <a:t>Pelo mau relacionamento com os colegas no ambiente de trabalho ou fora dele.</a:t>
            </a:r>
          </a:p>
        </p:txBody>
      </p:sp>
    </p:spTree>
    <p:extLst>
      <p:ext uri="{BB962C8B-B14F-4D97-AF65-F5344CB8AC3E}">
        <p14:creationId xmlns:p14="http://schemas.microsoft.com/office/powerpoint/2010/main" xmlns="" val="1137315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50907" y="2153624"/>
            <a:ext cx="8820544" cy="203753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>
                <a:solidFill>
                  <a:schemeClr val="bg1"/>
                </a:solidFill>
              </a:rPr>
              <a:t>Informar os</a:t>
            </a:r>
            <a:r>
              <a:rPr lang="pt-BR" dirty="0" smtClean="0">
                <a:solidFill>
                  <a:srgbClr val="00B0F0"/>
                </a:solidFill>
              </a:rPr>
              <a:t/>
            </a:r>
            <a:br>
              <a:rPr lang="pt-BR" dirty="0" smtClean="0">
                <a:solidFill>
                  <a:srgbClr val="00B0F0"/>
                </a:solidFill>
              </a:rPr>
            </a:br>
            <a:r>
              <a:rPr lang="pt-BR" dirty="0"/>
              <a:t> </a:t>
            </a:r>
            <a:r>
              <a:rPr lang="pt-BR" dirty="0" smtClean="0"/>
              <a:t>            </a:t>
            </a:r>
            <a:endParaRPr lang="es-UY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34722" y="3041824"/>
            <a:ext cx="8528137" cy="5936992"/>
          </a:xfrm>
        </p:spPr>
        <p:txBody>
          <a:bodyPr>
            <a:normAutofit/>
          </a:bodyPr>
          <a:lstStyle/>
          <a:p>
            <a:r>
              <a:rPr lang="pt-BR" dirty="0" smtClean="0">
                <a:solidFill>
                  <a:srgbClr val="FFFF00"/>
                </a:solidFill>
              </a:rPr>
              <a:t> </a:t>
            </a:r>
            <a:endParaRPr lang="pt-BR" sz="8800" b="1" dirty="0" smtClean="0">
              <a:solidFill>
                <a:srgbClr val="00B0F0"/>
              </a:solidFill>
            </a:endParaRPr>
          </a:p>
          <a:p>
            <a:pPr lvl="0" algn="just">
              <a:buClr>
                <a:prstClr val="white"/>
              </a:buClr>
            </a:pPr>
            <a:r>
              <a:rPr lang="pt-BR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pt-B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Todos </a:t>
            </a:r>
            <a:r>
              <a:rPr lang="pt-B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os servidores responsáveis pelo atendimento das metas, devem ser informados quanto aos objetivos estabelecidos para cada </a:t>
            </a:r>
            <a:r>
              <a:rPr lang="pt-B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programa-atividade.</a:t>
            </a:r>
            <a:endParaRPr lang="pt-B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just">
              <a:buClr>
                <a:prstClr val="white"/>
              </a:buClr>
            </a:pPr>
            <a:r>
              <a:rPr lang="pt-B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Todos os servidores devem ser informados se houver intenção da administração em alterar os procedimentos operacionais. </a:t>
            </a:r>
            <a:endParaRPr lang="pt-B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4800" dirty="0" smtClean="0">
              <a:solidFill>
                <a:srgbClr val="0070C0"/>
              </a:solidFill>
            </a:endParaRPr>
          </a:p>
          <a:p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9334006" y="6914849"/>
            <a:ext cx="512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21</a:t>
            </a:r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28455" y="1285459"/>
            <a:ext cx="4303617" cy="1945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61200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37212" y="4253702"/>
            <a:ext cx="8820544" cy="203753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>
                <a:solidFill>
                  <a:srgbClr val="FFFF00"/>
                </a:solidFill>
              </a:rPr>
              <a:t/>
            </a:r>
            <a:br>
              <a:rPr lang="pt-BR" dirty="0" smtClean="0">
                <a:solidFill>
                  <a:srgbClr val="FFFF00"/>
                </a:solidFill>
              </a:rPr>
            </a:br>
            <a:r>
              <a:rPr lang="pt-BR" dirty="0" smtClean="0">
                <a:solidFill>
                  <a:schemeClr val="bg1"/>
                </a:solidFill>
              </a:rPr>
              <a:t>ORIENTAR SEMPRE</a:t>
            </a:r>
            <a:r>
              <a:rPr lang="pt-BR" dirty="0" smtClean="0">
                <a:solidFill>
                  <a:srgbClr val="00B0F0"/>
                </a:solidFill>
              </a:rPr>
              <a:t/>
            </a:r>
            <a:br>
              <a:rPr lang="pt-BR" dirty="0" smtClean="0">
                <a:solidFill>
                  <a:srgbClr val="00B0F0"/>
                </a:solidFill>
              </a:rPr>
            </a:br>
            <a:r>
              <a:rPr lang="pt-BR" dirty="0"/>
              <a:t> </a:t>
            </a:r>
            <a:r>
              <a:rPr lang="pt-BR" dirty="0" smtClean="0"/>
              <a:t>            </a:t>
            </a:r>
            <a:endParaRPr lang="es-UY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50917" y="2472970"/>
            <a:ext cx="8809260" cy="5936992"/>
          </a:xfrm>
        </p:spPr>
        <p:txBody>
          <a:bodyPr>
            <a:normAutofit/>
          </a:bodyPr>
          <a:lstStyle/>
          <a:p>
            <a:r>
              <a:rPr lang="pt-BR" dirty="0" smtClean="0">
                <a:solidFill>
                  <a:srgbClr val="FFFF00"/>
                </a:solidFill>
              </a:rPr>
              <a:t> </a:t>
            </a:r>
            <a:endParaRPr lang="pt-BR" sz="8800" b="1" dirty="0" smtClean="0">
              <a:solidFill>
                <a:srgbClr val="00B0F0"/>
              </a:solidFill>
            </a:endParaRPr>
          </a:p>
          <a:p>
            <a:pPr marL="342900" lvl="0" indent="-342900">
              <a:buClr>
                <a:prstClr val="white"/>
              </a:buClr>
              <a:buFont typeface="Arial" panose="020B0604020202020204" pitchFamily="34" charset="0"/>
              <a:buChar char="•"/>
            </a:pPr>
            <a:endParaRPr lang="pt-BR" sz="3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just">
              <a:buClr>
                <a:prstClr val="white"/>
              </a:buClr>
            </a:pPr>
            <a:r>
              <a:rPr lang="pt-B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A orientação deve ser permanente em cada secretaria, em cada departamento , em cada setor para que haja o entendimento de todos.</a:t>
            </a:r>
          </a:p>
          <a:p>
            <a:pPr lvl="0" algn="just">
              <a:buClr>
                <a:prstClr val="white"/>
              </a:buClr>
            </a:pPr>
            <a:endParaRPr lang="pt-B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just">
              <a:buClr>
                <a:prstClr val="white"/>
              </a:buClr>
            </a:pPr>
            <a:r>
              <a:rPr lang="pt-B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E quando se fala em orientação permanente , destaca-se a importância da Unidade Central de Controle Interno. </a:t>
            </a:r>
            <a:endParaRPr lang="pt-B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4800" dirty="0" smtClean="0">
              <a:solidFill>
                <a:srgbClr val="0070C0"/>
              </a:solidFill>
            </a:endParaRPr>
          </a:p>
          <a:p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9357756" y="6914849"/>
            <a:ext cx="488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22</a:t>
            </a:r>
            <a:endParaRPr lang="pt-B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69474" y="185576"/>
            <a:ext cx="3028207" cy="20351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78451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53350" y="3849302"/>
            <a:ext cx="8820544" cy="203753"/>
          </a:xfrm>
        </p:spPr>
        <p:txBody>
          <a:bodyPr>
            <a:normAutofit fontScale="90000"/>
          </a:bodyPr>
          <a:lstStyle/>
          <a:p>
            <a:pPr algn="ctr"/>
            <a:r>
              <a:rPr lang="pt-BR" sz="6700" dirty="0" smtClean="0">
                <a:solidFill>
                  <a:schemeClr val="bg1"/>
                </a:solidFill>
              </a:rPr>
              <a:t>Unidade Central de </a:t>
            </a:r>
            <a:br>
              <a:rPr lang="pt-BR" sz="6700" dirty="0" smtClean="0">
                <a:solidFill>
                  <a:schemeClr val="bg1"/>
                </a:solidFill>
              </a:rPr>
            </a:br>
            <a:r>
              <a:rPr lang="pt-BR" sz="6700" dirty="0" smtClean="0">
                <a:solidFill>
                  <a:schemeClr val="bg1"/>
                </a:solidFill>
              </a:rPr>
              <a:t>Controle Interno</a:t>
            </a:r>
            <a:br>
              <a:rPr lang="pt-BR" sz="6700" dirty="0" smtClean="0">
                <a:solidFill>
                  <a:schemeClr val="bg1"/>
                </a:solidFill>
              </a:rPr>
            </a:br>
            <a:r>
              <a:rPr lang="pt-BR" sz="2400" dirty="0" smtClean="0">
                <a:solidFill>
                  <a:schemeClr val="bg1"/>
                </a:solidFill>
              </a:rPr>
              <a:t/>
            </a:r>
            <a:br>
              <a:rPr lang="pt-BR" sz="2400" dirty="0" smtClean="0">
                <a:solidFill>
                  <a:schemeClr val="bg1"/>
                </a:solidFill>
              </a:rPr>
            </a:br>
            <a:r>
              <a:rPr lang="pt-BR" sz="4400" dirty="0" smtClean="0">
                <a:solidFill>
                  <a:schemeClr val="bg1"/>
                </a:solidFill>
              </a:rPr>
              <a:t>Principais atribuições:</a:t>
            </a:r>
            <a:r>
              <a:rPr lang="pt-BR" dirty="0" smtClean="0">
                <a:solidFill>
                  <a:srgbClr val="FFFF00"/>
                </a:solidFill>
              </a:rPr>
              <a:t/>
            </a:r>
            <a:br>
              <a:rPr lang="pt-BR" dirty="0" smtClean="0">
                <a:solidFill>
                  <a:srgbClr val="FFFF00"/>
                </a:solidFill>
              </a:rPr>
            </a:br>
            <a:r>
              <a:rPr lang="pt-BR" dirty="0"/>
              <a:t> </a:t>
            </a:r>
            <a:r>
              <a:rPr lang="pt-BR" dirty="0" smtClean="0"/>
              <a:t>            </a:t>
            </a:r>
            <a:endParaRPr lang="es-UY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55791" y="2745311"/>
            <a:ext cx="9294927" cy="5284460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>
                <a:solidFill>
                  <a:srgbClr val="FFFF00"/>
                </a:solidFill>
              </a:rPr>
              <a:t> </a:t>
            </a:r>
            <a:endParaRPr lang="pt-BR" sz="8800" b="1" dirty="0" smtClean="0">
              <a:solidFill>
                <a:srgbClr val="00B0F0"/>
              </a:solidFill>
            </a:endParaRPr>
          </a:p>
          <a:p>
            <a:pPr lvl="0" algn="just">
              <a:buClr>
                <a:prstClr val="white"/>
              </a:buClr>
            </a:pPr>
            <a:r>
              <a:rPr lang="pt-B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Verificar  sobre os atos e fatos da administração pública através de diversos procedimentos de auditoria, a fim de emitir parecer ou opinião sobre o pleno atendimento às legislações pertinentes.</a:t>
            </a:r>
            <a:endParaRPr lang="pt-B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just">
              <a:buClr>
                <a:prstClr val="white"/>
              </a:buClr>
            </a:pPr>
            <a:r>
              <a:rPr lang="pt-B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Orientar preventivamente  de forma permanente todos os órgãos da administração pública com o objetivo de evitar ou reduzir qualquer tipo de irregularidade.</a:t>
            </a:r>
          </a:p>
          <a:p>
            <a:pPr marL="342900" lvl="0" indent="-342900">
              <a:buClr>
                <a:prstClr val="white"/>
              </a:buClr>
              <a:buFont typeface="Arial" panose="020B0604020202020204" pitchFamily="34" charset="0"/>
              <a:buChar char="•"/>
            </a:pPr>
            <a:endParaRPr lang="pt-BR" sz="3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4800" dirty="0" smtClean="0">
              <a:solidFill>
                <a:srgbClr val="0070C0"/>
              </a:solidFill>
            </a:endParaRPr>
          </a:p>
          <a:p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9322130" y="6914849"/>
            <a:ext cx="524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23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228717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32215" y="3742280"/>
            <a:ext cx="8820544" cy="203753"/>
          </a:xfrm>
        </p:spPr>
        <p:txBody>
          <a:bodyPr>
            <a:normAutofit fontScale="90000"/>
          </a:bodyPr>
          <a:lstStyle/>
          <a:p>
            <a:pPr algn="ctr"/>
            <a:r>
              <a:rPr lang="pt-BR" sz="6700" dirty="0" smtClean="0">
                <a:solidFill>
                  <a:schemeClr val="bg1"/>
                </a:solidFill>
              </a:rPr>
              <a:t>SISTEMAS DE CONTROLE INTERNO NORMATIZADOS</a:t>
            </a:r>
            <a:r>
              <a:rPr lang="pt-BR" dirty="0" smtClean="0">
                <a:solidFill>
                  <a:srgbClr val="00B0F0"/>
                </a:solidFill>
              </a:rPr>
              <a:t/>
            </a:r>
            <a:br>
              <a:rPr lang="pt-BR" dirty="0" smtClean="0">
                <a:solidFill>
                  <a:srgbClr val="00B0F0"/>
                </a:solidFill>
              </a:rPr>
            </a:br>
            <a:r>
              <a:rPr lang="pt-BR" dirty="0"/>
              <a:t> </a:t>
            </a:r>
            <a:r>
              <a:rPr lang="pt-BR" dirty="0" smtClean="0"/>
              <a:t>            </a:t>
            </a:r>
            <a:endParaRPr lang="es-UY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5683" y="2887854"/>
            <a:ext cx="9637086" cy="5936992"/>
          </a:xfrm>
        </p:spPr>
        <p:txBody>
          <a:bodyPr>
            <a:normAutofit/>
          </a:bodyPr>
          <a:lstStyle/>
          <a:p>
            <a:r>
              <a:rPr lang="pt-BR" dirty="0" smtClean="0">
                <a:solidFill>
                  <a:srgbClr val="FFFF00"/>
                </a:solidFill>
              </a:rPr>
              <a:t> </a:t>
            </a:r>
            <a:endParaRPr lang="pt-BR" sz="8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buClrTx/>
              <a:buFont typeface="Arial" panose="020B0604020202020204" pitchFamily="34" charset="0"/>
              <a:buChar char="•"/>
            </a:pPr>
            <a:r>
              <a:rPr lang="pt-B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Consultas específicas às assessorias especializadas;</a:t>
            </a:r>
          </a:p>
          <a:p>
            <a:pPr marL="342900" lvl="0" indent="-342900" algn="just">
              <a:buClrTx/>
              <a:buFont typeface="Arial" panose="020B0604020202020204" pitchFamily="34" charset="0"/>
              <a:buChar char="•"/>
            </a:pPr>
            <a:r>
              <a:rPr lang="pt-B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Repassar as informações </a:t>
            </a:r>
            <a:r>
              <a:rPr lang="pt-BR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orientativas</a:t>
            </a:r>
            <a:r>
              <a:rPr lang="pt-B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 todos os órgãos internos;</a:t>
            </a:r>
          </a:p>
          <a:p>
            <a:pPr marL="342900" lvl="0" indent="-342900" algn="just">
              <a:buClrTx/>
              <a:buFont typeface="Arial" panose="020B0604020202020204" pitchFamily="34" charset="0"/>
              <a:buChar char="•"/>
            </a:pPr>
            <a:r>
              <a:rPr lang="pt-B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Disponibilizar sempre tempo para atendimento dos colegas;</a:t>
            </a:r>
          </a:p>
          <a:p>
            <a:pPr marL="457200" lvl="0" indent="-457200" algn="just">
              <a:buClrTx/>
              <a:buFont typeface="Arial" pitchFamily="34" charset="0"/>
              <a:buChar char="•"/>
            </a:pPr>
            <a:r>
              <a:rPr lang="pt-B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Implantar  normas internas com sistemas de controle específicos para cada setor.</a:t>
            </a:r>
          </a:p>
          <a:p>
            <a:pPr marL="342900" lvl="0" indent="-342900">
              <a:buClr>
                <a:prstClr val="white"/>
              </a:buClr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FFFF00"/>
              </a:solidFill>
            </a:endParaRPr>
          </a:p>
          <a:p>
            <a:pPr lvl="0">
              <a:buClr>
                <a:prstClr val="white"/>
              </a:buClr>
            </a:pPr>
            <a:endParaRPr lang="pt-BR" sz="3200" b="1" dirty="0" smtClean="0">
              <a:solidFill>
                <a:srgbClr val="FFFF00"/>
              </a:solidFill>
            </a:endParaRPr>
          </a:p>
          <a:p>
            <a:pPr marL="342900" lvl="0" indent="-342900">
              <a:buClr>
                <a:prstClr val="white"/>
              </a:buClr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FFFF0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4800" dirty="0" smtClean="0">
              <a:solidFill>
                <a:srgbClr val="0070C0"/>
              </a:solidFill>
            </a:endParaRPr>
          </a:p>
          <a:p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9357757" y="6914849"/>
            <a:ext cx="571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24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430348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96225" y="3730478"/>
            <a:ext cx="8820544" cy="203753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>
                <a:solidFill>
                  <a:schemeClr val="bg1"/>
                </a:solidFill>
              </a:rPr>
              <a:t>    </a:t>
            </a:r>
            <a:r>
              <a:rPr lang="pt-BR" sz="6700" dirty="0" smtClean="0">
                <a:solidFill>
                  <a:schemeClr val="bg1"/>
                </a:solidFill>
              </a:rPr>
              <a:t>SISTEMAS DE CONTROLE 	INTERNO NORMATIZADOS</a:t>
            </a:r>
            <a:br>
              <a:rPr lang="pt-BR" sz="6700" dirty="0" smtClean="0">
                <a:solidFill>
                  <a:schemeClr val="bg1"/>
                </a:solidFill>
              </a:rPr>
            </a:br>
            <a:r>
              <a:rPr lang="pt-BR" dirty="0"/>
              <a:t> </a:t>
            </a:r>
            <a:r>
              <a:rPr lang="pt-BR" dirty="0" smtClean="0"/>
              <a:t>            </a:t>
            </a:r>
            <a:endParaRPr lang="es-UY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56830" y="2294595"/>
            <a:ext cx="8528137" cy="5936992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FFF00"/>
                </a:solidFill>
              </a:rPr>
              <a:t> </a:t>
            </a:r>
            <a:r>
              <a:rPr lang="pt-BR" dirty="0" smtClean="0">
                <a:solidFill>
                  <a:srgbClr val="FFFF00"/>
                </a:solidFill>
              </a:rPr>
              <a:t> </a:t>
            </a:r>
          </a:p>
          <a:p>
            <a:endParaRPr lang="pt-BR" sz="3200" b="1" dirty="0">
              <a:solidFill>
                <a:srgbClr val="FFFF00"/>
              </a:solidFill>
            </a:endParaRPr>
          </a:p>
          <a:p>
            <a:pPr algn="ctr"/>
            <a:r>
              <a:rPr lang="pt-BR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PELA NOSSA EXPERIÊNCIA SÃO QUASE 20 SISTEMAS DE CONTROLE INTERNO QUE DEVEM SER NORMATIZADOS:</a:t>
            </a:r>
          </a:p>
          <a:p>
            <a:pPr algn="ctr"/>
            <a:r>
              <a:rPr lang="pt-BR" sz="3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Para normatizar todos estes sistemas de controle é sugerida a implantação de</a:t>
            </a:r>
          </a:p>
          <a:p>
            <a:pPr algn="ctr"/>
            <a:r>
              <a:rPr lang="pt-BR" sz="3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65 normas internas.</a:t>
            </a:r>
            <a:endParaRPr lang="pt-BR" sz="32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t-BR" sz="3200" b="1" dirty="0" smtClean="0">
                <a:solidFill>
                  <a:srgbClr val="FFFF00"/>
                </a:solidFill>
              </a:rPr>
              <a:t>          </a:t>
            </a:r>
          </a:p>
          <a:p>
            <a:pPr marL="342900" lvl="0" indent="-342900">
              <a:buClr>
                <a:prstClr val="white"/>
              </a:buClr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FFFF00"/>
              </a:solidFill>
            </a:endParaRPr>
          </a:p>
          <a:p>
            <a:pPr lvl="0">
              <a:buClr>
                <a:prstClr val="white"/>
              </a:buClr>
            </a:pPr>
            <a:endParaRPr lang="pt-BR" sz="3200" b="1" dirty="0" smtClean="0">
              <a:solidFill>
                <a:srgbClr val="FFFF00"/>
              </a:solidFill>
            </a:endParaRPr>
          </a:p>
          <a:p>
            <a:pPr marL="342900" lvl="0" indent="-342900">
              <a:buClr>
                <a:prstClr val="white"/>
              </a:buClr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FFFF0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4800" dirty="0" smtClean="0">
              <a:solidFill>
                <a:srgbClr val="0070C0"/>
              </a:solidFill>
            </a:endParaRPr>
          </a:p>
          <a:p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9286504" y="6914849"/>
            <a:ext cx="559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25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456950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02400" y="1892271"/>
            <a:ext cx="8820544" cy="203753"/>
          </a:xfrm>
        </p:spPr>
        <p:txBody>
          <a:bodyPr>
            <a:noAutofit/>
          </a:bodyPr>
          <a:lstStyle/>
          <a:p>
            <a:pPr algn="ctr"/>
            <a:r>
              <a:rPr lang="pt-BR" sz="3600" b="1" dirty="0" smtClean="0">
                <a:solidFill>
                  <a:schemeClr val="bg1"/>
                </a:solidFill>
              </a:rPr>
              <a:t>MANUAL DE ROTINAS INTERNAS E PROCEDIMENTOS DE CONTROLE</a:t>
            </a:r>
            <a:r>
              <a:rPr lang="pt-BR" sz="3600" dirty="0" smtClean="0">
                <a:solidFill>
                  <a:schemeClr val="bg1"/>
                </a:solidFill>
              </a:rPr>
              <a:t/>
            </a:r>
            <a:br>
              <a:rPr lang="pt-BR" sz="3600" dirty="0" smtClean="0">
                <a:solidFill>
                  <a:schemeClr val="bg1"/>
                </a:solidFill>
              </a:rPr>
            </a:br>
            <a:r>
              <a:rPr lang="pt-BR" sz="3600" dirty="0"/>
              <a:t> </a:t>
            </a:r>
            <a:r>
              <a:rPr lang="pt-BR" sz="3600" dirty="0" smtClean="0"/>
              <a:t>            </a:t>
            </a:r>
            <a:endParaRPr lang="es-UY" sz="36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5724" y="1808302"/>
            <a:ext cx="8528137" cy="5936992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FFF00"/>
                </a:solidFill>
              </a:rPr>
              <a:t> </a:t>
            </a:r>
            <a:r>
              <a:rPr lang="pt-BR" dirty="0" smtClean="0">
                <a:solidFill>
                  <a:srgbClr val="FFFF00"/>
                </a:solidFill>
              </a:rPr>
              <a:t> </a:t>
            </a:r>
          </a:p>
          <a:p>
            <a:endParaRPr lang="pt-BR" sz="3200" b="1" dirty="0">
              <a:solidFill>
                <a:srgbClr val="FFFF00"/>
              </a:solidFill>
            </a:endParaRPr>
          </a:p>
          <a:p>
            <a:r>
              <a:rPr lang="pt-BR" sz="3200" b="1" dirty="0" smtClean="0">
                <a:solidFill>
                  <a:srgbClr val="FFFF00"/>
                </a:solidFill>
              </a:rPr>
              <a:t> </a:t>
            </a:r>
            <a:endParaRPr lang="pt-BR" sz="3200" b="1" dirty="0">
              <a:solidFill>
                <a:srgbClr val="FFFF00"/>
              </a:solidFill>
            </a:endParaRPr>
          </a:p>
          <a:p>
            <a:pPr lvl="0">
              <a:buClr>
                <a:prstClr val="white"/>
              </a:buClr>
            </a:pPr>
            <a:endParaRPr lang="pt-BR" sz="3200" b="1" dirty="0" smtClean="0">
              <a:solidFill>
                <a:srgbClr val="FFFF00"/>
              </a:solidFill>
            </a:endParaRPr>
          </a:p>
          <a:p>
            <a:pPr marL="342900" lvl="0" indent="-342900">
              <a:buClr>
                <a:prstClr val="white"/>
              </a:buClr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FFFF0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4800" dirty="0" smtClean="0">
              <a:solidFill>
                <a:srgbClr val="0070C0"/>
              </a:solidFill>
            </a:endParaRPr>
          </a:p>
          <a:p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9334006" y="6914849"/>
            <a:ext cx="512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26</a:t>
            </a:r>
            <a:endParaRPr lang="pt-BR" dirty="0"/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42709884"/>
              </p:ext>
            </p:extLst>
          </p:nvPr>
        </p:nvGraphicFramePr>
        <p:xfrm>
          <a:off x="641268" y="1888178"/>
          <a:ext cx="8813768" cy="494922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973565"/>
                <a:gridCol w="5840203"/>
              </a:tblGrid>
              <a:tr h="459111"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SISTEMA ADMINISTRATIVO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 QUE A NORMATIVA DEVERIA CONTEMPLAR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18222">
                <a:tc rowSpan="6"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it-IT" sz="20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SCI</a:t>
                      </a:r>
                      <a:endParaRPr lang="pt-BR" sz="20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it-IT" sz="20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Sistema de Controle </a:t>
                      </a:r>
                      <a:r>
                        <a:rPr lang="it-IT" sz="2000" b="1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Interno</a:t>
                      </a:r>
                      <a:endParaRPr lang="pt-BR" sz="20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SCI – 01 – Elaboração das Instruções Normativas (normas das normas).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1822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SCI – 02 – Realizações de auditorias internas, inspeções e tomadas de contas especiais.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4178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SCI – 03 – Emissão de parecer conclusivo sobre as contas anuais.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4178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SCI – </a:t>
                      </a:r>
                      <a:r>
                        <a:rPr lang="pt-BR" sz="1800" b="1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04 </a:t>
                      </a: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– Exercício das demais atribuições específicas da UCI.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1822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SCI – </a:t>
                      </a:r>
                      <a:r>
                        <a:rPr lang="pt-BR" sz="1800" b="1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05 </a:t>
                      </a: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– Remessa de documentos e informações ao Tribunal de Contas do </a:t>
                      </a:r>
                      <a:r>
                        <a:rPr lang="pt-BR" sz="1800" b="1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Estado.</a:t>
                      </a:r>
                      <a:endParaRPr lang="pt-BR" sz="18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911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SCI – </a:t>
                      </a:r>
                      <a:r>
                        <a:rPr lang="pt-BR" sz="1800" b="1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06 </a:t>
                      </a: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– Atendimento às equipes do controle externo.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94035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69660" y="2177279"/>
            <a:ext cx="8820544" cy="203753"/>
          </a:xfrm>
        </p:spPr>
        <p:txBody>
          <a:bodyPr>
            <a:noAutofit/>
          </a:bodyPr>
          <a:lstStyle/>
          <a:p>
            <a:pPr algn="ctr"/>
            <a:r>
              <a:rPr lang="pt-BR" sz="3600" b="1" dirty="0" smtClean="0">
                <a:solidFill>
                  <a:schemeClr val="bg1"/>
                </a:solidFill>
              </a:rPr>
              <a:t>MANUAL DE ROTINAS INTERNAS E PROCEDIMENTOS DE CONTROLE</a:t>
            </a:r>
            <a:r>
              <a:rPr lang="pt-BR" sz="3600" dirty="0" smtClean="0">
                <a:solidFill>
                  <a:schemeClr val="bg1"/>
                </a:solidFill>
              </a:rPr>
              <a:t/>
            </a:r>
            <a:br>
              <a:rPr lang="pt-BR" sz="3600" dirty="0" smtClean="0">
                <a:solidFill>
                  <a:schemeClr val="bg1"/>
                </a:solidFill>
              </a:rPr>
            </a:br>
            <a:r>
              <a:rPr lang="pt-BR" sz="3600" dirty="0"/>
              <a:t> </a:t>
            </a:r>
            <a:r>
              <a:rPr lang="pt-BR" sz="3600" dirty="0" smtClean="0"/>
              <a:t>            </a:t>
            </a:r>
            <a:endParaRPr lang="es-UY" sz="36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5724" y="1808302"/>
            <a:ext cx="8528137" cy="5936992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FFF00"/>
                </a:solidFill>
              </a:rPr>
              <a:t> </a:t>
            </a:r>
            <a:r>
              <a:rPr lang="pt-BR" dirty="0" smtClean="0">
                <a:solidFill>
                  <a:srgbClr val="FFFF00"/>
                </a:solidFill>
              </a:rPr>
              <a:t> </a:t>
            </a:r>
          </a:p>
          <a:p>
            <a:endParaRPr lang="pt-BR" sz="3200" b="1" dirty="0">
              <a:solidFill>
                <a:srgbClr val="FFFF00"/>
              </a:solidFill>
            </a:endParaRPr>
          </a:p>
          <a:p>
            <a:r>
              <a:rPr lang="pt-BR" sz="3200" b="1" dirty="0" smtClean="0">
                <a:solidFill>
                  <a:srgbClr val="FFFF00"/>
                </a:solidFill>
              </a:rPr>
              <a:t> </a:t>
            </a:r>
            <a:endParaRPr lang="pt-BR" sz="3200" b="1" dirty="0">
              <a:solidFill>
                <a:srgbClr val="FFFF00"/>
              </a:solidFill>
            </a:endParaRPr>
          </a:p>
          <a:p>
            <a:pPr lvl="0">
              <a:buClr>
                <a:prstClr val="white"/>
              </a:buClr>
            </a:pPr>
            <a:endParaRPr lang="pt-BR" sz="3200" b="1" dirty="0" smtClean="0">
              <a:solidFill>
                <a:srgbClr val="FFFF00"/>
              </a:solidFill>
            </a:endParaRPr>
          </a:p>
          <a:p>
            <a:pPr marL="342900" lvl="0" indent="-342900">
              <a:buClr>
                <a:prstClr val="white"/>
              </a:buClr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FFFF0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4800" dirty="0" smtClean="0">
              <a:solidFill>
                <a:srgbClr val="0070C0"/>
              </a:solidFill>
            </a:endParaRPr>
          </a:p>
          <a:p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9334006" y="6914849"/>
            <a:ext cx="512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27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35966534"/>
              </p:ext>
            </p:extLst>
          </p:nvPr>
        </p:nvGraphicFramePr>
        <p:xfrm>
          <a:off x="736270" y="2588821"/>
          <a:ext cx="8704612" cy="51935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178252"/>
                <a:gridCol w="5526360"/>
              </a:tblGrid>
              <a:tr h="519353"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SISTEMA ADMINISTRATIVO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 QUE A NORMATIVA DEVERIA CONTEMPLAR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34414748"/>
              </p:ext>
            </p:extLst>
          </p:nvPr>
        </p:nvGraphicFramePr>
        <p:xfrm>
          <a:off x="732909" y="3111335"/>
          <a:ext cx="8707973" cy="342009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174112"/>
                <a:gridCol w="5533861"/>
              </a:tblGrid>
              <a:tr h="427512">
                <a:tc rowSpan="5"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SPO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Sistema de Planejamento e </a:t>
                      </a:r>
                      <a:r>
                        <a:rPr lang="pt-BR" sz="1800" b="1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Orçamento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SPO – 01 – Elaboração do PPA.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751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SPO – 02 – Elaboração da LDO.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751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SPO – 03 – Elaboração da LOA.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1004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SPO – </a:t>
                      </a:r>
                      <a:r>
                        <a:rPr lang="pt-BR" sz="18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04 </a:t>
                      </a: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– Acompanhamento dos resultados previstos nos programas do PPA, do cumprimento das metas fiscais e das prioridades e metas definidas na LDO.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751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SPO – </a:t>
                      </a:r>
                      <a:r>
                        <a:rPr lang="pt-BR" sz="18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05 </a:t>
                      </a: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– Realização de audiências públicas.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66439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69660" y="2177279"/>
            <a:ext cx="8820544" cy="203753"/>
          </a:xfrm>
        </p:spPr>
        <p:txBody>
          <a:bodyPr>
            <a:noAutofit/>
          </a:bodyPr>
          <a:lstStyle/>
          <a:p>
            <a:pPr algn="ctr"/>
            <a:r>
              <a:rPr lang="pt-BR" sz="3600" b="1" dirty="0" smtClean="0">
                <a:solidFill>
                  <a:schemeClr val="bg1"/>
                </a:solidFill>
              </a:rPr>
              <a:t>MANUAL DE ROTINAS INTERNAS E PROCEDIMENTOS DE CONTROLE</a:t>
            </a:r>
            <a:r>
              <a:rPr lang="pt-BR" sz="3600" dirty="0" smtClean="0">
                <a:solidFill>
                  <a:schemeClr val="bg1"/>
                </a:solidFill>
              </a:rPr>
              <a:t/>
            </a:r>
            <a:br>
              <a:rPr lang="pt-BR" sz="3600" dirty="0" smtClean="0">
                <a:solidFill>
                  <a:schemeClr val="bg1"/>
                </a:solidFill>
              </a:rPr>
            </a:br>
            <a:r>
              <a:rPr lang="pt-BR" sz="3600" dirty="0"/>
              <a:t> </a:t>
            </a:r>
            <a:r>
              <a:rPr lang="pt-BR" sz="3600" dirty="0" smtClean="0"/>
              <a:t>            </a:t>
            </a:r>
            <a:endParaRPr lang="es-UY" sz="36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5724" y="1808302"/>
            <a:ext cx="8528137" cy="5936992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FFF00"/>
                </a:solidFill>
              </a:rPr>
              <a:t> </a:t>
            </a:r>
            <a:r>
              <a:rPr lang="pt-BR" dirty="0" smtClean="0">
                <a:solidFill>
                  <a:srgbClr val="FFFF00"/>
                </a:solidFill>
              </a:rPr>
              <a:t> </a:t>
            </a:r>
          </a:p>
          <a:p>
            <a:endParaRPr lang="pt-BR" sz="3200" b="1" dirty="0">
              <a:solidFill>
                <a:srgbClr val="FFFF00"/>
              </a:solidFill>
            </a:endParaRPr>
          </a:p>
          <a:p>
            <a:r>
              <a:rPr lang="pt-BR" sz="3200" b="1" dirty="0" smtClean="0">
                <a:solidFill>
                  <a:srgbClr val="FFFF00"/>
                </a:solidFill>
              </a:rPr>
              <a:t> </a:t>
            </a:r>
            <a:endParaRPr lang="pt-BR" sz="3200" b="1" dirty="0">
              <a:solidFill>
                <a:srgbClr val="FFFF00"/>
              </a:solidFill>
            </a:endParaRPr>
          </a:p>
          <a:p>
            <a:pPr lvl="0">
              <a:buClr>
                <a:prstClr val="white"/>
              </a:buClr>
            </a:pPr>
            <a:endParaRPr lang="pt-BR" sz="3200" b="1" dirty="0" smtClean="0">
              <a:solidFill>
                <a:srgbClr val="FFFF00"/>
              </a:solidFill>
            </a:endParaRPr>
          </a:p>
          <a:p>
            <a:pPr marL="342900" lvl="0" indent="-342900">
              <a:buClr>
                <a:prstClr val="white"/>
              </a:buClr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FFFF0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4800" dirty="0" smtClean="0">
              <a:solidFill>
                <a:srgbClr val="0070C0"/>
              </a:solidFill>
            </a:endParaRPr>
          </a:p>
          <a:p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9334006" y="6914849"/>
            <a:ext cx="512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28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91452638"/>
              </p:ext>
            </p:extLst>
          </p:nvPr>
        </p:nvGraphicFramePr>
        <p:xfrm>
          <a:off x="688769" y="2588821"/>
          <a:ext cx="8799614" cy="51935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225735"/>
                <a:gridCol w="5573879"/>
              </a:tblGrid>
              <a:tr h="519353"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SISTEMA ADMINISTRATIVO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 QUE A NORMATIVA DEVERIA CONTEMPLAR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24890597"/>
              </p:ext>
            </p:extLst>
          </p:nvPr>
        </p:nvGraphicFramePr>
        <p:xfrm>
          <a:off x="688769" y="3087584"/>
          <a:ext cx="8811491" cy="3526969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220201"/>
                <a:gridCol w="5591290"/>
              </a:tblGrid>
              <a:tr h="947092">
                <a:tc rowSpan="6"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SCL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Sistema de Compras, Licitações e </a:t>
                      </a:r>
                      <a:r>
                        <a:rPr lang="pt-BR" sz="1800" b="1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Contratos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SCL – 01 – Aquisição de bens e serviços mediante licitação, inclusive dispensa de inexigibilidade.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248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SCL – </a:t>
                      </a:r>
                      <a:r>
                        <a:rPr lang="pt-BR" sz="18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02 </a:t>
                      </a: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– Cadastramento de fornecedores.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496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SCL – </a:t>
                      </a:r>
                      <a:r>
                        <a:rPr lang="pt-BR" sz="18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03 </a:t>
                      </a: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 Alienação de bens mediante leilão ou concorrência pública.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248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SCL – </a:t>
                      </a:r>
                      <a:r>
                        <a:rPr lang="pt-BR" sz="18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04 </a:t>
                      </a: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– Controle de estoques.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496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SCL – 05 – Concessão e permissão de serviços públicos e autorização.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496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SCL – 06 – Acompanhamento e controle da execução dos contratos.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41738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69660" y="2794796"/>
            <a:ext cx="8820544" cy="203753"/>
          </a:xfrm>
        </p:spPr>
        <p:txBody>
          <a:bodyPr>
            <a:no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</a:rPr>
              <a:t>MANUAL DE ROTINAS INTERNAS E PROCEDIMENTOS DE CONTROLE</a:t>
            </a:r>
            <a:r>
              <a:rPr lang="pt-BR" sz="4000" dirty="0" smtClean="0">
                <a:solidFill>
                  <a:schemeClr val="bg1"/>
                </a:solidFill>
              </a:rPr>
              <a:t/>
            </a:r>
            <a:br>
              <a:rPr lang="pt-BR" sz="4000" dirty="0" smtClean="0">
                <a:solidFill>
                  <a:schemeClr val="bg1"/>
                </a:solidFill>
              </a:rPr>
            </a:br>
            <a:r>
              <a:rPr lang="pt-BR" sz="4000" dirty="0"/>
              <a:t> </a:t>
            </a:r>
            <a:r>
              <a:rPr lang="pt-BR" sz="4000" dirty="0" smtClean="0"/>
              <a:t>            </a:t>
            </a:r>
            <a:endParaRPr lang="es-UY" sz="4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5724" y="1808302"/>
            <a:ext cx="8528137" cy="5936992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FFF00"/>
                </a:solidFill>
              </a:rPr>
              <a:t> </a:t>
            </a:r>
            <a:r>
              <a:rPr lang="pt-BR" dirty="0" smtClean="0">
                <a:solidFill>
                  <a:srgbClr val="FFFF00"/>
                </a:solidFill>
              </a:rPr>
              <a:t> </a:t>
            </a:r>
          </a:p>
          <a:p>
            <a:endParaRPr lang="pt-BR" sz="3200" b="1" dirty="0">
              <a:solidFill>
                <a:srgbClr val="FFFF00"/>
              </a:solidFill>
            </a:endParaRPr>
          </a:p>
          <a:p>
            <a:r>
              <a:rPr lang="pt-BR" sz="3200" b="1" dirty="0" smtClean="0">
                <a:solidFill>
                  <a:srgbClr val="FFFF00"/>
                </a:solidFill>
              </a:rPr>
              <a:t> </a:t>
            </a:r>
            <a:endParaRPr lang="pt-BR" sz="3200" b="1" dirty="0">
              <a:solidFill>
                <a:srgbClr val="FFFF00"/>
              </a:solidFill>
            </a:endParaRPr>
          </a:p>
          <a:p>
            <a:pPr lvl="0">
              <a:buClr>
                <a:prstClr val="white"/>
              </a:buClr>
            </a:pPr>
            <a:endParaRPr lang="pt-BR" sz="3200" b="1" dirty="0" smtClean="0">
              <a:solidFill>
                <a:srgbClr val="FFFF00"/>
              </a:solidFill>
            </a:endParaRPr>
          </a:p>
          <a:p>
            <a:pPr marL="342900" lvl="0" indent="-342900">
              <a:buClr>
                <a:prstClr val="white"/>
              </a:buClr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FFFF0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4800" dirty="0" smtClean="0">
              <a:solidFill>
                <a:srgbClr val="0070C0"/>
              </a:solidFill>
            </a:endParaRPr>
          </a:p>
          <a:p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9334006" y="6914849"/>
            <a:ext cx="512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29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1255688"/>
              </p:ext>
            </p:extLst>
          </p:nvPr>
        </p:nvGraphicFramePr>
        <p:xfrm>
          <a:off x="659961" y="3439034"/>
          <a:ext cx="8799614" cy="56295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116392"/>
                <a:gridCol w="5683222"/>
              </a:tblGrid>
              <a:tr h="562951"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SISTEMA ADMINISTRATIVO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 QUE A NORMATIVA DEVERIA CONTEMPLAR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30488828"/>
              </p:ext>
            </p:extLst>
          </p:nvPr>
        </p:nvGraphicFramePr>
        <p:xfrm>
          <a:off x="661656" y="4000011"/>
          <a:ext cx="8797917" cy="243840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144087"/>
                <a:gridCol w="5653830"/>
              </a:tblGrid>
              <a:tr h="0">
                <a:tc rowSpan="4"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20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STR</a:t>
                      </a:r>
                      <a:endParaRPr lang="pt-BR" sz="20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20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Sistema de </a:t>
                      </a:r>
                      <a:r>
                        <a:rPr lang="pt-BR" sz="2000" b="1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Transportes</a:t>
                      </a:r>
                      <a:endParaRPr lang="pt-BR" sz="20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20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STR – 01 – Gerenciamento e controle do uso da frota e dos equipamentos.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20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STR – 02 – Manutenções preventivas e corretivas.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20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STR – 03 – Controle de estoque de combustíveis, peças, pneus, etc.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20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STR – 04 – Locação de veículos e equipamentos.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1640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69660" y="2794796"/>
            <a:ext cx="8820544" cy="203753"/>
          </a:xfrm>
        </p:spPr>
        <p:txBody>
          <a:bodyPr>
            <a:no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</a:rPr>
              <a:t>MANUAL DE ROTINAS INTERNAS E PROCEDIMENTOS DE CONTROLE</a:t>
            </a:r>
            <a:r>
              <a:rPr lang="pt-BR" sz="4000" dirty="0" smtClean="0">
                <a:solidFill>
                  <a:schemeClr val="bg1"/>
                </a:solidFill>
              </a:rPr>
              <a:t/>
            </a:r>
            <a:br>
              <a:rPr lang="pt-BR" sz="4000" dirty="0" smtClean="0">
                <a:solidFill>
                  <a:schemeClr val="bg1"/>
                </a:solidFill>
              </a:rPr>
            </a:br>
            <a:r>
              <a:rPr lang="pt-BR" sz="4000" dirty="0"/>
              <a:t> </a:t>
            </a:r>
            <a:r>
              <a:rPr lang="pt-BR" sz="4000" dirty="0" smtClean="0"/>
              <a:t>            </a:t>
            </a:r>
            <a:endParaRPr lang="es-UY" sz="4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5724" y="1808302"/>
            <a:ext cx="8528137" cy="5936992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FFF00"/>
                </a:solidFill>
              </a:rPr>
              <a:t> </a:t>
            </a:r>
            <a:r>
              <a:rPr lang="pt-BR" dirty="0" smtClean="0">
                <a:solidFill>
                  <a:srgbClr val="FFFF00"/>
                </a:solidFill>
              </a:rPr>
              <a:t> </a:t>
            </a:r>
          </a:p>
          <a:p>
            <a:endParaRPr lang="pt-BR" sz="3200" b="1" dirty="0">
              <a:solidFill>
                <a:srgbClr val="FFFF00"/>
              </a:solidFill>
            </a:endParaRPr>
          </a:p>
          <a:p>
            <a:r>
              <a:rPr lang="pt-BR" sz="3200" b="1" dirty="0" smtClean="0">
                <a:solidFill>
                  <a:srgbClr val="FFFF00"/>
                </a:solidFill>
              </a:rPr>
              <a:t> </a:t>
            </a:r>
            <a:endParaRPr lang="pt-BR" sz="3200" b="1" dirty="0">
              <a:solidFill>
                <a:srgbClr val="FFFF00"/>
              </a:solidFill>
            </a:endParaRPr>
          </a:p>
          <a:p>
            <a:pPr lvl="0">
              <a:buClr>
                <a:prstClr val="white"/>
              </a:buClr>
            </a:pPr>
            <a:endParaRPr lang="pt-BR" sz="3200" b="1" dirty="0" smtClean="0">
              <a:solidFill>
                <a:srgbClr val="FFFF00"/>
              </a:solidFill>
            </a:endParaRPr>
          </a:p>
          <a:p>
            <a:pPr marL="342900" lvl="0" indent="-342900">
              <a:buClr>
                <a:prstClr val="white"/>
              </a:buClr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FFFF0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4800" dirty="0" smtClean="0">
              <a:solidFill>
                <a:srgbClr val="0070C0"/>
              </a:solidFill>
            </a:endParaRPr>
          </a:p>
          <a:p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9334006" y="6914849"/>
            <a:ext cx="512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30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90956295"/>
              </p:ext>
            </p:extLst>
          </p:nvPr>
        </p:nvGraphicFramePr>
        <p:xfrm>
          <a:off x="648087" y="2785891"/>
          <a:ext cx="8799614" cy="56295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258895"/>
                <a:gridCol w="5540719"/>
              </a:tblGrid>
              <a:tr h="562951"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SISTEMA ADMINISTRATIVO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 QUE A NORMATIVA DEVERIA CONTEMPLAR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95649606"/>
              </p:ext>
            </p:extLst>
          </p:nvPr>
        </p:nvGraphicFramePr>
        <p:xfrm>
          <a:off x="649783" y="3301186"/>
          <a:ext cx="8802975" cy="327774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246448"/>
                <a:gridCol w="5556527"/>
              </a:tblGrid>
              <a:tr h="364194">
                <a:tc rowSpan="6"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SRH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Sistema de Administração de Recursos Humanos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SRH – 01 – Admissão de pessoal em cargo efetivo.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838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SRH – 02 – Admissão de pessoal mediante contrato temporário.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838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SRH – 03 – Admissão de pessoal para o exercício de cargo comissionado e função de confiança.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838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SRH – 04 – Manutenção do cadastro de pessoal e controle sobre vantagens, promoções e adicionais.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419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SRH – 05 – Treinamento e capacitação do pessoal.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419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SRH – 06 – Processos administrativos disciplinares.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790694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69660" y="2794796"/>
            <a:ext cx="8820544" cy="203753"/>
          </a:xfrm>
        </p:spPr>
        <p:txBody>
          <a:bodyPr>
            <a:no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</a:rPr>
              <a:t>MANUAL DE ROTINAS INTERNAS E PROCEDIMENTOS DE CONTROLE</a:t>
            </a:r>
            <a:r>
              <a:rPr lang="pt-BR" sz="4000" dirty="0" smtClean="0">
                <a:solidFill>
                  <a:schemeClr val="bg1"/>
                </a:solidFill>
              </a:rPr>
              <a:t/>
            </a:r>
            <a:br>
              <a:rPr lang="pt-BR" sz="4000" dirty="0" smtClean="0">
                <a:solidFill>
                  <a:schemeClr val="bg1"/>
                </a:solidFill>
              </a:rPr>
            </a:br>
            <a:r>
              <a:rPr lang="pt-BR" sz="4000" dirty="0"/>
              <a:t> </a:t>
            </a:r>
            <a:r>
              <a:rPr lang="pt-BR" sz="4000" dirty="0" smtClean="0"/>
              <a:t>            </a:t>
            </a:r>
            <a:endParaRPr lang="es-UY" sz="4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5724" y="1808302"/>
            <a:ext cx="8528137" cy="5936992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FFF00"/>
                </a:solidFill>
              </a:rPr>
              <a:t> </a:t>
            </a:r>
            <a:r>
              <a:rPr lang="pt-BR" dirty="0" smtClean="0">
                <a:solidFill>
                  <a:srgbClr val="FFFF00"/>
                </a:solidFill>
              </a:rPr>
              <a:t> </a:t>
            </a:r>
          </a:p>
          <a:p>
            <a:endParaRPr lang="pt-BR" sz="3200" b="1" dirty="0">
              <a:solidFill>
                <a:srgbClr val="FFFF00"/>
              </a:solidFill>
            </a:endParaRPr>
          </a:p>
          <a:p>
            <a:r>
              <a:rPr lang="pt-BR" sz="3200" b="1" dirty="0" smtClean="0">
                <a:solidFill>
                  <a:srgbClr val="FFFF00"/>
                </a:solidFill>
              </a:rPr>
              <a:t> </a:t>
            </a:r>
            <a:endParaRPr lang="pt-BR" sz="3200" b="1" dirty="0">
              <a:solidFill>
                <a:srgbClr val="FFFF00"/>
              </a:solidFill>
            </a:endParaRPr>
          </a:p>
          <a:p>
            <a:pPr lvl="0">
              <a:buClr>
                <a:prstClr val="white"/>
              </a:buClr>
            </a:pPr>
            <a:endParaRPr lang="pt-BR" sz="3200" b="1" dirty="0" smtClean="0">
              <a:solidFill>
                <a:srgbClr val="FFFF00"/>
              </a:solidFill>
            </a:endParaRPr>
          </a:p>
          <a:p>
            <a:pPr marL="342900" lvl="0" indent="-342900">
              <a:buClr>
                <a:prstClr val="white"/>
              </a:buClr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FFFF0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4800" dirty="0" smtClean="0">
              <a:solidFill>
                <a:srgbClr val="0070C0"/>
              </a:solidFill>
            </a:endParaRPr>
          </a:p>
          <a:p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9334006" y="6914849"/>
            <a:ext cx="512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31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50103041"/>
              </p:ext>
            </p:extLst>
          </p:nvPr>
        </p:nvGraphicFramePr>
        <p:xfrm>
          <a:off x="486888" y="3130275"/>
          <a:ext cx="8847118" cy="56295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455720"/>
                <a:gridCol w="5391398"/>
              </a:tblGrid>
              <a:tr h="562951"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SISTEMA ADMINISTRATIVO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 QUE A NORMATIVA DEVERIA CONTEMPLAR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61314106"/>
              </p:ext>
            </p:extLst>
          </p:nvPr>
        </p:nvGraphicFramePr>
        <p:xfrm>
          <a:off x="495405" y="3703128"/>
          <a:ext cx="8838601" cy="269767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448890"/>
                <a:gridCol w="5389711"/>
              </a:tblGrid>
              <a:tr h="770763">
                <a:tc rowSpan="4"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20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SPA</a:t>
                      </a:r>
                      <a:endParaRPr lang="pt-BR" sz="20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20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Sistema de Controle </a:t>
                      </a:r>
                      <a:r>
                        <a:rPr lang="pt-BR" sz="2000" b="1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Patrimonial</a:t>
                      </a:r>
                      <a:endParaRPr lang="pt-BR" sz="20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SPA – 01 – Registro, controle e inventário de bens móveis e imóveis.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7076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SPA – </a:t>
                      </a:r>
                      <a:r>
                        <a:rPr lang="pt-BR" sz="18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02 </a:t>
                      </a: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– Providências em caso de extravio e furto de bens.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538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SPA – </a:t>
                      </a:r>
                      <a:r>
                        <a:rPr lang="pt-BR" sz="18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03 </a:t>
                      </a: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– Desapropriação de bens imóveis.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7076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SPA – </a:t>
                      </a:r>
                      <a:r>
                        <a:rPr lang="pt-BR" sz="18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04 </a:t>
                      </a: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– Alienação (art. 17, Lei Federal nº 8.666/1993) e cessão de bens.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468639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69660" y="2794796"/>
            <a:ext cx="8820544" cy="203753"/>
          </a:xfrm>
        </p:spPr>
        <p:txBody>
          <a:bodyPr>
            <a:no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</a:rPr>
              <a:t>MANUAL DE ROTINAS INTERNAS E PROCEDIMENTOS DE CONTROLE</a:t>
            </a:r>
            <a:r>
              <a:rPr lang="pt-BR" sz="4000" dirty="0" smtClean="0">
                <a:solidFill>
                  <a:schemeClr val="bg1"/>
                </a:solidFill>
              </a:rPr>
              <a:t/>
            </a:r>
            <a:br>
              <a:rPr lang="pt-BR" sz="4000" dirty="0" smtClean="0">
                <a:solidFill>
                  <a:schemeClr val="bg1"/>
                </a:solidFill>
              </a:rPr>
            </a:br>
            <a:r>
              <a:rPr lang="pt-BR" sz="4000" dirty="0"/>
              <a:t> </a:t>
            </a:r>
            <a:r>
              <a:rPr lang="pt-BR" sz="4000" dirty="0" smtClean="0"/>
              <a:t>            </a:t>
            </a:r>
            <a:endParaRPr lang="es-UY" sz="4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5724" y="1808302"/>
            <a:ext cx="8528137" cy="5936992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FFF00"/>
                </a:solidFill>
              </a:rPr>
              <a:t> </a:t>
            </a:r>
            <a:r>
              <a:rPr lang="pt-BR" dirty="0" smtClean="0">
                <a:solidFill>
                  <a:srgbClr val="FFFF00"/>
                </a:solidFill>
              </a:rPr>
              <a:t> </a:t>
            </a:r>
          </a:p>
          <a:p>
            <a:endParaRPr lang="pt-BR" sz="3200" b="1" dirty="0">
              <a:solidFill>
                <a:srgbClr val="FFFF00"/>
              </a:solidFill>
            </a:endParaRPr>
          </a:p>
          <a:p>
            <a:r>
              <a:rPr lang="pt-BR" sz="3200" b="1" dirty="0" smtClean="0">
                <a:solidFill>
                  <a:srgbClr val="FFFF00"/>
                </a:solidFill>
              </a:rPr>
              <a:t> </a:t>
            </a:r>
            <a:endParaRPr lang="pt-BR" sz="3200" b="1" dirty="0">
              <a:solidFill>
                <a:srgbClr val="FFFF00"/>
              </a:solidFill>
            </a:endParaRPr>
          </a:p>
          <a:p>
            <a:pPr lvl="0">
              <a:buClr>
                <a:prstClr val="white"/>
              </a:buClr>
            </a:pPr>
            <a:endParaRPr lang="pt-BR" sz="3200" b="1" dirty="0" smtClean="0">
              <a:solidFill>
                <a:srgbClr val="FFFF00"/>
              </a:solidFill>
            </a:endParaRPr>
          </a:p>
          <a:p>
            <a:pPr marL="342900" lvl="0" indent="-342900">
              <a:buClr>
                <a:prstClr val="white"/>
              </a:buClr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FFFF0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4800" dirty="0" smtClean="0">
              <a:solidFill>
                <a:srgbClr val="0070C0"/>
              </a:solidFill>
            </a:endParaRPr>
          </a:p>
          <a:p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9334006" y="6914849"/>
            <a:ext cx="512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32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18057519"/>
              </p:ext>
            </p:extLst>
          </p:nvPr>
        </p:nvGraphicFramePr>
        <p:xfrm>
          <a:off x="605641" y="3165901"/>
          <a:ext cx="8573985" cy="56295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399223"/>
                <a:gridCol w="5174762"/>
              </a:tblGrid>
              <a:tr h="562951"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SISTEMA ADMINISTRATIVO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 QUE A NORMATIVA DEVERIA CONTEMPLAR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3045841"/>
              </p:ext>
            </p:extLst>
          </p:nvPr>
        </p:nvGraphicFramePr>
        <p:xfrm>
          <a:off x="614157" y="3716976"/>
          <a:ext cx="8565470" cy="226818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387827"/>
                <a:gridCol w="5177643"/>
              </a:tblGrid>
              <a:tr h="834593">
                <a:tc rowSpan="3"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SPP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20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Sistema de Previdência </a:t>
                      </a:r>
                      <a:r>
                        <a:rPr lang="pt-BR" sz="2000" b="1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Própria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SPP – 01 – Controle da receita previdenciária e da aplicação financeira.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1679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SPP – 02 – Realização de despesas administrativas.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1679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SPP – 03 – Concessão de benefícios previdenciários.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26301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69660" y="2794796"/>
            <a:ext cx="8820544" cy="203753"/>
          </a:xfrm>
        </p:spPr>
        <p:txBody>
          <a:bodyPr>
            <a:no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</a:rPr>
              <a:t>MANUAL DE ROTINAS INTERNAS E PROCEDIMENTOS DE CONTROLE</a:t>
            </a:r>
            <a:r>
              <a:rPr lang="pt-BR" sz="4000" dirty="0" smtClean="0">
                <a:solidFill>
                  <a:schemeClr val="bg1"/>
                </a:solidFill>
              </a:rPr>
              <a:t/>
            </a:r>
            <a:br>
              <a:rPr lang="pt-BR" sz="4000" dirty="0" smtClean="0">
                <a:solidFill>
                  <a:schemeClr val="bg1"/>
                </a:solidFill>
              </a:rPr>
            </a:br>
            <a:r>
              <a:rPr lang="pt-BR" sz="4000" dirty="0"/>
              <a:t> </a:t>
            </a:r>
            <a:r>
              <a:rPr lang="pt-BR" sz="4000" dirty="0" smtClean="0"/>
              <a:t>            </a:t>
            </a:r>
            <a:endParaRPr lang="es-UY" sz="4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5724" y="1808302"/>
            <a:ext cx="8528137" cy="5936992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FFF00"/>
                </a:solidFill>
              </a:rPr>
              <a:t> </a:t>
            </a:r>
            <a:r>
              <a:rPr lang="pt-BR" dirty="0" smtClean="0">
                <a:solidFill>
                  <a:srgbClr val="FFFF00"/>
                </a:solidFill>
              </a:rPr>
              <a:t> </a:t>
            </a:r>
          </a:p>
          <a:p>
            <a:endParaRPr lang="pt-BR" sz="3200" b="1" dirty="0">
              <a:solidFill>
                <a:srgbClr val="FFFF00"/>
              </a:solidFill>
            </a:endParaRPr>
          </a:p>
          <a:p>
            <a:r>
              <a:rPr lang="pt-BR" sz="3200" b="1" dirty="0" smtClean="0">
                <a:solidFill>
                  <a:srgbClr val="FFFF00"/>
                </a:solidFill>
              </a:rPr>
              <a:t> </a:t>
            </a:r>
            <a:endParaRPr lang="pt-BR" sz="3200" b="1" dirty="0">
              <a:solidFill>
                <a:srgbClr val="FFFF00"/>
              </a:solidFill>
            </a:endParaRPr>
          </a:p>
          <a:p>
            <a:pPr lvl="0">
              <a:buClr>
                <a:prstClr val="white"/>
              </a:buClr>
            </a:pPr>
            <a:endParaRPr lang="pt-BR" sz="3200" b="1" dirty="0" smtClean="0">
              <a:solidFill>
                <a:srgbClr val="FFFF00"/>
              </a:solidFill>
            </a:endParaRPr>
          </a:p>
          <a:p>
            <a:pPr marL="342900" lvl="0" indent="-342900">
              <a:buClr>
                <a:prstClr val="white"/>
              </a:buClr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FFFF0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4800" dirty="0" smtClean="0">
              <a:solidFill>
                <a:srgbClr val="0070C0"/>
              </a:solidFill>
            </a:endParaRPr>
          </a:p>
          <a:p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9334006" y="6914849"/>
            <a:ext cx="512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33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97978587"/>
              </p:ext>
            </p:extLst>
          </p:nvPr>
        </p:nvGraphicFramePr>
        <p:xfrm>
          <a:off x="617517" y="3213402"/>
          <a:ext cx="8538358" cy="56295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465013"/>
                <a:gridCol w="5073345"/>
              </a:tblGrid>
              <a:tr h="562951"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SISTEMA ADMINISTRATIVO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 QUE A NORMATIVA DEVERIA CONTEMPLAR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08683748"/>
              </p:ext>
            </p:extLst>
          </p:nvPr>
        </p:nvGraphicFramePr>
        <p:xfrm>
          <a:off x="626032" y="3743041"/>
          <a:ext cx="8517968" cy="224212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469726"/>
                <a:gridCol w="5048242"/>
              </a:tblGrid>
              <a:tr h="747374">
                <a:tc rowSpan="3"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20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SCO</a:t>
                      </a:r>
                      <a:endParaRPr lang="pt-BR" sz="20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20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Sistema de </a:t>
                      </a:r>
                      <a:r>
                        <a:rPr lang="pt-BR" sz="2000" b="1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Contabilidade</a:t>
                      </a:r>
                      <a:endParaRPr lang="pt-BR" sz="20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SCO – 01 – Registro da execução orçamentária e </a:t>
                      </a:r>
                      <a:r>
                        <a:rPr lang="pt-BR" sz="1800" dirty="0" err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extra-orçamentária</a:t>
                      </a: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4737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SCO – 02 – Geração e consolidação dos demonstrativos contábeis.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4737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SCO – 03 – Geração e divulgação dos demonstrativos da LRF.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71250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69660" y="2794796"/>
            <a:ext cx="8820544" cy="203753"/>
          </a:xfrm>
        </p:spPr>
        <p:txBody>
          <a:bodyPr>
            <a:no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</a:rPr>
              <a:t>MANUAL DE ROTINAS INTERNAS E PROCEDIMENTOS DE CONTROLE</a:t>
            </a:r>
            <a:r>
              <a:rPr lang="pt-BR" sz="4000" dirty="0" smtClean="0">
                <a:solidFill>
                  <a:schemeClr val="bg1"/>
                </a:solidFill>
              </a:rPr>
              <a:t/>
            </a:r>
            <a:br>
              <a:rPr lang="pt-BR" sz="4000" dirty="0" smtClean="0">
                <a:solidFill>
                  <a:schemeClr val="bg1"/>
                </a:solidFill>
              </a:rPr>
            </a:br>
            <a:r>
              <a:rPr lang="pt-BR" sz="4000" dirty="0"/>
              <a:t> </a:t>
            </a:r>
            <a:r>
              <a:rPr lang="pt-BR" sz="4000" dirty="0" smtClean="0"/>
              <a:t>            </a:t>
            </a:r>
            <a:endParaRPr lang="es-UY" sz="4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5724" y="1808302"/>
            <a:ext cx="8528137" cy="5936992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FFF00"/>
                </a:solidFill>
              </a:rPr>
              <a:t> </a:t>
            </a:r>
            <a:r>
              <a:rPr lang="pt-BR" dirty="0" smtClean="0">
                <a:solidFill>
                  <a:srgbClr val="FFFF00"/>
                </a:solidFill>
              </a:rPr>
              <a:t> </a:t>
            </a:r>
          </a:p>
          <a:p>
            <a:endParaRPr lang="pt-BR" sz="3200" b="1" dirty="0">
              <a:solidFill>
                <a:srgbClr val="FFFF00"/>
              </a:solidFill>
            </a:endParaRPr>
          </a:p>
          <a:p>
            <a:r>
              <a:rPr lang="pt-BR" sz="3200" b="1" dirty="0" smtClean="0">
                <a:solidFill>
                  <a:srgbClr val="FFFF00"/>
                </a:solidFill>
              </a:rPr>
              <a:t> </a:t>
            </a:r>
            <a:endParaRPr lang="pt-BR" sz="3200" b="1" dirty="0">
              <a:solidFill>
                <a:srgbClr val="FFFF00"/>
              </a:solidFill>
            </a:endParaRPr>
          </a:p>
          <a:p>
            <a:pPr lvl="0">
              <a:buClr>
                <a:prstClr val="white"/>
              </a:buClr>
            </a:pPr>
            <a:endParaRPr lang="pt-BR" sz="3200" b="1" dirty="0" smtClean="0">
              <a:solidFill>
                <a:srgbClr val="FFFF00"/>
              </a:solidFill>
            </a:endParaRPr>
          </a:p>
          <a:p>
            <a:pPr marL="342900" lvl="0" indent="-342900">
              <a:buClr>
                <a:prstClr val="white"/>
              </a:buClr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FFFF0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4800" dirty="0" smtClean="0">
              <a:solidFill>
                <a:srgbClr val="0070C0"/>
              </a:solidFill>
            </a:endParaRPr>
          </a:p>
          <a:p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9334006" y="6914849"/>
            <a:ext cx="512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34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33741527"/>
              </p:ext>
            </p:extLst>
          </p:nvPr>
        </p:nvGraphicFramePr>
        <p:xfrm>
          <a:off x="736270" y="3249028"/>
          <a:ext cx="8478982" cy="56295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455720"/>
                <a:gridCol w="5023262"/>
              </a:tblGrid>
              <a:tr h="562951"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SISTEMA ADMINISTRATIVO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 QUE A NORMATIVA DEVERIA CONTEMPLAR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55388140"/>
              </p:ext>
            </p:extLst>
          </p:nvPr>
        </p:nvGraphicFramePr>
        <p:xfrm>
          <a:off x="721035" y="3788227"/>
          <a:ext cx="8506092" cy="270757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470955"/>
                <a:gridCol w="5035137"/>
              </a:tblGrid>
              <a:tr h="1015340">
                <a:tc rowSpan="3"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20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SCV</a:t>
                      </a:r>
                      <a:endParaRPr lang="pt-BR" sz="20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20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Sistema de Convênios e </a:t>
                      </a:r>
                      <a:r>
                        <a:rPr lang="pt-BR" sz="2000" b="1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Consórcios</a:t>
                      </a:r>
                      <a:endParaRPr lang="pt-BR" sz="20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SCV – 01 – Celebração, controle e prestação de contas de convênios e congêneres concedidos.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1534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SCV – 02 – Celebração, controle e prestação de contas de convênios e congêneres recebidos.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7689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SCV – 03 – Controle e acompanhamento dos consórcios.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99644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69660" y="2794796"/>
            <a:ext cx="8820544" cy="203753"/>
          </a:xfrm>
        </p:spPr>
        <p:txBody>
          <a:bodyPr>
            <a:no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</a:rPr>
              <a:t>MANUAL DE ROTINAS INTERNAS E PROCEDIMENTOS DE CONTROLE</a:t>
            </a:r>
            <a:r>
              <a:rPr lang="pt-BR" sz="4000" dirty="0" smtClean="0">
                <a:solidFill>
                  <a:schemeClr val="bg1"/>
                </a:solidFill>
              </a:rPr>
              <a:t/>
            </a:r>
            <a:br>
              <a:rPr lang="pt-BR" sz="4000" dirty="0" smtClean="0">
                <a:solidFill>
                  <a:schemeClr val="bg1"/>
                </a:solidFill>
              </a:rPr>
            </a:br>
            <a:r>
              <a:rPr lang="pt-BR" sz="4000" dirty="0"/>
              <a:t> </a:t>
            </a:r>
            <a:r>
              <a:rPr lang="pt-BR" sz="4000" dirty="0" smtClean="0"/>
              <a:t>            </a:t>
            </a:r>
            <a:endParaRPr lang="es-UY" sz="4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5724" y="1808302"/>
            <a:ext cx="8528137" cy="5936992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FFF00"/>
                </a:solidFill>
              </a:rPr>
              <a:t> </a:t>
            </a:r>
            <a:r>
              <a:rPr lang="pt-BR" dirty="0" smtClean="0">
                <a:solidFill>
                  <a:srgbClr val="FFFF00"/>
                </a:solidFill>
              </a:rPr>
              <a:t> </a:t>
            </a:r>
          </a:p>
          <a:p>
            <a:endParaRPr lang="pt-BR" sz="3200" b="1" dirty="0">
              <a:solidFill>
                <a:srgbClr val="FFFF00"/>
              </a:solidFill>
            </a:endParaRPr>
          </a:p>
          <a:p>
            <a:r>
              <a:rPr lang="pt-BR" sz="3200" b="1" dirty="0" smtClean="0">
                <a:solidFill>
                  <a:srgbClr val="FFFF00"/>
                </a:solidFill>
              </a:rPr>
              <a:t> </a:t>
            </a:r>
            <a:endParaRPr lang="pt-BR" sz="3200" b="1" dirty="0">
              <a:solidFill>
                <a:srgbClr val="FFFF00"/>
              </a:solidFill>
            </a:endParaRPr>
          </a:p>
          <a:p>
            <a:pPr lvl="0">
              <a:buClr>
                <a:prstClr val="white"/>
              </a:buClr>
            </a:pPr>
            <a:endParaRPr lang="pt-BR" sz="3200" b="1" dirty="0" smtClean="0">
              <a:solidFill>
                <a:srgbClr val="FFFF00"/>
              </a:solidFill>
            </a:endParaRPr>
          </a:p>
          <a:p>
            <a:pPr marL="342900" lvl="0" indent="-342900">
              <a:buClr>
                <a:prstClr val="white"/>
              </a:buClr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FFFF0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4800" dirty="0" smtClean="0">
              <a:solidFill>
                <a:srgbClr val="0070C0"/>
              </a:solidFill>
            </a:endParaRPr>
          </a:p>
          <a:p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9334006" y="6914849"/>
            <a:ext cx="512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35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51999462"/>
              </p:ext>
            </p:extLst>
          </p:nvPr>
        </p:nvGraphicFramePr>
        <p:xfrm>
          <a:off x="736270" y="3249028"/>
          <a:ext cx="8478982" cy="56295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455720"/>
                <a:gridCol w="5023262"/>
              </a:tblGrid>
              <a:tr h="562951"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SISTEMA ADMINISTRATIVO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 QUE A NORMATIVA DEVERIA CONTEMPLAR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53676419"/>
              </p:ext>
            </p:extLst>
          </p:nvPr>
        </p:nvGraphicFramePr>
        <p:xfrm>
          <a:off x="721035" y="3823854"/>
          <a:ext cx="8494217" cy="212568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470955"/>
                <a:gridCol w="5023262"/>
              </a:tblGrid>
              <a:tr h="2125683"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20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SPO</a:t>
                      </a:r>
                      <a:endParaRPr lang="pt-BR" sz="20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20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Sistema de Projetos e Obras </a:t>
                      </a:r>
                      <a:r>
                        <a:rPr lang="pt-BR" sz="2000" b="1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Públicas</a:t>
                      </a:r>
                      <a:endParaRPr lang="pt-BR" sz="20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20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SPO – 01 – Licenciamento, contratação, execução, fiscalização, controle e recebimento de obras e serviços de engenharia.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718745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69660" y="2794796"/>
            <a:ext cx="8820544" cy="203753"/>
          </a:xfrm>
        </p:spPr>
        <p:txBody>
          <a:bodyPr>
            <a:no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</a:rPr>
              <a:t>MANUAL DE ROTINAS INTERNAS E PROCEDIMENTOS DE CONTROLE</a:t>
            </a:r>
            <a:r>
              <a:rPr lang="pt-BR" sz="4000" dirty="0" smtClean="0">
                <a:solidFill>
                  <a:schemeClr val="bg1"/>
                </a:solidFill>
              </a:rPr>
              <a:t/>
            </a:r>
            <a:br>
              <a:rPr lang="pt-BR" sz="4000" dirty="0" smtClean="0">
                <a:solidFill>
                  <a:schemeClr val="bg1"/>
                </a:solidFill>
              </a:rPr>
            </a:br>
            <a:r>
              <a:rPr lang="pt-BR" sz="4000" dirty="0"/>
              <a:t> </a:t>
            </a:r>
            <a:r>
              <a:rPr lang="pt-BR" sz="4000" dirty="0" smtClean="0"/>
              <a:t>            </a:t>
            </a:r>
            <a:endParaRPr lang="es-UY" sz="4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5724" y="1808302"/>
            <a:ext cx="8528137" cy="5936992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FFF00"/>
                </a:solidFill>
              </a:rPr>
              <a:t> </a:t>
            </a:r>
            <a:r>
              <a:rPr lang="pt-BR" dirty="0" smtClean="0">
                <a:solidFill>
                  <a:srgbClr val="FFFF00"/>
                </a:solidFill>
              </a:rPr>
              <a:t> </a:t>
            </a:r>
          </a:p>
          <a:p>
            <a:endParaRPr lang="pt-BR" sz="3200" b="1" dirty="0">
              <a:solidFill>
                <a:srgbClr val="FFFF00"/>
              </a:solidFill>
            </a:endParaRPr>
          </a:p>
          <a:p>
            <a:r>
              <a:rPr lang="pt-BR" sz="3200" b="1" dirty="0" smtClean="0">
                <a:solidFill>
                  <a:srgbClr val="FFFF00"/>
                </a:solidFill>
              </a:rPr>
              <a:t> </a:t>
            </a:r>
            <a:endParaRPr lang="pt-BR" sz="3200" b="1" dirty="0">
              <a:solidFill>
                <a:srgbClr val="FFFF00"/>
              </a:solidFill>
            </a:endParaRPr>
          </a:p>
          <a:p>
            <a:pPr lvl="0">
              <a:buClr>
                <a:prstClr val="white"/>
              </a:buClr>
            </a:pPr>
            <a:endParaRPr lang="pt-BR" sz="3200" b="1" dirty="0" smtClean="0">
              <a:solidFill>
                <a:srgbClr val="FFFF00"/>
              </a:solidFill>
            </a:endParaRPr>
          </a:p>
          <a:p>
            <a:pPr marL="342900" lvl="0" indent="-342900">
              <a:buClr>
                <a:prstClr val="white"/>
              </a:buClr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FFFF0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4800" dirty="0" smtClean="0">
              <a:solidFill>
                <a:srgbClr val="0070C0"/>
              </a:solidFill>
            </a:endParaRPr>
          </a:p>
          <a:p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9334006" y="6914849"/>
            <a:ext cx="512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36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20783805"/>
              </p:ext>
            </p:extLst>
          </p:nvPr>
        </p:nvGraphicFramePr>
        <p:xfrm>
          <a:off x="712520" y="3249028"/>
          <a:ext cx="8478981" cy="56295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467594"/>
                <a:gridCol w="5011387"/>
              </a:tblGrid>
              <a:tr h="562951"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SISTEMA ADMINISTRATIVO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 QUE A NORMATIVA DEVERIA CONTEMPLAR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48609907"/>
              </p:ext>
            </p:extLst>
          </p:nvPr>
        </p:nvGraphicFramePr>
        <p:xfrm>
          <a:off x="721035" y="3806310"/>
          <a:ext cx="8470466" cy="178879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470955"/>
                <a:gridCol w="4999511"/>
              </a:tblGrid>
              <a:tr h="364597">
                <a:tc rowSpan="2"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20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SEC</a:t>
                      </a:r>
                      <a:endParaRPr lang="pt-BR" sz="20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20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Sistema de Educação</a:t>
                      </a:r>
                      <a:endParaRPr lang="pt-BR" sz="20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endParaRPr lang="pt-BR" sz="1800" dirty="0" smtClean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SEC </a:t>
                      </a: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– 01 – Transporte escolar</a:t>
                      </a:r>
                      <a:r>
                        <a:rPr lang="pt-BR" sz="18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</a:t>
                      </a:r>
                    </a:p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6423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SEC – 02 – Alimentação escolar.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55871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69660" y="2794796"/>
            <a:ext cx="8820544" cy="203753"/>
          </a:xfrm>
        </p:spPr>
        <p:txBody>
          <a:bodyPr>
            <a:no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</a:rPr>
              <a:t>MANUAL DE ROTINAS INTERNAS E PROCEDIMENTOS DE CONTROLE</a:t>
            </a:r>
            <a:r>
              <a:rPr lang="pt-BR" sz="4000" dirty="0" smtClean="0">
                <a:solidFill>
                  <a:schemeClr val="bg1"/>
                </a:solidFill>
              </a:rPr>
              <a:t/>
            </a:r>
            <a:br>
              <a:rPr lang="pt-BR" sz="4000" dirty="0" smtClean="0">
                <a:solidFill>
                  <a:schemeClr val="bg1"/>
                </a:solidFill>
              </a:rPr>
            </a:br>
            <a:r>
              <a:rPr lang="pt-BR" sz="4000" dirty="0"/>
              <a:t> </a:t>
            </a:r>
            <a:r>
              <a:rPr lang="pt-BR" sz="4000" dirty="0" smtClean="0"/>
              <a:t>            </a:t>
            </a:r>
            <a:endParaRPr lang="es-UY" sz="4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5724" y="1808302"/>
            <a:ext cx="8528137" cy="5936992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FFF00"/>
                </a:solidFill>
              </a:rPr>
              <a:t> </a:t>
            </a:r>
            <a:r>
              <a:rPr lang="pt-BR" dirty="0" smtClean="0">
                <a:solidFill>
                  <a:srgbClr val="FFFF00"/>
                </a:solidFill>
              </a:rPr>
              <a:t> </a:t>
            </a:r>
          </a:p>
          <a:p>
            <a:endParaRPr lang="pt-BR" sz="3200" b="1" dirty="0">
              <a:solidFill>
                <a:srgbClr val="FFFF00"/>
              </a:solidFill>
            </a:endParaRPr>
          </a:p>
          <a:p>
            <a:r>
              <a:rPr lang="pt-BR" sz="3200" b="1" dirty="0" smtClean="0">
                <a:solidFill>
                  <a:srgbClr val="FFFF00"/>
                </a:solidFill>
              </a:rPr>
              <a:t> </a:t>
            </a:r>
            <a:endParaRPr lang="pt-BR" sz="3200" b="1" dirty="0">
              <a:solidFill>
                <a:srgbClr val="FFFF00"/>
              </a:solidFill>
            </a:endParaRPr>
          </a:p>
          <a:p>
            <a:pPr lvl="0">
              <a:buClr>
                <a:prstClr val="white"/>
              </a:buClr>
            </a:pPr>
            <a:endParaRPr lang="pt-BR" sz="3200" b="1" dirty="0" smtClean="0">
              <a:solidFill>
                <a:srgbClr val="FFFF00"/>
              </a:solidFill>
            </a:endParaRPr>
          </a:p>
          <a:p>
            <a:pPr marL="342900" lvl="0" indent="-342900">
              <a:buClr>
                <a:prstClr val="white"/>
              </a:buClr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FFFF0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4800" dirty="0" smtClean="0">
              <a:solidFill>
                <a:srgbClr val="0070C0"/>
              </a:solidFill>
            </a:endParaRPr>
          </a:p>
          <a:p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9334006" y="6914849"/>
            <a:ext cx="512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37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1886802"/>
              </p:ext>
            </p:extLst>
          </p:nvPr>
        </p:nvGraphicFramePr>
        <p:xfrm>
          <a:off x="736272" y="3284654"/>
          <a:ext cx="8467106" cy="56295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462738"/>
                <a:gridCol w="5004368"/>
              </a:tblGrid>
              <a:tr h="562951"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SISTEMA ADMINISTRATIVO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 QUE A NORMATIVA DEVERIA CONTEMPLAR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27504448"/>
              </p:ext>
            </p:extLst>
          </p:nvPr>
        </p:nvGraphicFramePr>
        <p:xfrm>
          <a:off x="736270" y="3823855"/>
          <a:ext cx="8467107" cy="294693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478052"/>
                <a:gridCol w="4989055"/>
              </a:tblGrid>
              <a:tr h="1321330">
                <a:tc rowSpan="3"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20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SSP</a:t>
                      </a:r>
                      <a:endParaRPr lang="pt-BR" sz="20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20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Sistema de Saúde Pública</a:t>
                      </a:r>
                      <a:endParaRPr lang="pt-BR" sz="20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endParaRPr lang="pt-BR" sz="20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20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SSP – 01 – Controle e distribuição de medicamentos e de material médico-clínico.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3415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20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SSP – 02 – Acondicionamento e destinação de resíduos (lixo hospitalar</a:t>
                      </a:r>
                      <a:r>
                        <a:rPr lang="pt-BR" sz="20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).</a:t>
                      </a:r>
                    </a:p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endParaRPr lang="pt-BR" sz="20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707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20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SSP – 03 – Transporte de pacientes</a:t>
                      </a:r>
                      <a:r>
                        <a:rPr lang="pt-BR" sz="20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</a:t>
                      </a:r>
                    </a:p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endParaRPr lang="pt-BR" sz="20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19931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69660" y="2794796"/>
            <a:ext cx="8820544" cy="203753"/>
          </a:xfrm>
        </p:spPr>
        <p:txBody>
          <a:bodyPr>
            <a:no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</a:rPr>
              <a:t>MANUAL DE ROTINAS INTERNAS E PROCEDIMENTOS DE CONTROLE</a:t>
            </a:r>
            <a:r>
              <a:rPr lang="pt-BR" sz="4000" dirty="0" smtClean="0">
                <a:solidFill>
                  <a:schemeClr val="bg1"/>
                </a:solidFill>
              </a:rPr>
              <a:t/>
            </a:r>
            <a:br>
              <a:rPr lang="pt-BR" sz="4000" dirty="0" smtClean="0">
                <a:solidFill>
                  <a:schemeClr val="bg1"/>
                </a:solidFill>
              </a:rPr>
            </a:br>
            <a:r>
              <a:rPr lang="pt-BR" sz="4000" dirty="0"/>
              <a:t> </a:t>
            </a:r>
            <a:r>
              <a:rPr lang="pt-BR" sz="4000" dirty="0" smtClean="0"/>
              <a:t>            </a:t>
            </a:r>
            <a:endParaRPr lang="es-UY" sz="4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5724" y="1808302"/>
            <a:ext cx="8528137" cy="5936992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FFF00"/>
                </a:solidFill>
              </a:rPr>
              <a:t> </a:t>
            </a:r>
            <a:r>
              <a:rPr lang="pt-BR" dirty="0" smtClean="0">
                <a:solidFill>
                  <a:srgbClr val="FFFF00"/>
                </a:solidFill>
              </a:rPr>
              <a:t> </a:t>
            </a:r>
          </a:p>
          <a:p>
            <a:endParaRPr lang="pt-BR" sz="3200" b="1" dirty="0">
              <a:solidFill>
                <a:srgbClr val="FFFF00"/>
              </a:solidFill>
            </a:endParaRPr>
          </a:p>
          <a:p>
            <a:r>
              <a:rPr lang="pt-BR" sz="3200" b="1" dirty="0" smtClean="0">
                <a:solidFill>
                  <a:srgbClr val="FFFF00"/>
                </a:solidFill>
              </a:rPr>
              <a:t> </a:t>
            </a:r>
            <a:endParaRPr lang="pt-BR" sz="3200" b="1" dirty="0">
              <a:solidFill>
                <a:srgbClr val="FFFF00"/>
              </a:solidFill>
            </a:endParaRPr>
          </a:p>
          <a:p>
            <a:pPr lvl="0">
              <a:buClr>
                <a:prstClr val="white"/>
              </a:buClr>
            </a:pPr>
            <a:endParaRPr lang="pt-BR" sz="3200" b="1" dirty="0" smtClean="0">
              <a:solidFill>
                <a:srgbClr val="FFFF00"/>
              </a:solidFill>
            </a:endParaRPr>
          </a:p>
          <a:p>
            <a:pPr marL="342900" lvl="0" indent="-342900">
              <a:buClr>
                <a:prstClr val="white"/>
              </a:buClr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FFFF0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4800" dirty="0" smtClean="0">
              <a:solidFill>
                <a:srgbClr val="0070C0"/>
              </a:solidFill>
            </a:endParaRPr>
          </a:p>
          <a:p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9334006" y="6914849"/>
            <a:ext cx="512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38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22034708"/>
              </p:ext>
            </p:extLst>
          </p:nvPr>
        </p:nvGraphicFramePr>
        <p:xfrm>
          <a:off x="712520" y="3284654"/>
          <a:ext cx="8490860" cy="56295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572592"/>
                <a:gridCol w="4918268"/>
              </a:tblGrid>
              <a:tr h="562951"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SISTEMA ADMINISTRATIVO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 QUE A NORMATIVA DEVERIA CONTEMPLAR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44293213"/>
              </p:ext>
            </p:extLst>
          </p:nvPr>
        </p:nvGraphicFramePr>
        <p:xfrm>
          <a:off x="721035" y="3857506"/>
          <a:ext cx="8470466" cy="263829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571323"/>
                <a:gridCol w="4899143"/>
              </a:tblGrid>
              <a:tr h="659574">
                <a:tc rowSpan="4"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STB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Sistema de Tributos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STB – 01 – Manutenção do cadastro imobiliário e cadastro econômico (empresas).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5957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STB – 02 – Lançamento, arrecadação, baixa e fiscalização de tributos.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5957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STB – 03 – Inscrição, controle e baixa da dívida ativa tributária.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5957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STB – 04 – Concessão e controle das renúncias tributárias.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941998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69660" y="2794796"/>
            <a:ext cx="8820544" cy="203753"/>
          </a:xfrm>
        </p:spPr>
        <p:txBody>
          <a:bodyPr>
            <a:no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</a:rPr>
              <a:t>MANUAL DE ROTINAS INTERNAS E PROCEDIMENTOS DE CONTROLE</a:t>
            </a:r>
            <a:r>
              <a:rPr lang="pt-BR" sz="4000" dirty="0" smtClean="0">
                <a:solidFill>
                  <a:schemeClr val="bg1"/>
                </a:solidFill>
              </a:rPr>
              <a:t/>
            </a:r>
            <a:br>
              <a:rPr lang="pt-BR" sz="4000" dirty="0" smtClean="0">
                <a:solidFill>
                  <a:schemeClr val="bg1"/>
                </a:solidFill>
              </a:rPr>
            </a:br>
            <a:r>
              <a:rPr lang="pt-BR" sz="4000" dirty="0"/>
              <a:t> </a:t>
            </a:r>
            <a:r>
              <a:rPr lang="pt-BR" sz="4000" dirty="0" smtClean="0"/>
              <a:t>            </a:t>
            </a:r>
            <a:endParaRPr lang="es-UY" sz="4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5724" y="1808302"/>
            <a:ext cx="8528137" cy="5936992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FFF00"/>
                </a:solidFill>
              </a:rPr>
              <a:t> </a:t>
            </a:r>
            <a:r>
              <a:rPr lang="pt-BR" dirty="0" smtClean="0">
                <a:solidFill>
                  <a:srgbClr val="FFFF00"/>
                </a:solidFill>
              </a:rPr>
              <a:t> </a:t>
            </a:r>
          </a:p>
          <a:p>
            <a:endParaRPr lang="pt-BR" sz="3200" b="1" dirty="0">
              <a:solidFill>
                <a:srgbClr val="FFFF00"/>
              </a:solidFill>
            </a:endParaRPr>
          </a:p>
          <a:p>
            <a:r>
              <a:rPr lang="pt-BR" sz="3200" b="1" dirty="0" smtClean="0">
                <a:solidFill>
                  <a:srgbClr val="FFFF00"/>
                </a:solidFill>
              </a:rPr>
              <a:t> </a:t>
            </a:r>
            <a:endParaRPr lang="pt-BR" sz="3200" b="1" dirty="0">
              <a:solidFill>
                <a:srgbClr val="FFFF00"/>
              </a:solidFill>
            </a:endParaRPr>
          </a:p>
          <a:p>
            <a:pPr lvl="0">
              <a:buClr>
                <a:prstClr val="white"/>
              </a:buClr>
            </a:pPr>
            <a:endParaRPr lang="pt-BR" sz="3200" b="1" dirty="0" smtClean="0">
              <a:solidFill>
                <a:srgbClr val="FFFF00"/>
              </a:solidFill>
            </a:endParaRPr>
          </a:p>
          <a:p>
            <a:pPr marL="342900" lvl="0" indent="-342900">
              <a:buClr>
                <a:prstClr val="white"/>
              </a:buClr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FFFF0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4800" dirty="0" smtClean="0">
              <a:solidFill>
                <a:srgbClr val="0070C0"/>
              </a:solidFill>
            </a:endParaRPr>
          </a:p>
          <a:p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9334006" y="6914849"/>
            <a:ext cx="512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39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64674566"/>
              </p:ext>
            </p:extLst>
          </p:nvPr>
        </p:nvGraphicFramePr>
        <p:xfrm>
          <a:off x="688769" y="3284654"/>
          <a:ext cx="8514611" cy="56295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667830"/>
                <a:gridCol w="4846781"/>
              </a:tblGrid>
              <a:tr h="562951"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SISTEMA ADMINISTRATIVO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 QUE A NORMATIVA DEVERIA CONTEMPLAR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84795225"/>
              </p:ext>
            </p:extLst>
          </p:nvPr>
        </p:nvGraphicFramePr>
        <p:xfrm>
          <a:off x="697283" y="3849194"/>
          <a:ext cx="8506093" cy="272973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671361"/>
                <a:gridCol w="4834732"/>
              </a:tblGrid>
              <a:tr h="909912">
                <a:tc rowSpan="5"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/>
                      </a:r>
                      <a:b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SFI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Sistema </a:t>
                      </a:r>
                      <a:r>
                        <a:rPr lang="pt-BR" sz="1800" b="1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Financeiro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SFI – 01 – Controle da receita e das disponibilidades financeiras vinculadas e não-vinculadas.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660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SFI – 02 – Estabelecimento da programação financeira.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330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SFI – 03 – Concessão de adiantamentos.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330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SFI – 04 – Concessão de diárias.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660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SFI – 05 – Contratação e controle de operações de crédito, avais e garantias.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972416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69660" y="2794796"/>
            <a:ext cx="8820544" cy="203753"/>
          </a:xfrm>
        </p:spPr>
        <p:txBody>
          <a:bodyPr>
            <a:no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</a:rPr>
              <a:t>MANUAL DE ROTINAS INTERNAS E PROCEDIMENTOS DE CONTROLE</a:t>
            </a:r>
            <a:r>
              <a:rPr lang="pt-BR" sz="4000" dirty="0" smtClean="0">
                <a:solidFill>
                  <a:schemeClr val="bg1"/>
                </a:solidFill>
              </a:rPr>
              <a:t/>
            </a:r>
            <a:br>
              <a:rPr lang="pt-BR" sz="4000" dirty="0" smtClean="0">
                <a:solidFill>
                  <a:schemeClr val="bg1"/>
                </a:solidFill>
              </a:rPr>
            </a:br>
            <a:r>
              <a:rPr lang="pt-BR" sz="4000" dirty="0"/>
              <a:t> </a:t>
            </a:r>
            <a:r>
              <a:rPr lang="pt-BR" sz="4000" dirty="0" smtClean="0"/>
              <a:t>            </a:t>
            </a:r>
            <a:endParaRPr lang="es-UY" sz="4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5724" y="1808302"/>
            <a:ext cx="8528137" cy="5936992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FFF00"/>
                </a:solidFill>
              </a:rPr>
              <a:t> </a:t>
            </a:r>
            <a:r>
              <a:rPr lang="pt-BR" dirty="0" smtClean="0">
                <a:solidFill>
                  <a:srgbClr val="FFFF00"/>
                </a:solidFill>
              </a:rPr>
              <a:t> </a:t>
            </a:r>
          </a:p>
          <a:p>
            <a:endParaRPr lang="pt-BR" sz="3200" b="1" dirty="0">
              <a:solidFill>
                <a:srgbClr val="FFFF00"/>
              </a:solidFill>
            </a:endParaRPr>
          </a:p>
          <a:p>
            <a:r>
              <a:rPr lang="pt-BR" sz="3200" b="1" dirty="0" smtClean="0">
                <a:solidFill>
                  <a:srgbClr val="FFFF00"/>
                </a:solidFill>
              </a:rPr>
              <a:t> </a:t>
            </a:r>
            <a:endParaRPr lang="pt-BR" sz="3200" b="1" dirty="0">
              <a:solidFill>
                <a:srgbClr val="FFFF00"/>
              </a:solidFill>
            </a:endParaRPr>
          </a:p>
          <a:p>
            <a:pPr lvl="0">
              <a:buClr>
                <a:prstClr val="white"/>
              </a:buClr>
            </a:pPr>
            <a:endParaRPr lang="pt-BR" sz="3200" b="1" dirty="0" smtClean="0">
              <a:solidFill>
                <a:srgbClr val="FFFF00"/>
              </a:solidFill>
            </a:endParaRPr>
          </a:p>
          <a:p>
            <a:pPr marL="342900" lvl="0" indent="-342900">
              <a:buClr>
                <a:prstClr val="white"/>
              </a:buClr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FFFF0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4800" dirty="0" smtClean="0">
              <a:solidFill>
                <a:srgbClr val="0070C0"/>
              </a:solidFill>
            </a:endParaRPr>
          </a:p>
          <a:p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9334006" y="6914849"/>
            <a:ext cx="512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40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56132159"/>
              </p:ext>
            </p:extLst>
          </p:nvPr>
        </p:nvGraphicFramePr>
        <p:xfrm>
          <a:off x="724395" y="3724041"/>
          <a:ext cx="8514611" cy="56295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667830"/>
                <a:gridCol w="4846781"/>
              </a:tblGrid>
              <a:tr h="562951"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SISTEMA ADMINISTRATIVO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 QUE A NORMATIVA DEVERIA CONTEMPLAR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78213643"/>
              </p:ext>
            </p:extLst>
          </p:nvPr>
        </p:nvGraphicFramePr>
        <p:xfrm>
          <a:off x="732909" y="4293199"/>
          <a:ext cx="8494217" cy="124968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660961"/>
                <a:gridCol w="4833256"/>
              </a:tblGrid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endParaRPr lang="pt-BR" sz="1800" b="1" dirty="0" smtClean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SBE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Sistema e Bem-estar Social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SBE – 01 – Cadastramento e atendimento a pessoas carentes.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23760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69660" y="2794796"/>
            <a:ext cx="8820544" cy="203753"/>
          </a:xfrm>
        </p:spPr>
        <p:txBody>
          <a:bodyPr>
            <a:no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</a:rPr>
              <a:t>MANUAL DE ROTINAS INTERNAS E PROCEDIMENTOS DE CONTROLE</a:t>
            </a:r>
            <a:r>
              <a:rPr lang="pt-BR" sz="4000" dirty="0" smtClean="0">
                <a:solidFill>
                  <a:schemeClr val="bg1"/>
                </a:solidFill>
              </a:rPr>
              <a:t/>
            </a:r>
            <a:br>
              <a:rPr lang="pt-BR" sz="4000" dirty="0" smtClean="0">
                <a:solidFill>
                  <a:schemeClr val="bg1"/>
                </a:solidFill>
              </a:rPr>
            </a:br>
            <a:r>
              <a:rPr lang="pt-BR" sz="4000" dirty="0"/>
              <a:t> </a:t>
            </a:r>
            <a:r>
              <a:rPr lang="pt-BR" sz="4000" dirty="0" smtClean="0"/>
              <a:t>            </a:t>
            </a:r>
            <a:endParaRPr lang="es-UY" sz="4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5724" y="1808302"/>
            <a:ext cx="8528137" cy="5936992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FFF00"/>
                </a:solidFill>
              </a:rPr>
              <a:t> </a:t>
            </a:r>
            <a:r>
              <a:rPr lang="pt-BR" dirty="0" smtClean="0">
                <a:solidFill>
                  <a:srgbClr val="FFFF00"/>
                </a:solidFill>
              </a:rPr>
              <a:t> </a:t>
            </a:r>
          </a:p>
          <a:p>
            <a:endParaRPr lang="pt-BR" sz="3200" b="1" dirty="0">
              <a:solidFill>
                <a:srgbClr val="FFFF00"/>
              </a:solidFill>
            </a:endParaRPr>
          </a:p>
          <a:p>
            <a:r>
              <a:rPr lang="pt-BR" sz="3200" b="1" dirty="0" smtClean="0">
                <a:solidFill>
                  <a:srgbClr val="FFFF00"/>
                </a:solidFill>
              </a:rPr>
              <a:t> </a:t>
            </a:r>
            <a:endParaRPr lang="pt-BR" sz="3200" b="1" dirty="0">
              <a:solidFill>
                <a:srgbClr val="FFFF00"/>
              </a:solidFill>
            </a:endParaRPr>
          </a:p>
          <a:p>
            <a:pPr lvl="0">
              <a:buClr>
                <a:prstClr val="white"/>
              </a:buClr>
            </a:pPr>
            <a:endParaRPr lang="pt-BR" sz="3200" b="1" dirty="0" smtClean="0">
              <a:solidFill>
                <a:srgbClr val="FFFF00"/>
              </a:solidFill>
            </a:endParaRPr>
          </a:p>
          <a:p>
            <a:pPr marL="342900" lvl="0" indent="-342900">
              <a:buClr>
                <a:prstClr val="white"/>
              </a:buClr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FFFF0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4800" dirty="0" smtClean="0">
              <a:solidFill>
                <a:srgbClr val="0070C0"/>
              </a:solidFill>
            </a:endParaRPr>
          </a:p>
          <a:p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9334006" y="6914849"/>
            <a:ext cx="512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41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89793195"/>
              </p:ext>
            </p:extLst>
          </p:nvPr>
        </p:nvGraphicFramePr>
        <p:xfrm>
          <a:off x="700644" y="3724041"/>
          <a:ext cx="8538362" cy="56295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716977"/>
                <a:gridCol w="4821385"/>
              </a:tblGrid>
              <a:tr h="562951"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SISTEMA ADMINISTRATIVO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 QUE A NORMATIVA DEVERIA CONTEMPLAR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63834934"/>
              </p:ext>
            </p:extLst>
          </p:nvPr>
        </p:nvGraphicFramePr>
        <p:xfrm>
          <a:off x="709159" y="4286993"/>
          <a:ext cx="8529844" cy="239516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696586"/>
                <a:gridCol w="4833258"/>
              </a:tblGrid>
              <a:tr h="638700">
                <a:tc rowSpan="2"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endParaRPr lang="pt-BR" sz="1800" b="1" dirty="0" smtClean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SCS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Sistema de 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Comunicação Social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SCS – 01 – Publicação dos atos oficiais.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5646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SCS – 02 – Divulgação de campanhas institucionais</a:t>
                      </a:r>
                      <a:r>
                        <a:rPr lang="pt-BR" sz="18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</a:t>
                      </a:r>
                    </a:p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____________________________________</a:t>
                      </a:r>
                    </a:p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SCS- 03-</a:t>
                      </a:r>
                      <a:r>
                        <a:rPr lang="pt-BR" sz="1800" baseline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Transparência dos Atos e Documentos ( Lei da Transparência Fiscal)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46828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69660" y="2794796"/>
            <a:ext cx="8820544" cy="203753"/>
          </a:xfrm>
        </p:spPr>
        <p:txBody>
          <a:bodyPr>
            <a:no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</a:rPr>
              <a:t>MANUAL DE ROTINAS INTERNAS E PROCEDIMENTOS DE CONTROLE</a:t>
            </a:r>
            <a:r>
              <a:rPr lang="pt-BR" sz="4000" dirty="0" smtClean="0">
                <a:solidFill>
                  <a:schemeClr val="bg1"/>
                </a:solidFill>
              </a:rPr>
              <a:t/>
            </a:r>
            <a:br>
              <a:rPr lang="pt-BR" sz="4000" dirty="0" smtClean="0">
                <a:solidFill>
                  <a:schemeClr val="bg1"/>
                </a:solidFill>
              </a:rPr>
            </a:br>
            <a:r>
              <a:rPr lang="pt-BR" sz="4000" dirty="0"/>
              <a:t> </a:t>
            </a:r>
            <a:r>
              <a:rPr lang="pt-BR" sz="4000" dirty="0" smtClean="0"/>
              <a:t>            </a:t>
            </a:r>
            <a:endParaRPr lang="es-UY" sz="4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5724" y="1808302"/>
            <a:ext cx="8528137" cy="5936992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FFF00"/>
                </a:solidFill>
              </a:rPr>
              <a:t> </a:t>
            </a:r>
            <a:r>
              <a:rPr lang="pt-BR" dirty="0" smtClean="0">
                <a:solidFill>
                  <a:srgbClr val="FFFF00"/>
                </a:solidFill>
              </a:rPr>
              <a:t> </a:t>
            </a:r>
          </a:p>
          <a:p>
            <a:endParaRPr lang="pt-BR" sz="3200" b="1" dirty="0">
              <a:solidFill>
                <a:srgbClr val="FFFF00"/>
              </a:solidFill>
            </a:endParaRPr>
          </a:p>
          <a:p>
            <a:r>
              <a:rPr lang="pt-BR" sz="3200" b="1" dirty="0" smtClean="0">
                <a:solidFill>
                  <a:srgbClr val="FFFF00"/>
                </a:solidFill>
              </a:rPr>
              <a:t> </a:t>
            </a:r>
            <a:endParaRPr lang="pt-BR" sz="3200" b="1" dirty="0">
              <a:solidFill>
                <a:srgbClr val="FFFF00"/>
              </a:solidFill>
            </a:endParaRPr>
          </a:p>
          <a:p>
            <a:pPr lvl="0">
              <a:buClr>
                <a:prstClr val="white"/>
              </a:buClr>
            </a:pPr>
            <a:endParaRPr lang="pt-BR" sz="3200" b="1" dirty="0" smtClean="0">
              <a:solidFill>
                <a:srgbClr val="FFFF00"/>
              </a:solidFill>
            </a:endParaRPr>
          </a:p>
          <a:p>
            <a:pPr marL="342900" lvl="0" indent="-342900">
              <a:buClr>
                <a:prstClr val="white"/>
              </a:buClr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FFFF0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4800" dirty="0" smtClean="0">
              <a:solidFill>
                <a:srgbClr val="0070C0"/>
              </a:solidFill>
            </a:endParaRPr>
          </a:p>
          <a:p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9334006" y="6914849"/>
            <a:ext cx="512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42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21193262"/>
              </p:ext>
            </p:extLst>
          </p:nvPr>
        </p:nvGraphicFramePr>
        <p:xfrm>
          <a:off x="700644" y="3759667"/>
          <a:ext cx="8538362" cy="56295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693226"/>
                <a:gridCol w="4845136"/>
              </a:tblGrid>
              <a:tr h="562951"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SISTEMA ADMINISTRATIVO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 QUE A NORMATIVA DEVERIA CONTEMPLAR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33706306"/>
              </p:ext>
            </p:extLst>
          </p:nvPr>
        </p:nvGraphicFramePr>
        <p:xfrm>
          <a:off x="688769" y="4310744"/>
          <a:ext cx="8562109" cy="230381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710570"/>
                <a:gridCol w="4851539"/>
              </a:tblGrid>
              <a:tr h="767937">
                <a:tc rowSpan="3"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SJU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Sistema Jurídico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SJU – 01 –Processos administrativos e judiciais.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6793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SJU – 02 – Administração e cobrança da dívida ativa.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6793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SJU – 03 – Realização de sindicâncias internas.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69575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69660" y="2794796"/>
            <a:ext cx="8820544" cy="203753"/>
          </a:xfrm>
        </p:spPr>
        <p:txBody>
          <a:bodyPr>
            <a:no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</a:rPr>
              <a:t>MANUAL DE ROTINAS INTERNAS E PROCEDIMENTOS DE CONTROLE</a:t>
            </a:r>
            <a:r>
              <a:rPr lang="pt-BR" sz="4000" dirty="0" smtClean="0">
                <a:solidFill>
                  <a:schemeClr val="bg1"/>
                </a:solidFill>
              </a:rPr>
              <a:t/>
            </a:r>
            <a:br>
              <a:rPr lang="pt-BR" sz="4000" dirty="0" smtClean="0">
                <a:solidFill>
                  <a:schemeClr val="bg1"/>
                </a:solidFill>
              </a:rPr>
            </a:br>
            <a:r>
              <a:rPr lang="pt-BR" sz="4000" dirty="0"/>
              <a:t> </a:t>
            </a:r>
            <a:r>
              <a:rPr lang="pt-BR" sz="4000" dirty="0" smtClean="0"/>
              <a:t>            </a:t>
            </a:r>
            <a:endParaRPr lang="es-UY" sz="4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5724" y="1808302"/>
            <a:ext cx="8528137" cy="5936992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FFF00"/>
                </a:solidFill>
              </a:rPr>
              <a:t> </a:t>
            </a:r>
            <a:r>
              <a:rPr lang="pt-BR" dirty="0" smtClean="0">
                <a:solidFill>
                  <a:srgbClr val="FFFF00"/>
                </a:solidFill>
              </a:rPr>
              <a:t> </a:t>
            </a:r>
          </a:p>
          <a:p>
            <a:endParaRPr lang="pt-BR" sz="3200" b="1" dirty="0">
              <a:solidFill>
                <a:srgbClr val="FFFF00"/>
              </a:solidFill>
            </a:endParaRPr>
          </a:p>
          <a:p>
            <a:r>
              <a:rPr lang="pt-BR" sz="3200" b="1" dirty="0" smtClean="0">
                <a:solidFill>
                  <a:srgbClr val="FFFF00"/>
                </a:solidFill>
              </a:rPr>
              <a:t> </a:t>
            </a:r>
            <a:endParaRPr lang="pt-BR" sz="3200" b="1" dirty="0">
              <a:solidFill>
                <a:srgbClr val="FFFF00"/>
              </a:solidFill>
            </a:endParaRPr>
          </a:p>
          <a:p>
            <a:pPr lvl="0">
              <a:buClr>
                <a:prstClr val="white"/>
              </a:buClr>
            </a:pPr>
            <a:endParaRPr lang="pt-BR" sz="3200" b="1" dirty="0" smtClean="0">
              <a:solidFill>
                <a:srgbClr val="FFFF00"/>
              </a:solidFill>
            </a:endParaRPr>
          </a:p>
          <a:p>
            <a:pPr marL="342900" lvl="0" indent="-342900">
              <a:buClr>
                <a:prstClr val="white"/>
              </a:buClr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FFFF0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4800" dirty="0" smtClean="0">
              <a:solidFill>
                <a:srgbClr val="0070C0"/>
              </a:solidFill>
            </a:endParaRPr>
          </a:p>
          <a:p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9334006" y="6914849"/>
            <a:ext cx="512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43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00289130"/>
              </p:ext>
            </p:extLst>
          </p:nvPr>
        </p:nvGraphicFramePr>
        <p:xfrm>
          <a:off x="712518" y="3759667"/>
          <a:ext cx="8526487" cy="56295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688090"/>
                <a:gridCol w="4838397"/>
              </a:tblGrid>
              <a:tr h="562951"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SISTEMA ADMINISTRATIVO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 QUE A NORMATIVA DEVERIA CONTEMPLAR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00311737"/>
              </p:ext>
            </p:extLst>
          </p:nvPr>
        </p:nvGraphicFramePr>
        <p:xfrm>
          <a:off x="721035" y="4298868"/>
          <a:ext cx="8517968" cy="234386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684710"/>
                <a:gridCol w="4833258"/>
              </a:tblGrid>
              <a:tr h="1304832">
                <a:tc rowSpan="2"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SSG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Sistema de Serviços Gerais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SSG – 01 – Contratação e gerenciamento de serviços de apoio (copa, telefonistas, manutenções, vigilância, segurança patrimonial, etc.)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3903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SSG – 02 – Utilização de serviços de telefonia fixa e celular.</a:t>
                      </a:r>
                    </a:p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92371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69660" y="2557290"/>
            <a:ext cx="8820544" cy="203753"/>
          </a:xfrm>
        </p:spPr>
        <p:txBody>
          <a:bodyPr>
            <a:no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</a:rPr>
              <a:t>MANUAL DE ROTINAS INTERNAS E PROCEDIMENTOS DE CONTROLE</a:t>
            </a:r>
            <a:r>
              <a:rPr lang="pt-BR" sz="4000" dirty="0" smtClean="0">
                <a:solidFill>
                  <a:schemeClr val="bg1"/>
                </a:solidFill>
              </a:rPr>
              <a:t/>
            </a:r>
            <a:br>
              <a:rPr lang="pt-BR" sz="4000" dirty="0" smtClean="0">
                <a:solidFill>
                  <a:schemeClr val="bg1"/>
                </a:solidFill>
              </a:rPr>
            </a:br>
            <a:r>
              <a:rPr lang="pt-BR" sz="4000" dirty="0"/>
              <a:t> </a:t>
            </a:r>
            <a:r>
              <a:rPr lang="pt-BR" sz="4000" dirty="0" smtClean="0"/>
              <a:t>            </a:t>
            </a:r>
            <a:endParaRPr lang="es-UY" sz="4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5724" y="1808302"/>
            <a:ext cx="8528137" cy="5936992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FFF00"/>
                </a:solidFill>
              </a:rPr>
              <a:t> </a:t>
            </a:r>
            <a:r>
              <a:rPr lang="pt-BR" dirty="0" smtClean="0">
                <a:solidFill>
                  <a:srgbClr val="FFFF00"/>
                </a:solidFill>
              </a:rPr>
              <a:t> </a:t>
            </a:r>
          </a:p>
          <a:p>
            <a:endParaRPr lang="pt-BR" sz="3200" b="1" dirty="0">
              <a:solidFill>
                <a:srgbClr val="FFFF00"/>
              </a:solidFill>
            </a:endParaRPr>
          </a:p>
          <a:p>
            <a:r>
              <a:rPr lang="pt-BR" sz="3200" b="1" dirty="0" smtClean="0">
                <a:solidFill>
                  <a:srgbClr val="FFFF00"/>
                </a:solidFill>
              </a:rPr>
              <a:t> </a:t>
            </a:r>
            <a:endParaRPr lang="pt-BR" sz="3200" b="1" dirty="0">
              <a:solidFill>
                <a:srgbClr val="FFFF00"/>
              </a:solidFill>
            </a:endParaRPr>
          </a:p>
          <a:p>
            <a:pPr lvl="0">
              <a:buClr>
                <a:prstClr val="white"/>
              </a:buClr>
            </a:pPr>
            <a:endParaRPr lang="pt-BR" sz="3200" b="1" dirty="0" smtClean="0">
              <a:solidFill>
                <a:srgbClr val="FFFF00"/>
              </a:solidFill>
            </a:endParaRPr>
          </a:p>
          <a:p>
            <a:pPr marL="342900" lvl="0" indent="-342900">
              <a:buClr>
                <a:prstClr val="white"/>
              </a:buClr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FFFF0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8800" b="1" dirty="0">
              <a:solidFill>
                <a:srgbClr val="00B0F0"/>
              </a:solidFill>
            </a:endParaRPr>
          </a:p>
          <a:p>
            <a:endParaRPr lang="pt-BR" sz="8800" b="1" dirty="0" smtClean="0">
              <a:solidFill>
                <a:srgbClr val="00B0F0"/>
              </a:solidFill>
            </a:endParaRPr>
          </a:p>
          <a:p>
            <a:endParaRPr lang="pt-BR" sz="4800" dirty="0" smtClean="0">
              <a:solidFill>
                <a:srgbClr val="0070C0"/>
              </a:solidFill>
            </a:endParaRPr>
          </a:p>
          <a:p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9334006" y="6914849"/>
            <a:ext cx="512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44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13490801"/>
              </p:ext>
            </p:extLst>
          </p:nvPr>
        </p:nvGraphicFramePr>
        <p:xfrm>
          <a:off x="676894" y="2553196"/>
          <a:ext cx="8538361" cy="73627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800103"/>
                <a:gridCol w="4738258"/>
              </a:tblGrid>
              <a:tr h="736270"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SISTEMA ADMINISTRATIVO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 QUE A NORMATIVA DEVERIA CONTEMPLAR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2695712"/>
              </p:ext>
            </p:extLst>
          </p:nvPr>
        </p:nvGraphicFramePr>
        <p:xfrm>
          <a:off x="661658" y="3300323"/>
          <a:ext cx="8553594" cy="383896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813996"/>
                <a:gridCol w="4739598"/>
              </a:tblGrid>
              <a:tr h="1527928">
                <a:tc rowSpan="3"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STI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Sistema de Tecnologia da Informação</a:t>
                      </a: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STI </a:t>
                      </a: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– 01 – Procedimentos para segurança física e lógica dos equipamentos, sistemas, dados e informações.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11215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STI – 02 – Aquisição, locação e utilização de software, hardware, suprimentos e serviços de TI.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5039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endParaRPr lang="pt-BR" sz="1800" dirty="0" smtClean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pt-BR" sz="18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STI </a:t>
                      </a:r>
                      <a:r>
                        <a:rPr lang="pt-BR" sz="18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– 03 – Manutenção e disponibilização da documentação técnica</a:t>
                      </a:r>
                      <a:r>
                        <a:rPr lang="pt-BR" sz="18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</a:t>
                      </a:r>
                    </a:p>
                    <a:p>
                      <a:pPr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endParaRPr lang="pt-BR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46994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51731" y="388445"/>
            <a:ext cx="8049674" cy="2580769"/>
          </a:xfrm>
        </p:spPr>
        <p:txBody>
          <a:bodyPr>
            <a:normAutofit fontScale="90000"/>
          </a:bodyPr>
          <a:lstStyle/>
          <a:p>
            <a:pPr algn="ctr"/>
            <a:r>
              <a:rPr lang="pt-BR" sz="5000" dirty="0">
                <a:solidFill>
                  <a:srgbClr val="FFFF00"/>
                </a:solidFill>
              </a:rPr>
              <a:t>CONTROLE INTERNO EFICIENTE É GARANTIA DE SUCESSO NA GESTÃO </a:t>
            </a:r>
            <a:r>
              <a:rPr lang="pt-BR" sz="5000" dirty="0" smtClean="0">
                <a:solidFill>
                  <a:srgbClr val="FFFF00"/>
                </a:solidFill>
              </a:rPr>
              <a:t>PÚBLICA</a:t>
            </a:r>
            <a:r>
              <a:rPr lang="pt-BR" sz="1400" dirty="0">
                <a:solidFill>
                  <a:srgbClr val="00B0F0"/>
                </a:solidFill>
              </a:rPr>
              <a:t/>
            </a:r>
            <a:br>
              <a:rPr lang="pt-BR" sz="1400" dirty="0">
                <a:solidFill>
                  <a:srgbClr val="00B0F0"/>
                </a:solidFill>
              </a:rPr>
            </a:br>
            <a:endParaRPr lang="es-UY" sz="14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94195" y="3012644"/>
            <a:ext cx="7939379" cy="3997091"/>
          </a:xfrm>
        </p:spPr>
        <p:txBody>
          <a:bodyPr>
            <a:normAutofit/>
          </a:bodyPr>
          <a:lstStyle/>
          <a:p>
            <a:endParaRPr lang="es-UY" dirty="0" smtClean="0"/>
          </a:p>
          <a:p>
            <a:pPr algn="ctr"/>
            <a:r>
              <a:rPr lang="pt-BR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MAS PRECISA SE SUSTENTAR EM PILARES SÓLIDOS!</a:t>
            </a:r>
            <a:endParaRPr lang="pt-BR" sz="3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t-BR" sz="4800" dirty="0" smtClean="0">
              <a:solidFill>
                <a:srgbClr val="0070C0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9429009" y="7009735"/>
            <a:ext cx="515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45</a:t>
            </a:r>
            <a:endParaRPr lang="pt-BR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55719" y="4881332"/>
            <a:ext cx="3016333" cy="1756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50073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1038</TotalTime>
  <Words>2231</Words>
  <Application>Microsoft Office PowerPoint</Application>
  <PresentationFormat>Personalizar</PresentationFormat>
  <Paragraphs>563</Paragraphs>
  <Slides>45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45</vt:i4>
      </vt:variant>
    </vt:vector>
  </HeadingPairs>
  <TitlesOfParts>
    <vt:vector size="46" baseType="lpstr">
      <vt:lpstr>NewsPrint</vt:lpstr>
      <vt:lpstr>Slide 1</vt:lpstr>
      <vt:lpstr>CONTROLE INTERNO EFICIENTE É GARANTIA DE SUCESSO NA GESTÃO PÚBLICA... </vt:lpstr>
      <vt:lpstr>CONTROLE INTERNO EFICIENTE É GARANTIA DE SUCESSO NA GESTÃO PÚBLICA... </vt:lpstr>
      <vt:lpstr>CONTROLE INTERNO EFICIENTE É GARANTIA DE SUCESSO NA GESTÃO PÚBLICA... </vt:lpstr>
      <vt:lpstr> O ADMINISTRADOR IDEAL</vt:lpstr>
      <vt:lpstr> </vt:lpstr>
      <vt:lpstr>  O ADMINISTRADOR IDEAL</vt:lpstr>
      <vt:lpstr>O ADMINISTRADOR IDEAL</vt:lpstr>
      <vt:lpstr>O ADMINISTRADOR               IDEAL</vt:lpstr>
      <vt:lpstr>O ADMINISTRADOR IDEAL</vt:lpstr>
      <vt:lpstr> O ADMINISTRADOR IDEAL</vt:lpstr>
      <vt:lpstr>O ADMINISTRADOR IDEAL </vt:lpstr>
      <vt:lpstr> O ADMINISTRADOR IDEAL </vt:lpstr>
      <vt:lpstr> A ESCOLHA DA EQUIPE</vt:lpstr>
      <vt:lpstr> COMPROMISSOS POLÍTICO-PARTIDÁRIOS</vt:lpstr>
      <vt:lpstr>Afinal, quem é o Administrador Ideal?</vt:lpstr>
      <vt:lpstr>Iniciativas do nosso Administrador Ideal</vt:lpstr>
      <vt:lpstr>  GERENCIAR COM MODELOS DE ADMINISTRAÇÃO DE EMPRESAS PRIVADAS              </vt:lpstr>
      <vt:lpstr>  EFICIENTIZAR A PRODUTIVIDADE              </vt:lpstr>
      <vt:lpstr>  NÃO ACEITAR O NÃO CUMPRIMENTO DAS OBRIGAÇÕES              </vt:lpstr>
      <vt:lpstr>Informar os              </vt:lpstr>
      <vt:lpstr> ORIENTAR SEMPRE              </vt:lpstr>
      <vt:lpstr>Unidade Central de  Controle Interno  Principais atribuições:              </vt:lpstr>
      <vt:lpstr>SISTEMAS DE CONTROLE INTERNO NORMATIZADOS              </vt:lpstr>
      <vt:lpstr>    SISTEMAS DE CONTROLE  INTERNO NORMATIZADOS              </vt:lpstr>
      <vt:lpstr>MANUAL DE ROTINAS INTERNAS E PROCEDIMENTOS DE CONTROLE              </vt:lpstr>
      <vt:lpstr>MANUAL DE ROTINAS INTERNAS E PROCEDIMENTOS DE CONTROLE              </vt:lpstr>
      <vt:lpstr>MANUAL DE ROTINAS INTERNAS E PROCEDIMENTOS DE CONTROLE              </vt:lpstr>
      <vt:lpstr>MANUAL DE ROTINAS INTERNAS E PROCEDIMENTOS DE CONTROLE              </vt:lpstr>
      <vt:lpstr>MANUAL DE ROTINAS INTERNAS E PROCEDIMENTOS DE CONTROLE              </vt:lpstr>
      <vt:lpstr>MANUAL DE ROTINAS INTERNAS E PROCEDIMENTOS DE CONTROLE              </vt:lpstr>
      <vt:lpstr>MANUAL DE ROTINAS INTERNAS E PROCEDIMENTOS DE CONTROLE              </vt:lpstr>
      <vt:lpstr>MANUAL DE ROTINAS INTERNAS E PROCEDIMENTOS DE CONTROLE              </vt:lpstr>
      <vt:lpstr>MANUAL DE ROTINAS INTERNAS E PROCEDIMENTOS DE CONTROLE              </vt:lpstr>
      <vt:lpstr>MANUAL DE ROTINAS INTERNAS E PROCEDIMENTOS DE CONTROLE              </vt:lpstr>
      <vt:lpstr>MANUAL DE ROTINAS INTERNAS E PROCEDIMENTOS DE CONTROLE              </vt:lpstr>
      <vt:lpstr>MANUAL DE ROTINAS INTERNAS E PROCEDIMENTOS DE CONTROLE              </vt:lpstr>
      <vt:lpstr>MANUAL DE ROTINAS INTERNAS E PROCEDIMENTOS DE CONTROLE              </vt:lpstr>
      <vt:lpstr>MANUAL DE ROTINAS INTERNAS E PROCEDIMENTOS DE CONTROLE              </vt:lpstr>
      <vt:lpstr>MANUAL DE ROTINAS INTERNAS E PROCEDIMENTOS DE CONTROLE              </vt:lpstr>
      <vt:lpstr>MANUAL DE ROTINAS INTERNAS E PROCEDIMENTOS DE CONTROLE              </vt:lpstr>
      <vt:lpstr>MANUAL DE ROTINAS INTERNAS E PROCEDIMENTOS DE CONTROLE              </vt:lpstr>
      <vt:lpstr>MANUAL DE ROTINAS INTERNAS E PROCEDIMENTOS DE CONTROLE              </vt:lpstr>
      <vt:lpstr>MANUAL DE ROTINAS INTERNAS E PROCEDIMENTOS DE CONTROLE              </vt:lpstr>
      <vt:lpstr>CONTROLE INTERNO EFICIENTE É GARANTIA DE SUCESSO NA GESTÃO PÚBLICA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PALESTRA ARTAFAM               10/07/2017</dc:title>
  <dc:creator>Jorge Bento de Souza</dc:creator>
  <cp:lastModifiedBy>Airton</cp:lastModifiedBy>
  <cp:revision>119</cp:revision>
  <dcterms:created xsi:type="dcterms:W3CDTF">2017-06-14T17:08:40Z</dcterms:created>
  <dcterms:modified xsi:type="dcterms:W3CDTF">2017-12-06T13:26:31Z</dcterms:modified>
</cp:coreProperties>
</file>