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401" r:id="rId4"/>
    <p:sldId id="390" r:id="rId5"/>
    <p:sldId id="391" r:id="rId6"/>
    <p:sldId id="392" r:id="rId7"/>
    <p:sldId id="393" r:id="rId8"/>
    <p:sldId id="394" r:id="rId9"/>
    <p:sldId id="395" r:id="rId10"/>
    <p:sldId id="532" r:id="rId11"/>
    <p:sldId id="402" r:id="rId12"/>
    <p:sldId id="396" r:id="rId13"/>
    <p:sldId id="399" r:id="rId14"/>
    <p:sldId id="397" r:id="rId15"/>
    <p:sldId id="398" r:id="rId16"/>
    <p:sldId id="534" r:id="rId17"/>
    <p:sldId id="405" r:id="rId18"/>
    <p:sldId id="416" r:id="rId19"/>
    <p:sldId id="533" r:id="rId20"/>
    <p:sldId id="421" r:id="rId21"/>
    <p:sldId id="412" r:id="rId22"/>
    <p:sldId id="422" r:id="rId23"/>
    <p:sldId id="424" r:id="rId24"/>
    <p:sldId id="414" r:id="rId25"/>
    <p:sldId id="415" r:id="rId26"/>
    <p:sldId id="425" r:id="rId27"/>
    <p:sldId id="258" r:id="rId28"/>
    <p:sldId id="535" r:id="rId29"/>
    <p:sldId id="540" r:id="rId30"/>
    <p:sldId id="541" r:id="rId31"/>
    <p:sldId id="542" r:id="rId32"/>
    <p:sldId id="543" r:id="rId33"/>
    <p:sldId id="544" r:id="rId34"/>
    <p:sldId id="545" r:id="rId35"/>
    <p:sldId id="546" r:id="rId36"/>
    <p:sldId id="547" r:id="rId37"/>
    <p:sldId id="548" r:id="rId3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421" autoAdjust="0"/>
  </p:normalViewPr>
  <p:slideViewPr>
    <p:cSldViewPr>
      <p:cViewPr varScale="1">
        <p:scale>
          <a:sx n="100" d="100"/>
          <a:sy n="100" d="100"/>
        </p:scale>
        <p:origin x="191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81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53E0AA-4EE6-478C-9945-04DA61A58F6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9821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CCDCC9-ECBF-4215-A407-97475EA2EE15}" type="datetimeFigureOut">
              <a:rPr lang="pt-BR" smtClean="0"/>
              <a:t>11/07/2017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EE54F7-7BC8-4600-A59C-6D1DC12FA4A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3001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2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A85B73E-4C5A-4809-A409-DC9EDF73CB77}" type="slidenum">
              <a:rPr lang="pt-BR" altLang="pt-BR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pt-BR" altLang="pt-BR" dirty="0" smtClean="0">
              <a:solidFill>
                <a:srgbClr val="FFFFFF"/>
              </a:solidFill>
            </a:endParaRPr>
          </a:p>
        </p:txBody>
      </p:sp>
      <p:sp>
        <p:nvSpPr>
          <p:cNvPr id="112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8688" y="762000"/>
            <a:ext cx="4970462" cy="37274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8" name="Text Box 2"/>
          <p:cNvSpPr txBox="1">
            <a:spLocks noChangeArrowheads="1"/>
          </p:cNvSpPr>
          <p:nvPr/>
        </p:nvSpPr>
        <p:spPr bwMode="auto">
          <a:xfrm>
            <a:off x="931863" y="4724400"/>
            <a:ext cx="4964112" cy="448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418045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2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F9069BE-C185-4111-993B-18C72B4FAE1A}" type="slidenum">
              <a:rPr lang="pt-BR" altLang="pt-BR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pt-BR" altLang="pt-BR" dirty="0" smtClean="0">
              <a:solidFill>
                <a:srgbClr val="FFFFFF"/>
              </a:solidFill>
            </a:endParaRPr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8688" y="762000"/>
            <a:ext cx="4972050" cy="37290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931863" y="4724400"/>
            <a:ext cx="4965700" cy="449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236046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2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F9069BE-C185-4111-993B-18C72B4FAE1A}" type="slidenum">
              <a:rPr lang="pt-BR" altLang="pt-BR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pt-BR" altLang="pt-BR" dirty="0" smtClean="0">
              <a:solidFill>
                <a:srgbClr val="FFFFFF"/>
              </a:solidFill>
            </a:endParaRPr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8688" y="762000"/>
            <a:ext cx="4972050" cy="37290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931863" y="4724400"/>
            <a:ext cx="4965700" cy="449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885945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2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44DF8C5-93D1-47AF-8361-098129D9942A}" type="slidenum">
              <a:rPr lang="pt-BR" altLang="pt-BR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pt-BR" altLang="pt-BR" dirty="0" smtClean="0">
              <a:solidFill>
                <a:srgbClr val="FFFFFF"/>
              </a:solidFill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8688" y="762000"/>
            <a:ext cx="4972050" cy="37290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931863" y="4724400"/>
            <a:ext cx="4965700" cy="449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892348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2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F227791-33C5-44BC-B546-03F841B7C384}" type="slidenum">
              <a:rPr lang="pt-BR" altLang="pt-BR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pt-BR" altLang="pt-BR" smtClean="0">
              <a:solidFill>
                <a:srgbClr val="FFFFFF"/>
              </a:solidFill>
            </a:endParaRPr>
          </a:p>
        </p:txBody>
      </p:sp>
      <p:sp>
        <p:nvSpPr>
          <p:cNvPr id="8704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8688" y="762000"/>
            <a:ext cx="4973637" cy="37306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7044" name="Text Box 2"/>
          <p:cNvSpPr txBox="1">
            <a:spLocks noChangeArrowheads="1"/>
          </p:cNvSpPr>
          <p:nvPr/>
        </p:nvSpPr>
        <p:spPr bwMode="auto">
          <a:xfrm>
            <a:off x="931863" y="4724400"/>
            <a:ext cx="4967287" cy="440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87350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2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BE853B-08F1-4F89-BFAB-FA705481D2EE}" type="slidenum">
              <a:rPr lang="pt-BR" altLang="pt-BR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pt-BR" altLang="pt-BR" smtClean="0">
              <a:solidFill>
                <a:srgbClr val="FFFFFF"/>
              </a:solidFill>
            </a:endParaRPr>
          </a:p>
        </p:txBody>
      </p:sp>
      <p:sp>
        <p:nvSpPr>
          <p:cNvPr id="8909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8688" y="762000"/>
            <a:ext cx="4973637" cy="37306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9092" name="Text Box 2"/>
          <p:cNvSpPr txBox="1">
            <a:spLocks noChangeArrowheads="1"/>
          </p:cNvSpPr>
          <p:nvPr/>
        </p:nvSpPr>
        <p:spPr bwMode="auto">
          <a:xfrm>
            <a:off x="931863" y="4724400"/>
            <a:ext cx="4967287" cy="440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77612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2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122634A-94BF-406D-B51F-873050898F97}" type="slidenum">
              <a:rPr lang="pt-BR" altLang="pt-BR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pt-BR" altLang="pt-BR" smtClean="0">
              <a:solidFill>
                <a:srgbClr val="FFFFFF"/>
              </a:solidFill>
            </a:endParaRPr>
          </a:p>
        </p:txBody>
      </p:sp>
      <p:sp>
        <p:nvSpPr>
          <p:cNvPr id="9113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8688" y="762000"/>
            <a:ext cx="4973637" cy="37306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1140" name="Text Box 2"/>
          <p:cNvSpPr txBox="1">
            <a:spLocks noChangeArrowheads="1"/>
          </p:cNvSpPr>
          <p:nvPr/>
        </p:nvSpPr>
        <p:spPr bwMode="auto">
          <a:xfrm>
            <a:off x="931863" y="4724400"/>
            <a:ext cx="4967287" cy="440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91260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2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090C652-B849-41DF-B7CF-CC970AFF0268}" type="slidenum">
              <a:rPr lang="pt-BR" altLang="pt-BR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pt-BR" altLang="pt-BR" smtClean="0">
              <a:solidFill>
                <a:srgbClr val="FFFFFF"/>
              </a:solidFill>
            </a:endParaRPr>
          </a:p>
        </p:txBody>
      </p:sp>
      <p:sp>
        <p:nvSpPr>
          <p:cNvPr id="9318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8688" y="762000"/>
            <a:ext cx="4973637" cy="37306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3188" name="Text Box 2"/>
          <p:cNvSpPr txBox="1">
            <a:spLocks noChangeArrowheads="1"/>
          </p:cNvSpPr>
          <p:nvPr/>
        </p:nvSpPr>
        <p:spPr bwMode="auto">
          <a:xfrm>
            <a:off x="931863" y="4724400"/>
            <a:ext cx="4967287" cy="440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581281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2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33C42A8-61F4-41C1-892D-1AB74E6AB33B}" type="slidenum">
              <a:rPr lang="pt-BR" altLang="pt-BR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pt-BR" altLang="pt-BR" smtClean="0">
              <a:solidFill>
                <a:srgbClr val="FFFFFF"/>
              </a:solidFill>
            </a:endParaRPr>
          </a:p>
        </p:txBody>
      </p:sp>
      <p:sp>
        <p:nvSpPr>
          <p:cNvPr id="9523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8688" y="762000"/>
            <a:ext cx="4973637" cy="37306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5236" name="Text Box 2"/>
          <p:cNvSpPr txBox="1">
            <a:spLocks noChangeArrowheads="1"/>
          </p:cNvSpPr>
          <p:nvPr/>
        </p:nvSpPr>
        <p:spPr bwMode="auto">
          <a:xfrm>
            <a:off x="931863" y="4724400"/>
            <a:ext cx="4967287" cy="440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54701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2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CDD850E-880A-48F4-B4C9-4D448B93FEFB}" type="slidenum">
              <a:rPr lang="pt-BR" altLang="pt-BR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pt-BR" altLang="pt-BR" smtClean="0">
              <a:solidFill>
                <a:srgbClr val="FFFFFF"/>
              </a:solidFill>
            </a:endParaRPr>
          </a:p>
        </p:txBody>
      </p:sp>
      <p:sp>
        <p:nvSpPr>
          <p:cNvPr id="9728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928688" y="762000"/>
            <a:ext cx="4973637" cy="37306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7284" name="Text Box 2"/>
          <p:cNvSpPr txBox="1">
            <a:spLocks noChangeArrowheads="1"/>
          </p:cNvSpPr>
          <p:nvPr/>
        </p:nvSpPr>
        <p:spPr bwMode="auto">
          <a:xfrm>
            <a:off x="931863" y="4724400"/>
            <a:ext cx="4967287" cy="440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93890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7D208F-6F25-4AF4-81DC-58237C6CBD48}" type="datetimeFigureOut">
              <a:rPr lang="pt-BR" smtClean="0"/>
              <a:pPr/>
              <a:t>11/07/2017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F1DDD-E488-45EA-972B-89BB71C79B6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4458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7D208F-6F25-4AF4-81DC-58237C6CBD48}" type="datetimeFigureOut">
              <a:rPr lang="pt-BR" smtClean="0"/>
              <a:pPr/>
              <a:t>11/07/2017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F1DDD-E488-45EA-972B-89BB71C79B6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0580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7D208F-6F25-4AF4-81DC-58237C6CBD48}" type="datetimeFigureOut">
              <a:rPr lang="pt-BR" smtClean="0"/>
              <a:pPr/>
              <a:t>11/07/2017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F1DDD-E488-45EA-972B-89BB71C79B6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4036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7D208F-6F25-4AF4-81DC-58237C6CBD48}" type="datetimeFigureOut">
              <a:rPr lang="pt-BR" smtClean="0"/>
              <a:pPr/>
              <a:t>11/07/2017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F1DDD-E488-45EA-972B-89BB71C79B6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8810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7D208F-6F25-4AF4-81DC-58237C6CBD48}" type="datetimeFigureOut">
              <a:rPr lang="pt-BR" smtClean="0"/>
              <a:pPr/>
              <a:t>11/07/2017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F1DDD-E488-45EA-972B-89BB71C79B6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435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7D208F-6F25-4AF4-81DC-58237C6CBD48}" type="datetimeFigureOut">
              <a:rPr lang="pt-BR" smtClean="0"/>
              <a:pPr/>
              <a:t>11/07/2017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F1DDD-E488-45EA-972B-89BB71C79B6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692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7D208F-6F25-4AF4-81DC-58237C6CBD48}" type="datetimeFigureOut">
              <a:rPr lang="pt-BR" smtClean="0"/>
              <a:pPr/>
              <a:t>11/07/2017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F1DDD-E488-45EA-972B-89BB71C79B6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87212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7D208F-6F25-4AF4-81DC-58237C6CBD48}" type="datetimeFigureOut">
              <a:rPr lang="pt-BR" smtClean="0"/>
              <a:pPr/>
              <a:t>11/07/2017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F1DDD-E488-45EA-972B-89BB71C79B6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7188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7D208F-6F25-4AF4-81DC-58237C6CBD48}" type="datetimeFigureOut">
              <a:rPr lang="pt-BR" smtClean="0"/>
              <a:pPr/>
              <a:t>11/07/2017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F1DDD-E488-45EA-972B-89BB71C79B6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622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7D208F-6F25-4AF4-81DC-58237C6CBD48}" type="datetimeFigureOut">
              <a:rPr lang="pt-BR" smtClean="0"/>
              <a:pPr/>
              <a:t>11/07/2017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F1DDD-E488-45EA-972B-89BB71C79B6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7845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7D208F-6F25-4AF4-81DC-58237C6CBD48}" type="datetimeFigureOut">
              <a:rPr lang="pt-BR" smtClean="0"/>
              <a:pPr/>
              <a:t>11/07/2017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F1DDD-E488-45EA-972B-89BB71C79B6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7042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9500" y="152400"/>
            <a:ext cx="6113463" cy="11144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7962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08912" cy="13010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2996952"/>
            <a:ext cx="8229600" cy="3240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727F1DDD-E488-45EA-972B-89BB71C79B6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8042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45344" y="3501008"/>
            <a:ext cx="7453312" cy="219531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 sz="2800" b="1" dirty="0">
              <a:solidFill>
                <a:schemeClr val="bg1"/>
              </a:solidFill>
            </a:endParaRPr>
          </a:p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 sz="2800" b="1" dirty="0" smtClean="0">
              <a:solidFill>
                <a:schemeClr val="bg1"/>
              </a:solidFill>
            </a:endParaRPr>
          </a:p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pt-BR" altLang="pt-BR" sz="2800" b="1" dirty="0" smtClean="0">
                <a:solidFill>
                  <a:schemeClr val="bg1"/>
                </a:solidFill>
              </a:rPr>
              <a:t>Débora Guimarães Togni</a:t>
            </a:r>
          </a:p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pt-BR" altLang="pt-BR" sz="2800" b="1" dirty="0" smtClean="0">
              <a:solidFill>
                <a:schemeClr val="bg1"/>
              </a:solidFill>
            </a:endParaRPr>
          </a:p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pt-BR" altLang="pt-BR" sz="2800" b="1" dirty="0" smtClean="0">
                <a:solidFill>
                  <a:schemeClr val="bg1"/>
                </a:solidFill>
              </a:rPr>
              <a:t>Advogada</a:t>
            </a:r>
            <a:r>
              <a:rPr lang="pt-BR" altLang="pt-BR" sz="2800" b="1" dirty="0">
                <a:solidFill>
                  <a:schemeClr val="bg1"/>
                </a:solidFill>
              </a:rPr>
              <a:t>, Especialista em </a:t>
            </a:r>
            <a:r>
              <a:rPr lang="pt-BR" altLang="pt-BR" sz="2800" b="1" dirty="0" smtClean="0">
                <a:solidFill>
                  <a:schemeClr val="bg1"/>
                </a:solidFill>
              </a:rPr>
              <a:t>Direito do </a:t>
            </a:r>
            <a:r>
              <a:rPr lang="pt-BR" altLang="pt-BR" sz="2800" b="1" dirty="0" smtClean="0">
                <a:solidFill>
                  <a:schemeClr val="bg1"/>
                </a:solidFill>
              </a:rPr>
              <a:t>Trabalho,</a:t>
            </a:r>
            <a:endParaRPr lang="pt-BR" altLang="pt-BR" sz="2800" b="1" dirty="0">
              <a:solidFill>
                <a:schemeClr val="bg1"/>
              </a:solidFill>
            </a:endParaRPr>
          </a:p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pt-BR" altLang="pt-BR" sz="2800" b="1" dirty="0">
                <a:solidFill>
                  <a:schemeClr val="bg1"/>
                </a:solidFill>
              </a:rPr>
              <a:t>Consultora Jurídica da DPM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195736" y="1052736"/>
            <a:ext cx="4752528" cy="3168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7000" dirty="0" smtClean="0">
              <a:solidFill>
                <a:srgbClr val="FFFF00"/>
              </a:solidFill>
            </a:endParaRPr>
          </a:p>
          <a:p>
            <a:pPr algn="ctr" eaLnBrk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7000" dirty="0" smtClean="0">
                <a:solidFill>
                  <a:srgbClr val="FFFF00"/>
                </a:solidFill>
              </a:rPr>
              <a:t>ESOCIAL E </a:t>
            </a:r>
          </a:p>
          <a:p>
            <a:pPr algn="ctr" eaLnBrk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7000" dirty="0" smtClean="0">
                <a:solidFill>
                  <a:srgbClr val="FFFF00"/>
                </a:solidFill>
              </a:rPr>
              <a:t>EFD-REINF</a:t>
            </a:r>
            <a:endParaRPr lang="pt-BR" altLang="pt-BR" sz="7000" b="1" dirty="0">
              <a:solidFill>
                <a:srgbClr val="FFFF00"/>
              </a:solidFill>
            </a:endParaRPr>
          </a:p>
          <a:p>
            <a:pPr algn="ctr" eaLnBrk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3200" b="0" dirty="0">
              <a:solidFill>
                <a:srgbClr val="FFFF00"/>
              </a:solidFill>
            </a:endParaRPr>
          </a:p>
          <a:p>
            <a:pPr algn="ctr" eaLnBrk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3200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66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51520" y="1484784"/>
            <a:ext cx="8640763" cy="35954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331788" indent="-309563" algn="r">
              <a:spcBef>
                <a:spcPts val="288"/>
              </a:spcBef>
              <a:buClrTx/>
              <a:buFontTx/>
              <a:buNone/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</a:pPr>
            <a:endParaRPr lang="pt-BR" sz="2400" dirty="0">
              <a:solidFill>
                <a:srgbClr val="FFFFFF"/>
              </a:solidFill>
              <a:cs typeface="Times New Roman" pitchFamily="18" charset="0"/>
            </a:endParaRPr>
          </a:p>
          <a:p>
            <a:pPr marL="331788" indent="-309563" algn="r">
              <a:spcBef>
                <a:spcPts val="288"/>
              </a:spcBef>
              <a:buClrTx/>
              <a:buFontTx/>
              <a:buNone/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</a:pPr>
            <a:endParaRPr lang="pt-BR" sz="2400" dirty="0">
              <a:solidFill>
                <a:srgbClr val="FFFFFF"/>
              </a:solidFill>
              <a:cs typeface="Times New Roman" pitchFamily="18" charset="0"/>
            </a:endParaRPr>
          </a:p>
          <a:p>
            <a:pPr marL="331788" indent="-309563" algn="r">
              <a:spcBef>
                <a:spcPts val="288"/>
              </a:spcBef>
              <a:buClrTx/>
              <a:buFontTx/>
              <a:buNone/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</a:pPr>
            <a:endParaRPr lang="pt-BR" sz="2400" dirty="0">
              <a:solidFill>
                <a:srgbClr val="FFFFFF"/>
              </a:solidFill>
              <a:cs typeface="Times New Roman" pitchFamily="18" charset="0"/>
            </a:endParaRPr>
          </a:p>
          <a:p>
            <a:pPr indent="-322263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4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indent="-322263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500" b="1" dirty="0" smtClean="0">
                <a:solidFill>
                  <a:schemeClr val="bg1"/>
                </a:solidFill>
                <a:latin typeface="+mj-lt"/>
              </a:rPr>
              <a:t>ESCRITURAÇÃO FISCAL DA FOLHA DE PAGAMENTO E DAS OBRIGAÇÕES PREVIDENCIÁRIAS, TRABALHISTAS E FISCAIS </a:t>
            </a:r>
          </a:p>
          <a:p>
            <a:pPr indent="-322263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500" b="1" dirty="0">
              <a:solidFill>
                <a:schemeClr val="bg1"/>
              </a:solidFill>
              <a:latin typeface="+mj-lt"/>
            </a:endParaRPr>
          </a:p>
          <a:p>
            <a:pPr indent="-322263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500" b="1" dirty="0">
                <a:solidFill>
                  <a:schemeClr val="bg1"/>
                </a:solidFill>
                <a:latin typeface="+mj-lt"/>
              </a:rPr>
              <a:t>PROJETO DO GOVERNO FEDERAL</a:t>
            </a:r>
          </a:p>
          <a:p>
            <a:pPr marL="331788" indent="-309563" algn="r">
              <a:spcBef>
                <a:spcPts val="288"/>
              </a:spcBef>
              <a:buClrTx/>
              <a:buFontTx/>
              <a:buNone/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</a:pPr>
            <a:endParaRPr lang="pt-BR" sz="2400" dirty="0">
              <a:solidFill>
                <a:srgbClr val="FFFFFF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554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57200" y="1600200"/>
            <a:ext cx="8233954" cy="6184900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/>
          <a:p>
            <a:pPr indent="0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INÍCIO </a:t>
            </a: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DOS PROJETOS</a:t>
            </a:r>
            <a:endParaRPr lang="pt-BR" altLang="pt-BR" sz="3500" b="1" dirty="0" smtClean="0">
              <a:solidFill>
                <a:srgbClr val="FFFF00"/>
              </a:solidFill>
              <a:latin typeface="+mj-lt"/>
            </a:endParaRPr>
          </a:p>
          <a:p>
            <a:pPr indent="0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000" b="1" dirty="0">
              <a:latin typeface="+mj-lt"/>
            </a:endParaRPr>
          </a:p>
          <a:p>
            <a:pPr indent="0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500" b="1" dirty="0" smtClean="0">
                <a:latin typeface="+mj-lt"/>
              </a:rPr>
              <a:t>Emenda Constitucional nº 42 DE 19/12/2003</a:t>
            </a:r>
          </a:p>
          <a:p>
            <a:pPr indent="0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500" b="1" dirty="0" smtClean="0">
              <a:latin typeface="+mj-lt"/>
            </a:endParaRPr>
          </a:p>
          <a:p>
            <a:pPr indent="0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500" b="1" dirty="0" smtClean="0">
                <a:latin typeface="+mj-lt"/>
              </a:rPr>
              <a:t>Art. 37. […] XXII - as administrações tributárias da União, dos Estados, do Distrito Federal e dos Municípios [...] terão recursos prioritários para a realização de suas atividades </a:t>
            </a:r>
            <a:r>
              <a:rPr lang="pt-BR" altLang="pt-BR" sz="2500" b="1" u="sng" dirty="0" smtClean="0">
                <a:latin typeface="+mj-lt"/>
              </a:rPr>
              <a:t>e atuarão de forma integrada, inclusive com o compartilhamento de cadastros e de informações fiscais</a:t>
            </a:r>
            <a:r>
              <a:rPr lang="pt-BR" altLang="pt-BR" sz="2500" b="1" dirty="0" smtClean="0">
                <a:latin typeface="+mj-lt"/>
              </a:rPr>
              <a:t>, na forma da lei ou convênio.</a:t>
            </a:r>
          </a:p>
          <a:p>
            <a:pPr indent="0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500" b="1" dirty="0" smtClean="0">
              <a:latin typeface="+mj-lt"/>
            </a:endParaRPr>
          </a:p>
          <a:p>
            <a:pPr indent="0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b="1" dirty="0" smtClean="0">
              <a:latin typeface="Arial Black" panose="020B0A04020102020204" pitchFamily="34" charset="0"/>
            </a:endParaRPr>
          </a:p>
          <a:p>
            <a:pPr indent="0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b="1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3392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67544" y="1844824"/>
            <a:ext cx="8352928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>
                <a:solidFill>
                  <a:srgbClr val="FFFF00"/>
                </a:solidFill>
                <a:latin typeface="+mj-lt"/>
              </a:rPr>
              <a:t>ATO DECLARATÓRIO EXECUTIVO SUFIS Nº 05, DE 17 DE JULHO DE </a:t>
            </a: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2013</a:t>
            </a:r>
            <a:endParaRPr lang="pt-BR" altLang="pt-BR" sz="3500" b="1" dirty="0">
              <a:solidFill>
                <a:srgbClr val="FFFF00"/>
              </a:solidFill>
              <a:latin typeface="+mj-lt"/>
            </a:endParaRP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>
              <a:solidFill>
                <a:schemeClr val="bg1"/>
              </a:solidFill>
              <a:latin typeface="+mj-lt"/>
            </a:endParaRP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>
                <a:solidFill>
                  <a:schemeClr val="bg1"/>
                </a:solidFill>
                <a:latin typeface="+mj-lt"/>
              </a:rPr>
              <a:t>Art. 1º Declarar aprovado o leiaute dos arquivos </a:t>
            </a:r>
            <a:r>
              <a:rPr lang="pt-BR" altLang="pt-BR" sz="2500" b="1" dirty="0" smtClean="0">
                <a:solidFill>
                  <a:schemeClr val="bg1"/>
                </a:solidFill>
                <a:latin typeface="+mj-lt"/>
              </a:rPr>
              <a:t>que compõem o </a:t>
            </a:r>
            <a:r>
              <a:rPr lang="pt-BR" altLang="pt-BR" sz="2500" b="1" dirty="0">
                <a:solidFill>
                  <a:schemeClr val="bg1"/>
                </a:solidFill>
                <a:latin typeface="+mj-lt"/>
              </a:rPr>
              <a:t>Sistema de Escrituração Fiscal Digital </a:t>
            </a:r>
            <a:r>
              <a:rPr lang="pt-BR" altLang="pt-BR" sz="2500" b="1" dirty="0" smtClean="0">
                <a:solidFill>
                  <a:schemeClr val="bg1"/>
                </a:solidFill>
                <a:latin typeface="+mj-lt"/>
              </a:rPr>
              <a:t>das Obrigações Fiscais, Previdenciárias </a:t>
            </a:r>
            <a:r>
              <a:rPr lang="pt-BR" altLang="pt-BR" sz="2500" b="1" dirty="0">
                <a:solidFill>
                  <a:schemeClr val="bg1"/>
                </a:solidFill>
                <a:latin typeface="+mj-lt"/>
              </a:rPr>
              <a:t>e Trabalhistas (eSocial), </a:t>
            </a:r>
            <a:r>
              <a:rPr lang="pt-BR" altLang="pt-BR" sz="2500" b="1" u="sng" dirty="0">
                <a:solidFill>
                  <a:schemeClr val="bg1"/>
                </a:solidFill>
                <a:latin typeface="+mj-lt"/>
              </a:rPr>
              <a:t>que será exigido para </a:t>
            </a:r>
            <a:r>
              <a:rPr lang="pt-BR" altLang="pt-BR" sz="2500" b="1" u="sng" dirty="0" smtClean="0">
                <a:solidFill>
                  <a:schemeClr val="bg1"/>
                </a:solidFill>
                <a:latin typeface="+mj-lt"/>
              </a:rPr>
              <a:t>os eventos </a:t>
            </a:r>
            <a:r>
              <a:rPr lang="pt-BR" altLang="pt-BR" sz="2500" b="1" u="sng" dirty="0">
                <a:solidFill>
                  <a:schemeClr val="bg1"/>
                </a:solidFill>
                <a:latin typeface="+mj-lt"/>
              </a:rPr>
              <a:t>ocorridos a partir da competência de janeiro de 2014</a:t>
            </a:r>
            <a:r>
              <a:rPr lang="pt-BR" altLang="pt-BR" sz="2500" b="1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>
                <a:solidFill>
                  <a:schemeClr val="bg1"/>
                </a:solidFill>
                <a:latin typeface="+mj-lt"/>
              </a:rPr>
              <a:t>Parágrafo único. O leiaute aprovado nos termos do </a:t>
            </a:r>
            <a:r>
              <a:rPr lang="pt-BR" altLang="pt-BR" sz="2500" b="1" dirty="0" smtClean="0">
                <a:solidFill>
                  <a:schemeClr val="bg1"/>
                </a:solidFill>
                <a:latin typeface="+mj-lt"/>
              </a:rPr>
              <a:t>caput consta </a:t>
            </a:r>
            <a:r>
              <a:rPr lang="pt-BR" altLang="pt-BR" sz="2500" b="1" dirty="0">
                <a:solidFill>
                  <a:schemeClr val="bg1"/>
                </a:solidFill>
                <a:latin typeface="+mj-lt"/>
              </a:rPr>
              <a:t>no Manual de Orientação do eSocial - versão </a:t>
            </a:r>
            <a:r>
              <a:rPr lang="pt-BR" altLang="pt-BR" sz="2500" b="1" dirty="0" smtClean="0">
                <a:solidFill>
                  <a:schemeClr val="bg1"/>
                </a:solidFill>
                <a:latin typeface="+mj-lt"/>
              </a:rPr>
              <a:t>1.0 [...]</a:t>
            </a:r>
            <a:endParaRPr lang="pt-BR" altLang="pt-BR" sz="25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83862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83568" y="1772816"/>
            <a:ext cx="7920880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>
                <a:solidFill>
                  <a:srgbClr val="FFFF00"/>
                </a:solidFill>
                <a:latin typeface="+mj-lt"/>
              </a:rPr>
              <a:t>CIRCULAR CEF nº 642 de 06/01/2014</a:t>
            </a: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>
              <a:solidFill>
                <a:schemeClr val="bg1"/>
              </a:solidFill>
              <a:latin typeface="+mj-lt"/>
            </a:endParaRP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>
                <a:solidFill>
                  <a:schemeClr val="bg1"/>
                </a:solidFill>
                <a:latin typeface="+mj-lt"/>
              </a:rPr>
              <a:t>Transmissão dos eventos iniciais: 31/01/2015</a:t>
            </a: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solidFill>
                  <a:schemeClr val="bg1"/>
                </a:solidFill>
                <a:latin typeface="+mj-lt"/>
              </a:rPr>
              <a:t>Transmissão </a:t>
            </a:r>
            <a:r>
              <a:rPr lang="pt-BR" altLang="pt-BR" sz="2500" b="1" dirty="0">
                <a:solidFill>
                  <a:schemeClr val="bg1"/>
                </a:solidFill>
                <a:latin typeface="+mj-lt"/>
              </a:rPr>
              <a:t>dos eventos mensais: 01/2015</a:t>
            </a: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>
              <a:solidFill>
                <a:schemeClr val="bg1"/>
              </a:solidFill>
              <a:latin typeface="+mj-lt"/>
            </a:endParaRP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>
                <a:solidFill>
                  <a:schemeClr val="bg1"/>
                </a:solidFill>
                <a:latin typeface="+mj-lt"/>
              </a:rPr>
              <a:t>Data da transmissão dos eventos mensais: Até o dia 07 do mês seguinte, antecipando para o primeiro dia útil quando não houver expediente.  </a:t>
            </a:r>
          </a:p>
        </p:txBody>
      </p:sp>
    </p:spTree>
    <p:extLst>
      <p:ext uri="{BB962C8B-B14F-4D97-AF65-F5344CB8AC3E}">
        <p14:creationId xmlns:p14="http://schemas.microsoft.com/office/powerpoint/2010/main" val="1266525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ChangeArrowheads="1"/>
          </p:cNvSpPr>
          <p:nvPr/>
        </p:nvSpPr>
        <p:spPr>
          <a:xfrm>
            <a:off x="467544" y="1412776"/>
            <a:ext cx="8221663" cy="444792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vert="horz" lIns="0" tIns="0" rIns="0" bIns="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CIRCULAR CEF nº 657 de 04/06/2014</a:t>
            </a: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06 (seis) meses a partir da publicação do leiaute 1.2. seria disponibilizado ambiente de testes</a:t>
            </a: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06 (seis) meses após a disponibilização desse ambiente de testes, seria obrigatória a implementação do sistema </a:t>
            </a:r>
          </a:p>
        </p:txBody>
      </p:sp>
    </p:spTree>
    <p:extLst>
      <p:ext uri="{BB962C8B-B14F-4D97-AF65-F5344CB8AC3E}">
        <p14:creationId xmlns:p14="http://schemas.microsoft.com/office/powerpoint/2010/main" val="2433997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39552" y="2336393"/>
            <a:ext cx="8064896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>
                <a:solidFill>
                  <a:srgbClr val="FFFF00"/>
                </a:solidFill>
                <a:latin typeface="+mj-lt"/>
              </a:rPr>
              <a:t>DECRETO 8.373, DE 11/12/2014</a:t>
            </a: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>
              <a:latin typeface="+mj-lt"/>
            </a:endParaRP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solidFill>
                  <a:schemeClr val="bg1"/>
                </a:solidFill>
                <a:latin typeface="+mj-lt"/>
              </a:rPr>
              <a:t>Criação dos Comitês</a:t>
            </a: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solidFill>
                  <a:schemeClr val="bg1"/>
                </a:solidFill>
                <a:latin typeface="+mj-lt"/>
              </a:rPr>
              <a:t>Composição</a:t>
            </a: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solidFill>
                  <a:schemeClr val="bg1"/>
                </a:solidFill>
                <a:latin typeface="+mj-lt"/>
              </a:rPr>
              <a:t>Comitê Gestor: Competência para aprovar leiaute</a:t>
            </a: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solidFill>
                  <a:schemeClr val="bg1"/>
                </a:solidFill>
                <a:latin typeface="+mj-lt"/>
              </a:rPr>
              <a:t>Comitê Diretivo: Competência para definir prazos</a:t>
            </a:r>
            <a:endParaRPr lang="pt-BR" altLang="pt-BR" sz="25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3319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ChangeArrowheads="1"/>
          </p:cNvSpPr>
          <p:nvPr/>
        </p:nvSpPr>
        <p:spPr>
          <a:xfrm>
            <a:off x="419100" y="1844824"/>
            <a:ext cx="8221663" cy="391462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vert="horz" lIns="0" tIns="0" rIns="0" bIns="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RESOLUÇÃO Nº 01, DE 20/02/2015 DO COMITÊ GESTOR </a:t>
            </a: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(DOU DE 24/02/2015)</a:t>
            </a: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Definiu prazos para o envio dos eventos</a:t>
            </a: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>
              <a:latin typeface="+mj-lt"/>
            </a:endParaRP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Aprovou a versão 2.0 do Manual de Orientação</a:t>
            </a: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(versão “definitiva” confirmada </a:t>
            </a:r>
            <a:r>
              <a:rPr lang="pt-BR" altLang="pt-BR" sz="2500" b="1" dirty="0">
                <a:latin typeface="+mj-lt"/>
              </a:rPr>
              <a:t>pela </a:t>
            </a:r>
            <a:r>
              <a:rPr lang="pt-BR" altLang="pt-BR" sz="2500" b="1" dirty="0" smtClean="0">
                <a:latin typeface="+mj-lt"/>
              </a:rPr>
              <a:t>Circular da Caixa 673/2015)</a:t>
            </a: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>
              <a:latin typeface="+mj-lt"/>
            </a:endParaRP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0064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ChangeArrowheads="1"/>
          </p:cNvSpPr>
          <p:nvPr/>
        </p:nvSpPr>
        <p:spPr>
          <a:xfrm>
            <a:off x="467544" y="1628800"/>
            <a:ext cx="8221663" cy="3914626"/>
          </a:xfrm>
          <a:prstGeom prst="rect">
            <a:avLst/>
          </a:prstGeom>
          <a:extLst/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solidFill>
                <a:srgbClr val="FFFF66"/>
              </a:solidFill>
              <a:latin typeface="+mj-lt"/>
            </a:endParaRP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RESOLUÇÃO Nº 01, DE 24 DE JUNHO DE 2015, DO COMITÊ DIRETIVO</a:t>
            </a: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EMPRESAS ACIMA DE 78 MILHÕES: 09/2016</a:t>
            </a: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SAÚDE E SEGURANÇA DO TRABALHO: 01/2017 </a:t>
            </a: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DEMAIS EMPRESAS (“ADMINISTRAÇÃO PÚBLICA”): </a:t>
            </a:r>
            <a:r>
              <a:rPr lang="pt-BR" altLang="pt-BR" sz="2500" b="1" u="sng" dirty="0" smtClean="0">
                <a:latin typeface="+mj-lt"/>
              </a:rPr>
              <a:t>01/17</a:t>
            </a: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SAÚDE E SEGURANÇA DO TRABALHO: 07/17</a:t>
            </a: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31402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5536" y="2276872"/>
            <a:ext cx="7992888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>
                <a:solidFill>
                  <a:srgbClr val="FFFF00"/>
                </a:solidFill>
                <a:latin typeface="+mj-lt"/>
              </a:rPr>
              <a:t>RESOLUÇÃO </a:t>
            </a: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CG Nº </a:t>
            </a: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08 DE 15/05/17 </a:t>
            </a:r>
            <a:endParaRPr lang="pt-BR" altLang="pt-BR" sz="3500" b="1" dirty="0" smtClean="0">
              <a:solidFill>
                <a:srgbClr val="FFFF00"/>
              </a:solidFill>
              <a:latin typeface="+mj-lt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APROVOU A VERSÃO 2.2.02 </a:t>
            </a: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(*JÁ DISPONÍVEL 2.3)</a:t>
            </a: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EFD-REINF: VERSÃO 1.1. (XSD 1.1.01)</a:t>
            </a:r>
            <a:endParaRPr lang="pt-BR" altLang="pt-BR" sz="2500" b="1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26914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47775" y="1556792"/>
            <a:ext cx="799288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000" b="1" dirty="0" smtClean="0">
                <a:solidFill>
                  <a:srgbClr val="FFFF00"/>
                </a:solidFill>
                <a:latin typeface="+mj-lt"/>
              </a:rPr>
              <a:t>RESOLUÇÃO CD Nº 02 de </a:t>
            </a:r>
            <a:r>
              <a:rPr lang="pt-BR" altLang="pt-BR" sz="3000" b="1" dirty="0" smtClean="0">
                <a:solidFill>
                  <a:srgbClr val="FFFF00"/>
                </a:solidFill>
                <a:latin typeface="+mj-lt"/>
              </a:rPr>
              <a:t>30/08/16 (</a:t>
            </a:r>
            <a:r>
              <a:rPr lang="pt-BR" altLang="pt-BR" sz="3000" b="1" dirty="0" err="1" smtClean="0">
                <a:solidFill>
                  <a:srgbClr val="FFFF00"/>
                </a:solidFill>
                <a:latin typeface="+mj-lt"/>
              </a:rPr>
              <a:t>eSocial</a:t>
            </a:r>
            <a:r>
              <a:rPr lang="pt-BR" altLang="pt-BR" sz="3000" b="1" dirty="0" smtClean="0">
                <a:solidFill>
                  <a:srgbClr val="FFFF00"/>
                </a:solidFill>
                <a:latin typeface="+mj-lt"/>
              </a:rPr>
              <a:t>)</a:t>
            </a: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3000" b="1" dirty="0" smtClean="0">
              <a:solidFill>
                <a:srgbClr val="FFFF00"/>
              </a:solidFill>
              <a:latin typeface="+mj-lt"/>
            </a:endParaRP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000" b="1" dirty="0" smtClean="0">
                <a:solidFill>
                  <a:srgbClr val="FFFF00"/>
                </a:solidFill>
                <a:latin typeface="+mj-lt"/>
              </a:rPr>
              <a:t>IN/RFB </a:t>
            </a:r>
            <a:r>
              <a:rPr lang="pt-BR" altLang="pt-BR" sz="3000" b="1" dirty="0">
                <a:solidFill>
                  <a:srgbClr val="FFFF00"/>
                </a:solidFill>
                <a:latin typeface="+mj-lt"/>
              </a:rPr>
              <a:t>Nº 1701, DE </a:t>
            </a:r>
            <a:r>
              <a:rPr lang="pt-BR" altLang="pt-BR" sz="3000" b="1" dirty="0" smtClean="0">
                <a:solidFill>
                  <a:srgbClr val="FFFF00"/>
                </a:solidFill>
                <a:latin typeface="+mj-lt"/>
              </a:rPr>
              <a:t>14/03/17 (EFD-</a:t>
            </a:r>
            <a:r>
              <a:rPr lang="pt-BR" altLang="pt-BR" sz="3000" b="1" dirty="0" err="1" smtClean="0">
                <a:solidFill>
                  <a:srgbClr val="FFFF00"/>
                </a:solidFill>
                <a:latin typeface="+mj-lt"/>
              </a:rPr>
              <a:t>Reinf</a:t>
            </a:r>
            <a:r>
              <a:rPr lang="pt-BR" altLang="pt-BR" sz="3000" b="1" dirty="0" smtClean="0">
                <a:solidFill>
                  <a:srgbClr val="FFFF00"/>
                </a:solidFill>
                <a:latin typeface="+mj-lt"/>
              </a:rPr>
              <a:t>)</a:t>
            </a:r>
            <a:endParaRPr lang="pt-BR" altLang="pt-BR" sz="3000" b="1" dirty="0" smtClean="0">
              <a:solidFill>
                <a:srgbClr val="FFFF00"/>
              </a:solidFill>
              <a:latin typeface="+mj-lt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3000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119890"/>
              </p:ext>
            </p:extLst>
          </p:nvPr>
        </p:nvGraphicFramePr>
        <p:xfrm>
          <a:off x="647775" y="3645024"/>
          <a:ext cx="8136903" cy="30806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46925"/>
                <a:gridCol w="2375058"/>
                <a:gridCol w="2614920"/>
              </a:tblGrid>
              <a:tr h="4591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600" kern="50" dirty="0">
                          <a:effectLst/>
                        </a:rPr>
                        <a:t>Empresas</a:t>
                      </a:r>
                      <a:endParaRPr lang="pt-BR" sz="16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600" kern="50" dirty="0">
                          <a:effectLst/>
                        </a:rPr>
                        <a:t>Demais eventos</a:t>
                      </a:r>
                      <a:endParaRPr lang="pt-BR" sz="16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600" kern="50" dirty="0">
                          <a:effectLst/>
                        </a:rPr>
                        <a:t>Saúde e segurança do trabalho</a:t>
                      </a:r>
                      <a:endParaRPr lang="pt-BR" sz="16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8580" marR="68580" marT="0" marB="0"/>
                </a:tc>
              </a:tr>
              <a:tr h="11479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600" kern="50" dirty="0" smtClean="0">
                          <a:effectLst/>
                        </a:rPr>
                        <a:t>Empregadores </a:t>
                      </a:r>
                      <a:r>
                        <a:rPr lang="pt-BR" sz="1600" kern="50" dirty="0">
                          <a:effectLst/>
                        </a:rPr>
                        <a:t>e contribuintes com faturamento no ano de 2016 acima de 78 milhões de reais</a:t>
                      </a:r>
                      <a:endParaRPr lang="pt-BR" sz="16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600" kern="5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600" kern="50" dirty="0">
                          <a:effectLst/>
                        </a:rPr>
                        <a:t>01/01/2018</a:t>
                      </a:r>
                      <a:endParaRPr lang="pt-BR" sz="16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600" kern="50" dirty="0">
                          <a:effectLst/>
                        </a:rPr>
                        <a:t> 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600" kern="50" dirty="0">
                          <a:effectLst/>
                        </a:rPr>
                        <a:t>01/07/2018</a:t>
                      </a:r>
                      <a:endParaRPr lang="pt-BR" sz="16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8580" marR="68580" marT="0" marB="0"/>
                </a:tc>
              </a:tr>
              <a:tr h="12012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600" kern="50" dirty="0" smtClean="0">
                          <a:effectLst/>
                        </a:rPr>
                        <a:t>Demais </a:t>
                      </a:r>
                      <a:r>
                        <a:rPr lang="pt-BR" sz="1600" kern="50" dirty="0">
                          <a:effectLst/>
                        </a:rPr>
                        <a:t>empregadores e </a:t>
                      </a:r>
                      <a:r>
                        <a:rPr lang="pt-BR" sz="1600" kern="50" dirty="0" smtClean="0">
                          <a:effectLst/>
                        </a:rPr>
                        <a:t>contribuintes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600" kern="50" dirty="0" smtClean="0">
                          <a:effectLst/>
                        </a:rPr>
                        <a:t>(Administração</a:t>
                      </a:r>
                      <a:r>
                        <a:rPr lang="pt-BR" sz="1600" kern="50" baseline="0" dirty="0" smtClean="0">
                          <a:effectLst/>
                        </a:rPr>
                        <a:t> Pública)</a:t>
                      </a:r>
                      <a:endParaRPr lang="pt-BR" sz="16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600" kern="5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600" b="1" u="sng" kern="50" dirty="0">
                          <a:effectLst/>
                        </a:rPr>
                        <a:t>01/07/2018</a:t>
                      </a:r>
                      <a:endParaRPr lang="pt-BR" sz="1600" b="1" u="sng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600" kern="5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600" kern="50" dirty="0">
                          <a:effectLst/>
                        </a:rPr>
                        <a:t>01/01/2019</a:t>
                      </a:r>
                      <a:endParaRPr lang="pt-BR" sz="16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5109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5536" y="2276872"/>
            <a:ext cx="7992888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>
                <a:solidFill>
                  <a:srgbClr val="FFFF00"/>
                </a:solidFill>
                <a:latin typeface="+mj-lt"/>
              </a:rPr>
              <a:t>RESOLUÇÃO </a:t>
            </a: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CG Nº </a:t>
            </a: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09 DE 21/06/2017 </a:t>
            </a:r>
            <a:endParaRPr lang="pt-BR" altLang="pt-BR" sz="3500" b="1" dirty="0" smtClean="0">
              <a:solidFill>
                <a:srgbClr val="FFFF00"/>
              </a:solidFill>
              <a:latin typeface="+mj-lt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DISPONIBILIZA O EVENTO TESTE (</a:t>
            </a:r>
            <a:r>
              <a:rPr lang="pt-BR" altLang="pt-BR" sz="2500" b="1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eSocial</a:t>
            </a:r>
            <a:r>
              <a:rPr lang="pt-BR" altLang="pt-BR" sz="25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)</a:t>
            </a: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40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A partir de 01/08/2017</a:t>
            </a:r>
            <a:endParaRPr lang="pt-BR" altLang="pt-BR" sz="4000" b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14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408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436826"/>
              </p:ext>
            </p:extLst>
          </p:nvPr>
        </p:nvGraphicFramePr>
        <p:xfrm>
          <a:off x="747217" y="2492896"/>
          <a:ext cx="7632848" cy="2468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6034"/>
                <a:gridCol w="3816814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800" kern="50" dirty="0" smtClean="0"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</a:rPr>
                        <a:t>eSocial</a:t>
                      </a:r>
                      <a:endParaRPr lang="pt-BR" sz="18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800" kern="50" dirty="0">
                          <a:effectLst/>
                        </a:rPr>
                        <a:t>EFD-Reinf</a:t>
                      </a:r>
                      <a:endParaRPr lang="pt-BR" sz="18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800" kern="50" dirty="0">
                          <a:effectLst/>
                        </a:rPr>
                        <a:t>Pessoas físicas (vínculos de trabalho</a:t>
                      </a:r>
                      <a:r>
                        <a:rPr lang="pt-BR" sz="1800" kern="50" dirty="0" smtClean="0">
                          <a:effectLst/>
                        </a:rPr>
                        <a:t>) </a:t>
                      </a:r>
                      <a:r>
                        <a:rPr lang="pt-BR" sz="1800" kern="50" dirty="0">
                          <a:effectLst/>
                        </a:rPr>
                        <a:t>Aquisição produtor rural</a:t>
                      </a:r>
                      <a:endParaRPr lang="pt-BR" sz="18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800" kern="50" dirty="0">
                          <a:effectLst/>
                        </a:rPr>
                        <a:t>Pessoas jurídicas</a:t>
                      </a:r>
                      <a:endParaRPr lang="pt-BR" sz="18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800" kern="50" dirty="0">
                          <a:effectLst/>
                        </a:rPr>
                        <a:t>Estatutários, celetistas, contratados temporários, conselheiros tutelares, MEI, estagiários</a:t>
                      </a:r>
                      <a:endParaRPr lang="pt-BR" sz="18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tabLst>
                          <a:tab pos="1620520" algn="l"/>
                        </a:tabLst>
                      </a:pPr>
                      <a:r>
                        <a:rPr lang="pt-BR" sz="1800" kern="50" dirty="0">
                          <a:effectLst/>
                        </a:rPr>
                        <a:t>Contratação de pessoas jurídicas, retenções pessoas jurídicas, aluguéis, honorários, </a:t>
                      </a:r>
                      <a:r>
                        <a:rPr lang="pt-BR" sz="1800" kern="50" dirty="0" smtClean="0">
                          <a:effectLst/>
                        </a:rPr>
                        <a:t>etc.</a:t>
                      </a:r>
                      <a:endParaRPr lang="pt-BR" sz="18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tângulo 2"/>
          <p:cNvSpPr/>
          <p:nvPr/>
        </p:nvSpPr>
        <p:spPr>
          <a:xfrm>
            <a:off x="1187624" y="1697613"/>
            <a:ext cx="698477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</a:rPr>
              <a:t>eSocial x </a:t>
            </a:r>
            <a:r>
              <a:rPr lang="pt-BR" altLang="pt-BR" sz="3500" b="1" dirty="0" smtClean="0">
                <a:solidFill>
                  <a:srgbClr val="FFFF00"/>
                </a:solidFill>
              </a:rPr>
              <a:t>EFD-</a:t>
            </a:r>
            <a:r>
              <a:rPr lang="pt-BR" altLang="pt-BR" sz="3500" b="1" dirty="0" err="1" smtClean="0">
                <a:solidFill>
                  <a:srgbClr val="FFFF00"/>
                </a:solidFill>
              </a:rPr>
              <a:t>Reinf</a:t>
            </a:r>
            <a:endParaRPr lang="pt-BR" altLang="pt-BR" sz="3500" b="1" dirty="0" smtClean="0">
              <a:solidFill>
                <a:srgbClr val="FFFF00"/>
              </a:solidFill>
            </a:endParaRP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3500" b="1" dirty="0">
              <a:solidFill>
                <a:srgbClr val="FFFF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071253" y="5157192"/>
            <a:ext cx="698477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chemeClr val="bg1"/>
                </a:solidFill>
              </a:rPr>
              <a:t>Regime de trabalho x Regime Previdenciário</a:t>
            </a:r>
            <a:endParaRPr lang="pt-BR" altLang="pt-BR" sz="3500" b="1" dirty="0" smtClean="0">
              <a:solidFill>
                <a:schemeClr val="bg1"/>
              </a:solidFill>
            </a:endParaRP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3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928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sultado de imagem para como vai funcionar o esoc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92896"/>
            <a:ext cx="7344816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539552" y="1700808"/>
            <a:ext cx="78488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</a:rPr>
              <a:t>OBRIGAÇÕES x ÓRGÃOS ENVOLVIDOS</a:t>
            </a:r>
            <a:endParaRPr lang="pt-BR" altLang="pt-BR" sz="3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676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sultado de imagem para esocial webservice transmiss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20888"/>
            <a:ext cx="7128792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187624" y="1697613"/>
            <a:ext cx="698477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</a:rPr>
              <a:t>COMO VAI FUNCIONAR?</a:t>
            </a:r>
            <a:endParaRPr lang="pt-BR" altLang="pt-BR" sz="3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871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87624" y="1697613"/>
            <a:ext cx="6984776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</a:rPr>
              <a:t>CERTIFICAÇÃO DIGITAL</a:t>
            </a: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3500" b="1" dirty="0">
              <a:solidFill>
                <a:srgbClr val="FFFF00"/>
              </a:solidFill>
            </a:endParaRP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</a:rPr>
              <a:t>MODELO</a:t>
            </a: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</a:rPr>
              <a:t>TIPOS</a:t>
            </a: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</a:rPr>
              <a:t>CUSTO</a:t>
            </a:r>
          </a:p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</a:rPr>
              <a:t>VALIDADE</a:t>
            </a:r>
            <a:endParaRPr lang="pt-BR" altLang="pt-BR" sz="3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503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 txBox="1">
            <a:spLocks noChangeArrowheads="1"/>
          </p:cNvSpPr>
          <p:nvPr/>
        </p:nvSpPr>
        <p:spPr>
          <a:xfrm>
            <a:off x="395536" y="1700808"/>
            <a:ext cx="8221663" cy="48799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vert="horz" lIns="0" tIns="0" rIns="0" bIns="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AMBIENTES</a:t>
            </a: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PRODUÇÃO</a:t>
            </a: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PRÉ-PRODUÇÃO (DADOS REAIS)</a:t>
            </a: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PRÉ-PRODUÇÃO (DADOS FICTÍCIOS)</a:t>
            </a:r>
          </a:p>
          <a:p>
            <a:pPr marL="342900" indent="-322263"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200" b="1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512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subTitle"/>
          </p:nvPr>
        </p:nvSpPr>
        <p:spPr>
          <a:xfrm>
            <a:off x="395536" y="1484784"/>
            <a:ext cx="8221663" cy="4879975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EVENTOS (</a:t>
            </a:r>
            <a:r>
              <a:rPr lang="pt-BR" altLang="pt-BR" sz="3500" b="1" dirty="0" err="1" smtClean="0">
                <a:solidFill>
                  <a:srgbClr val="FFFF00"/>
                </a:solidFill>
                <a:latin typeface="+mj-lt"/>
              </a:rPr>
              <a:t>eSocial</a:t>
            </a: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)</a:t>
            </a:r>
            <a:endParaRPr lang="pt-BR" altLang="pt-BR" sz="3500" b="1" dirty="0" smtClean="0">
              <a:solidFill>
                <a:srgbClr val="FFFF00"/>
              </a:solidFill>
              <a:latin typeface="+mj-lt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EVENTOS INICIAIS (ATÉ 07/08/2018)</a:t>
            </a: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EVENTOS DE TABELA (ATÉ 07/08/2018)</a:t>
            </a: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EVENTOS NÃO PERIÓDICOS (VARIÁVEIS)</a:t>
            </a: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EVENTOS PERIÓDICOS (ATÉ 07 DO MÊS SUBSEQUENTE)</a:t>
            </a: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200" b="1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8133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subTitle"/>
          </p:nvPr>
        </p:nvSpPr>
        <p:spPr>
          <a:xfrm>
            <a:off x="395536" y="1484784"/>
            <a:ext cx="8221663" cy="4879975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EVENTOS (EFD-</a:t>
            </a:r>
            <a:r>
              <a:rPr lang="pt-BR" altLang="pt-BR" sz="3500" b="1" dirty="0" err="1" smtClean="0">
                <a:solidFill>
                  <a:srgbClr val="FFFF00"/>
                </a:solidFill>
                <a:latin typeface="+mj-lt"/>
              </a:rPr>
              <a:t>Reinf</a:t>
            </a: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)</a:t>
            </a:r>
            <a:endParaRPr lang="pt-BR" altLang="pt-BR" sz="3500" b="1" dirty="0" smtClean="0">
              <a:solidFill>
                <a:srgbClr val="FFFF00"/>
              </a:solidFill>
              <a:latin typeface="+mj-lt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>
              <a:latin typeface="+mj-lt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Envio até o dia 20</a:t>
            </a:r>
            <a:endParaRPr lang="pt-BR" altLang="pt-BR" sz="2500" b="1" dirty="0" smtClean="0">
              <a:latin typeface="+mj-lt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200" b="1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5151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subTitle"/>
          </p:nvPr>
        </p:nvSpPr>
        <p:spPr>
          <a:xfrm>
            <a:off x="419100" y="1700808"/>
            <a:ext cx="8221663" cy="4058642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normAutofit/>
          </a:bodyPr>
          <a:lstStyle/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QUEM É OBRIGADO A </a:t>
            </a:r>
            <a:r>
              <a:rPr lang="pt-BR" altLang="pt-BR" sz="3500" b="1" dirty="0" smtClean="0">
                <a:solidFill>
                  <a:srgbClr val="FFFF00"/>
                </a:solidFill>
                <a:latin typeface="+mj-lt"/>
              </a:rPr>
              <a:t>ENVIAR?</a:t>
            </a:r>
            <a:endParaRPr lang="pt-BR" altLang="pt-BR" sz="3500" b="1" dirty="0" smtClean="0">
              <a:solidFill>
                <a:srgbClr val="FFFF00"/>
              </a:solidFill>
              <a:latin typeface="+mj-lt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>
              <a:solidFill>
                <a:srgbClr val="FFFF00"/>
              </a:solidFill>
              <a:latin typeface="+mj-lt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Poder Legislativo/Executivo/Autarquias/Fundações/Empresas Públicas/Sociedades de Economia Mista</a:t>
            </a: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Empresas sem movimentação (Fundos meramente contábeis): Primeira competência + mês de janeiro</a:t>
            </a: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Forma de envio: centralizado ou simplificado</a:t>
            </a:r>
          </a:p>
        </p:txBody>
      </p:sp>
    </p:spTree>
    <p:extLst>
      <p:ext uri="{BB962C8B-B14F-4D97-AF65-F5344CB8AC3E}">
        <p14:creationId xmlns:p14="http://schemas.microsoft.com/office/powerpoint/2010/main" val="9682546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67544" y="2132856"/>
            <a:ext cx="8203114" cy="405613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vert="horz" lIns="0" tIns="0" rIns="0" bIns="0" rtlCol="0" anchor="ctr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2263" algn="just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200" b="1" dirty="0" smtClean="0">
              <a:latin typeface="Arial Black" panose="020B0A04020102020204" pitchFamily="34" charset="0"/>
            </a:endParaRPr>
          </a:p>
          <a:p>
            <a:pPr indent="-322263" algn="just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5100" b="1" dirty="0">
              <a:latin typeface="Arial Black" panose="020B0A04020102020204" pitchFamily="34" charset="0"/>
            </a:endParaRPr>
          </a:p>
          <a:p>
            <a:pPr indent="-322263" algn="just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9600" b="1" dirty="0" smtClean="0">
                <a:latin typeface="+mj-lt"/>
              </a:rPr>
              <a:t>1) Unificação das obrigações acessórias (base única)</a:t>
            </a:r>
          </a:p>
          <a:p>
            <a:pPr indent="-322263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9600" b="1" dirty="0" smtClean="0">
                <a:latin typeface="+mj-lt"/>
              </a:rPr>
              <a:t>     GFIP (RGPS + FGTS), RAIS (MTE), CAGED (CLT), DIRF (IR), CAT (RGPS), PPP( RGPS + RPPS), MANAD (RFB)</a:t>
            </a:r>
          </a:p>
          <a:p>
            <a:pPr indent="-322263" algn="just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9600" b="1" dirty="0" smtClean="0">
                <a:latin typeface="+mj-lt"/>
              </a:rPr>
              <a:t>2) Lançamento de processos judiciais</a:t>
            </a:r>
          </a:p>
          <a:p>
            <a:pPr indent="-322263" algn="just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9600" b="1" dirty="0" smtClean="0">
                <a:latin typeface="+mj-lt"/>
              </a:rPr>
              <a:t>3) GPS = DARF</a:t>
            </a:r>
          </a:p>
          <a:p>
            <a:pPr indent="-322263" algn="just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9600" b="1" dirty="0" smtClean="0">
                <a:latin typeface="+mj-lt"/>
              </a:rPr>
              <a:t>4) Utilização do CPF (CAEPF e CNO)</a:t>
            </a:r>
          </a:p>
          <a:p>
            <a:pPr indent="-322263" algn="just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9600" b="1" dirty="0" smtClean="0">
                <a:latin typeface="+mj-lt"/>
              </a:rPr>
              <a:t>5) Retificação Pontual</a:t>
            </a:r>
          </a:p>
          <a:p>
            <a:pPr indent="-322263" algn="just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9600" b="1" dirty="0" smtClean="0">
                <a:latin typeface="+mj-lt"/>
              </a:rPr>
              <a:t>6) Envio via web </a:t>
            </a:r>
            <a:r>
              <a:rPr lang="pt-BR" altLang="pt-BR" sz="9600" b="1" dirty="0" err="1" smtClean="0">
                <a:latin typeface="+mj-lt"/>
              </a:rPr>
              <a:t>service</a:t>
            </a:r>
            <a:r>
              <a:rPr lang="pt-BR" altLang="pt-BR" sz="9600" b="1" dirty="0" smtClean="0">
                <a:latin typeface="+mj-lt"/>
              </a:rPr>
              <a:t> </a:t>
            </a:r>
            <a:r>
              <a:rPr lang="pt-BR" altLang="pt-BR" sz="9600" b="1" dirty="0" smtClean="0">
                <a:latin typeface="+mj-lt"/>
              </a:rPr>
              <a:t>(estrutura de apoio)</a:t>
            </a:r>
          </a:p>
          <a:p>
            <a:pPr indent="-322263" algn="just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9600" b="1" dirty="0" smtClean="0">
                <a:latin typeface="+mj-lt"/>
              </a:rPr>
              <a:t>7) Linguagem mais acessível</a:t>
            </a:r>
          </a:p>
          <a:p>
            <a:pPr indent="-322263" algn="just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9600" b="1" dirty="0" smtClean="0">
                <a:latin typeface="+mj-lt"/>
              </a:rPr>
              <a:t>8) Padronização dos eventos da folha de pagamento</a:t>
            </a:r>
          </a:p>
          <a:p>
            <a:pPr indent="-322263" algn="just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9600" b="1" dirty="0" smtClean="0">
                <a:latin typeface="+mj-lt"/>
              </a:rPr>
              <a:t>9) MEI e Conselheiro Tutelar: Codificação própria</a:t>
            </a:r>
          </a:p>
          <a:p>
            <a:pPr indent="-322263" algn="just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9600" b="1" dirty="0" smtClean="0">
                <a:latin typeface="+mj-lt"/>
              </a:rPr>
              <a:t>10) Autônomos: obrigatoriedade de transitar na folha</a:t>
            </a:r>
          </a:p>
          <a:p>
            <a:pPr indent="-322263" algn="just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9600" b="1" dirty="0" smtClean="0">
                <a:latin typeface="+mj-lt"/>
              </a:rPr>
              <a:t>11) Estagiários: obrigação de informar</a:t>
            </a:r>
          </a:p>
          <a:p>
            <a:pPr indent="-322263" algn="just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9600" b="1" dirty="0" smtClean="0">
                <a:latin typeface="+mj-lt"/>
              </a:rPr>
              <a:t>12) Trânsito de todas as parcelas (diárias, etc.)</a:t>
            </a:r>
          </a:p>
          <a:p>
            <a:pPr indent="-322263" algn="just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b="1" dirty="0" smtClean="0">
              <a:latin typeface="Arial Black" panose="020B0A04020102020204" pitchFamily="34" charset="0"/>
            </a:endParaRPr>
          </a:p>
          <a:p>
            <a:pPr indent="-322263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b="1" dirty="0" smtClean="0">
              <a:latin typeface="Arial Black" panose="020B0A040201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115616" y="1504551"/>
            <a:ext cx="698477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</a:rPr>
              <a:t>PRINCIPAIS MUDANÇAS</a:t>
            </a:r>
            <a:endParaRPr lang="pt-BR" altLang="pt-BR" sz="3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968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420888"/>
            <a:ext cx="8223250" cy="405928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vert="horz" lIns="0" tIns="0" rIns="0" bIns="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2263" algn="ctr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500" b="1" dirty="0" smtClean="0">
                <a:latin typeface="+mj-lt"/>
              </a:rPr>
              <a:t>PRODUTOR RURAL PESSOA FÍSICA – INDIVIDUALIZADO</a:t>
            </a:r>
          </a:p>
          <a:p>
            <a:pPr indent="-322263" algn="ctr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500" b="1" dirty="0" smtClean="0">
              <a:latin typeface="+mj-lt"/>
            </a:endParaRPr>
          </a:p>
          <a:p>
            <a:pPr indent="-322263" algn="ctr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500" b="1" dirty="0" smtClean="0">
                <a:latin typeface="+mj-lt"/>
              </a:rPr>
              <a:t>INFORMAÇÃO DA CONTRATAÇÃO DE PESSOAS JURÍDICAS (RETENÇÃO)</a:t>
            </a:r>
          </a:p>
          <a:p>
            <a:pPr indent="-322263" algn="ctr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500" b="1" dirty="0" smtClean="0">
              <a:latin typeface="+mj-lt"/>
            </a:endParaRPr>
          </a:p>
          <a:p>
            <a:pPr indent="-322263" algn="ctr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500" b="1" dirty="0" smtClean="0">
                <a:latin typeface="+mj-lt"/>
              </a:rPr>
              <a:t>INFORMAÇÃO MENSAL DOS EVENTOS DE IMPOSTO DE RENDA (SUBSTITUIÇÃO DA DIRF)</a:t>
            </a:r>
            <a:endParaRPr lang="pt-BR" altLang="pt-BR" sz="2500" b="1" dirty="0" smtClean="0">
              <a:latin typeface="+mj-lt"/>
            </a:endParaRPr>
          </a:p>
          <a:p>
            <a:pPr indent="-322263" algn="ctr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500" b="1" dirty="0" smtClean="0">
              <a:latin typeface="+mj-lt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076437" y="1700808"/>
            <a:ext cx="69847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</a:rPr>
              <a:t>PRINCIPAIS IMPACTOS NA ROTINA DA CONTABILIDADE (REGRA)</a:t>
            </a:r>
            <a:endParaRPr lang="pt-BR" altLang="pt-BR" sz="3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58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564904"/>
            <a:ext cx="8223250" cy="326670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vert="horz" lIns="0" tIns="0" rIns="0" bIns="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2263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500" b="1" dirty="0" smtClean="0">
                <a:latin typeface="+mj-lt"/>
              </a:rPr>
              <a:t>ORGANIZAÇÃO IMEDIATA:</a:t>
            </a:r>
          </a:p>
          <a:p>
            <a:pPr indent="-322263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500" b="1" dirty="0">
              <a:latin typeface="+mj-lt"/>
            </a:endParaRPr>
          </a:p>
          <a:p>
            <a:pPr indent="-322263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500" b="1" dirty="0" smtClean="0">
                <a:latin typeface="+mj-lt"/>
              </a:rPr>
              <a:t>MUDANÇA IMPORTANTE NA ROTINA</a:t>
            </a:r>
          </a:p>
          <a:p>
            <a:pPr indent="-322263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500" b="1" dirty="0" smtClean="0">
                <a:latin typeface="+mj-lt"/>
              </a:rPr>
              <a:t>ATUALIZAÇÃO CADASTRAL (MOROSIDADE)</a:t>
            </a:r>
          </a:p>
          <a:p>
            <a:pPr indent="-322263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500" b="1" dirty="0" smtClean="0">
                <a:latin typeface="+mj-lt"/>
              </a:rPr>
              <a:t>REUNIÃO DE GAMA MUITO GRANDE DE INFORMAÇÕES</a:t>
            </a:r>
          </a:p>
          <a:p>
            <a:pPr indent="-322263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500" b="1" dirty="0" smtClean="0">
              <a:latin typeface="+mj-lt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76437" y="1700808"/>
            <a:ext cx="698477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</a:rPr>
              <a:t>FALTA MUITO?</a:t>
            </a:r>
            <a:endParaRPr lang="pt-BR" altLang="pt-BR" sz="3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864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31800" y="2204863"/>
            <a:ext cx="8223250" cy="413084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22263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500" b="1" dirty="0" smtClean="0">
                <a:latin typeface="+mj-lt"/>
              </a:rPr>
              <a:t>SUGESTÃO:</a:t>
            </a:r>
          </a:p>
          <a:p>
            <a:pPr indent="-322263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sz="2500" b="1" dirty="0" smtClean="0">
                <a:latin typeface="+mj-lt"/>
              </a:rPr>
              <a:t>CRIAÇÃO DE UMA COMISSÃO DE SERVIDORES</a:t>
            </a:r>
          </a:p>
        </p:txBody>
      </p:sp>
      <p:sp>
        <p:nvSpPr>
          <p:cNvPr id="3" name="Retângulo 2"/>
          <p:cNvSpPr/>
          <p:nvPr/>
        </p:nvSpPr>
        <p:spPr>
          <a:xfrm>
            <a:off x="1076437" y="1700808"/>
            <a:ext cx="698477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</a:rPr>
              <a:t>PROVIDÊNCIAS</a:t>
            </a:r>
            <a:endParaRPr lang="pt-BR" altLang="pt-BR" sz="3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581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ttp://blog.iprocess.com.br/wp-content/uploads/2014/06/5w2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92896"/>
            <a:ext cx="6552728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076437" y="1700808"/>
            <a:ext cx="698477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</a:rPr>
              <a:t>PLANOS DE TRABALHO</a:t>
            </a:r>
            <a:endParaRPr lang="pt-BR" altLang="pt-BR" sz="3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527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08912" cy="504056"/>
          </a:xfrm>
        </p:spPr>
        <p:txBody>
          <a:bodyPr>
            <a:normAutofit fontScale="90000"/>
          </a:bodyPr>
          <a:lstStyle/>
          <a:p>
            <a:r>
              <a:rPr lang="pt-BR" sz="3500" dirty="0" smtClean="0">
                <a:solidFill>
                  <a:srgbClr val="FFFF00"/>
                </a:solidFill>
              </a:rPr>
              <a:t>PLANO DE AÇÃO</a:t>
            </a:r>
            <a:endParaRPr lang="pt-BR" sz="3500" dirty="0">
              <a:solidFill>
                <a:srgbClr val="FFFF00"/>
              </a:solidFill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539653"/>
              </p:ext>
            </p:extLst>
          </p:nvPr>
        </p:nvGraphicFramePr>
        <p:xfrm>
          <a:off x="467544" y="2204863"/>
          <a:ext cx="7992888" cy="36788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96036"/>
                <a:gridCol w="3996852"/>
              </a:tblGrid>
              <a:tr h="27206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t-BR" sz="1500" kern="50" dirty="0">
                          <a:effectLst/>
                        </a:rPr>
                        <a:t>S-1000 – INFORMAÇÕES DO EMPREGADOR</a:t>
                      </a:r>
                      <a:endParaRPr lang="pt-BR" sz="15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6883" marR="66883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306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t-BR" sz="1500" kern="50" dirty="0">
                          <a:effectLst/>
                        </a:rPr>
                        <a:t>O que?</a:t>
                      </a:r>
                      <a:endParaRPr lang="pt-BR" sz="15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6883" marR="6688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t-BR" sz="1500" kern="50" dirty="0">
                          <a:effectLst/>
                        </a:rPr>
                        <a:t>Geração do cadastro do órgão e das informações financeiras</a:t>
                      </a:r>
                      <a:endParaRPr lang="pt-BR" sz="15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6883" marR="66883" marT="0" marB="0"/>
                </a:tc>
              </a:tr>
              <a:tr h="2720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t-BR" sz="1500" kern="50" dirty="0">
                          <a:effectLst/>
                        </a:rPr>
                        <a:t>Onde?</a:t>
                      </a:r>
                      <a:endParaRPr lang="pt-BR" sz="15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6883" marR="6688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t-BR" sz="1500" kern="50" dirty="0">
                          <a:effectLst/>
                        </a:rPr>
                        <a:t>No setor de folha de pagamento e fiscal</a:t>
                      </a:r>
                      <a:endParaRPr lang="pt-BR" sz="15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6883" marR="66883" marT="0" marB="0"/>
                </a:tc>
              </a:tr>
              <a:tr h="2720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t-BR" sz="1500" kern="50" dirty="0">
                          <a:effectLst/>
                        </a:rPr>
                        <a:t>Por quem?</a:t>
                      </a:r>
                      <a:endParaRPr lang="pt-BR" sz="15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6883" marR="6688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t-BR" sz="1500" kern="50" dirty="0">
                          <a:effectLst/>
                        </a:rPr>
                        <a:t>Tyrion, Cersei e John</a:t>
                      </a:r>
                      <a:endParaRPr lang="pt-BR" sz="15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6883" marR="66883" marT="0" marB="0"/>
                </a:tc>
              </a:tr>
              <a:tr h="2720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t-BR" sz="1500" kern="50" dirty="0">
                          <a:effectLst/>
                        </a:rPr>
                        <a:t>Quanto? (em tempo e/ou custo)</a:t>
                      </a:r>
                      <a:endParaRPr lang="pt-BR" sz="15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6883" marR="6688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t-BR" sz="1500" kern="50" dirty="0">
                          <a:effectLst/>
                        </a:rPr>
                        <a:t>1 semana</a:t>
                      </a:r>
                      <a:endParaRPr lang="pt-BR" sz="15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6883" marR="66883" marT="0" marB="0"/>
                </a:tc>
              </a:tr>
              <a:tr h="16214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pt-BR" sz="1500" kern="50" dirty="0" smtClean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t-BR" sz="1500" kern="50" dirty="0" smtClean="0">
                          <a:effectLst/>
                        </a:rPr>
                        <a:t>Como </a:t>
                      </a:r>
                      <a:r>
                        <a:rPr lang="pt-BR" sz="1500" kern="50" dirty="0">
                          <a:effectLst/>
                        </a:rPr>
                        <a:t>e </a:t>
                      </a:r>
                      <a:r>
                        <a:rPr lang="pt-BR" sz="1500" kern="50" dirty="0" smtClean="0">
                          <a:effectLst/>
                        </a:rPr>
                        <a:t>Quando</a:t>
                      </a:r>
                      <a:r>
                        <a:rPr lang="pt-BR" sz="1500" kern="50" dirty="0">
                          <a:effectLst/>
                        </a:rPr>
                        <a:t>?</a:t>
                      </a:r>
                      <a:endParaRPr lang="pt-BR" sz="15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6883" marR="6688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pt-BR" sz="1500" kern="50" dirty="0">
                          <a:effectLst/>
                        </a:rPr>
                        <a:t>Designar servidores responsáveis – </a:t>
                      </a:r>
                      <a:r>
                        <a:rPr lang="pt-BR" sz="1500" kern="50" dirty="0" smtClean="0">
                          <a:effectLst/>
                        </a:rPr>
                        <a:t>12/01/2018</a:t>
                      </a:r>
                      <a:endParaRPr lang="pt-BR" sz="1500" kern="5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pt-BR" sz="1500" kern="50" dirty="0">
                          <a:effectLst/>
                        </a:rPr>
                        <a:t>Coletar informações de cadastro – </a:t>
                      </a:r>
                      <a:r>
                        <a:rPr lang="pt-BR" sz="1500" kern="50" dirty="0" smtClean="0">
                          <a:effectLst/>
                        </a:rPr>
                        <a:t>16/01/2018</a:t>
                      </a:r>
                      <a:endParaRPr lang="pt-BR" sz="1500" kern="5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pt-BR" sz="1500" kern="50" dirty="0">
                          <a:effectLst/>
                        </a:rPr>
                        <a:t>Fazer planilha de informações fiscais – </a:t>
                      </a:r>
                      <a:r>
                        <a:rPr lang="pt-BR" sz="1500" kern="50" dirty="0" smtClean="0">
                          <a:effectLst/>
                        </a:rPr>
                        <a:t>15/01/2018</a:t>
                      </a:r>
                      <a:endParaRPr lang="pt-BR" sz="1500" kern="5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pt-BR" sz="1500" kern="50" dirty="0">
                          <a:effectLst/>
                        </a:rPr>
                        <a:t>Conferir o valor do RAT – 01/01/2018</a:t>
                      </a:r>
                      <a:endParaRPr lang="pt-BR" sz="1500" kern="50" dirty="0"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</a:endParaRPr>
                    </a:p>
                  </a:txBody>
                  <a:tcPr marL="66883" marR="6688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08875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492897"/>
            <a:ext cx="8223250" cy="381642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637" indent="0" algn="ctr">
              <a:spcBef>
                <a:spcPct val="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Elaborar planos de trabalho de cada leiaute e indicar os responsáveis por cada informação, além de fixar prazo para cumprimento</a:t>
            </a:r>
          </a:p>
          <a:p>
            <a:pPr marL="477837" indent="-457200" algn="ctr">
              <a:spcBef>
                <a:spcPct val="0"/>
              </a:spcBef>
              <a:buFontTx/>
              <a:buAutoNum type="arabicParenR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indent="-322263" algn="ctr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Reuniões com todos os setores da prefeitura – necessidade de uma comunicação efetiva entre os setores e o departamento de pessoal.</a:t>
            </a:r>
          </a:p>
          <a:p>
            <a:pPr indent="-322263" algn="ctr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500" b="1" dirty="0" smtClean="0">
              <a:latin typeface="+mj-lt"/>
            </a:endParaRPr>
          </a:p>
          <a:p>
            <a:pPr indent="-322263" algn="ctr">
              <a:spcBef>
                <a:spcPct val="0"/>
              </a:spcBef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2500" b="1" dirty="0" smtClean="0">
                <a:latin typeface="+mj-lt"/>
              </a:rPr>
              <a:t>Qualificação cadastral: meu servidor tem inconsistências cadastrais?</a:t>
            </a:r>
          </a:p>
        </p:txBody>
      </p:sp>
      <p:sp>
        <p:nvSpPr>
          <p:cNvPr id="7" name="Retângulo 6"/>
          <p:cNvSpPr/>
          <p:nvPr/>
        </p:nvSpPr>
        <p:spPr>
          <a:xfrm>
            <a:off x="1076437" y="1700808"/>
            <a:ext cx="698477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22263" algn="ctr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pt-BR" sz="3500" b="1" dirty="0" smtClean="0">
                <a:solidFill>
                  <a:srgbClr val="FFFF00"/>
                </a:solidFill>
              </a:rPr>
              <a:t>ATRIBUIÇÕES DA COMISSÃO</a:t>
            </a:r>
            <a:endParaRPr lang="pt-BR" altLang="pt-BR" sz="35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39552" y="1772816"/>
            <a:ext cx="83529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b="1" dirty="0">
                <a:solidFill>
                  <a:srgbClr val="FFFF00"/>
                </a:solidFill>
              </a:rPr>
              <a:t>EVENTOS INICIAIS</a:t>
            </a:r>
            <a:br>
              <a:rPr lang="pt-BR" altLang="pt-BR" b="1" dirty="0">
                <a:solidFill>
                  <a:srgbClr val="FFFF00"/>
                </a:solidFill>
              </a:rPr>
            </a:br>
            <a:r>
              <a:rPr lang="pt-BR" altLang="pt-BR" b="1" dirty="0">
                <a:solidFill>
                  <a:srgbClr val="FFFF00"/>
                </a:solidFill>
              </a:rPr>
              <a:t/>
            </a:r>
            <a:br>
              <a:rPr lang="pt-BR" altLang="pt-BR" b="1" dirty="0">
                <a:solidFill>
                  <a:srgbClr val="FFFF00"/>
                </a:solidFill>
              </a:rPr>
            </a:br>
            <a:r>
              <a:rPr lang="pt-BR" altLang="pt-BR" b="1" dirty="0">
                <a:solidFill>
                  <a:schemeClr val="accent5"/>
                </a:solidFill>
              </a:rPr>
              <a:t>S-1000 – INFORMAÇÕES DO EMPREGADOR/CONTRIBUINTE (ESOCIAL E EFD-REINF)</a:t>
            </a:r>
            <a:br>
              <a:rPr lang="pt-BR" altLang="pt-BR" b="1" dirty="0">
                <a:solidFill>
                  <a:schemeClr val="accent5"/>
                </a:solidFill>
              </a:rPr>
            </a:br>
            <a:r>
              <a:rPr lang="pt-BR" altLang="pt-BR" b="1" dirty="0">
                <a:solidFill>
                  <a:srgbClr val="FFFF00"/>
                </a:solidFill>
              </a:rPr>
              <a:t/>
            </a:r>
            <a:br>
              <a:rPr lang="pt-BR" altLang="pt-BR" b="1" dirty="0">
                <a:solidFill>
                  <a:srgbClr val="FFFF00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S-1005 – TABELA DE ESTABELECIMENTOS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S-1010 – TABELA DE RUBRICAS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/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S-1030 – TABELA DE CARGOS/EMPREGOS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/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S-1050 – TABELA DE HORÁRIOS/ TURNOS DE TRABALHO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/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S-1060 – TABELA DE AMBIENTES DE TRABALHO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rgbClr val="FFFF00"/>
                </a:solidFill>
              </a:rPr>
              <a:t/>
            </a:r>
            <a:br>
              <a:rPr lang="pt-BR" altLang="pt-BR" b="1" dirty="0">
                <a:solidFill>
                  <a:srgbClr val="FFFF00"/>
                </a:solidFill>
              </a:rPr>
            </a:br>
            <a:r>
              <a:rPr lang="pt-BR" altLang="pt-BR" b="1" dirty="0">
                <a:solidFill>
                  <a:schemeClr val="accent5"/>
                </a:solidFill>
              </a:rPr>
              <a:t>S-1070 – TABELA DE PROCESSOS (ESOCIAL E EFD-REINF)</a:t>
            </a:r>
            <a:r>
              <a:rPr lang="pt-BR" altLang="pt-BR" b="1" dirty="0">
                <a:solidFill>
                  <a:srgbClr val="FFFF00"/>
                </a:solidFill>
              </a:rPr>
              <a:t/>
            </a:r>
            <a:br>
              <a:rPr lang="pt-BR" altLang="pt-BR" b="1" dirty="0">
                <a:solidFill>
                  <a:srgbClr val="FFFF00"/>
                </a:solidFill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3083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39552" y="1772816"/>
            <a:ext cx="83529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b="1" dirty="0">
                <a:solidFill>
                  <a:srgbClr val="FFFF00"/>
                </a:solidFill>
              </a:rPr>
              <a:t>EVENTOS PERIÓDICOS</a:t>
            </a:r>
            <a:br>
              <a:rPr lang="pt-BR" altLang="pt-BR" b="1" dirty="0">
                <a:solidFill>
                  <a:srgbClr val="FFFF00"/>
                </a:solidFill>
              </a:rPr>
            </a:br>
            <a:r>
              <a:rPr lang="pt-BR" altLang="pt-BR" b="1" dirty="0">
                <a:solidFill>
                  <a:srgbClr val="FFFF00"/>
                </a:solidFill>
              </a:rPr>
              <a:t>(EFD-REINF)</a:t>
            </a:r>
            <a:br>
              <a:rPr lang="pt-BR" altLang="pt-BR" b="1" dirty="0">
                <a:solidFill>
                  <a:srgbClr val="FFFF00"/>
                </a:solidFill>
              </a:rPr>
            </a:br>
            <a:r>
              <a:rPr lang="pt-BR" altLang="pt-BR" b="1" dirty="0">
                <a:solidFill>
                  <a:srgbClr val="FFFF00"/>
                </a:solidFill>
              </a:rPr>
              <a:t/>
            </a:r>
            <a:br>
              <a:rPr lang="pt-BR" altLang="pt-BR" b="1" dirty="0">
                <a:solidFill>
                  <a:srgbClr val="FFFF00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R-2010 – Retenções- Serviços Tomados Mediante Cessão de Mão de Obra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R-2020 - Retenções - Serviços Prestados Mediante Cessão de Mão de Obra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/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R-2030 - Retenções - Rec. Recebidos p/ Assoc. Desp. que Mantenha Equipe de Futebol Profissional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R-2040 - Retenções - Rec. Repassados p/ Assoc. Desp. que Mantenha Equipe de Futebol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/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/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R-2050 - Informações - Comercialização da Produção Por Produtor Rural PJ/Agroindústria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/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R-2070 – Retenções na Fonte (</a:t>
            </a:r>
            <a:r>
              <a:rPr lang="pt-BR" altLang="pt-BR" b="1" dirty="0" err="1">
                <a:solidFill>
                  <a:schemeClr val="bg1"/>
                </a:solidFill>
              </a:rPr>
              <a:t>IR,CSLL,Cofins,PIS</a:t>
            </a:r>
            <a:r>
              <a:rPr lang="pt-BR" altLang="pt-BR" b="1" dirty="0">
                <a:solidFill>
                  <a:schemeClr val="bg1"/>
                </a:solidFill>
              </a:rPr>
              <a:t>/PASEB) – Pagamento diversos </a:t>
            </a:r>
            <a:r>
              <a:rPr lang="pt-BR" altLang="pt-BR" b="1" dirty="0">
                <a:solidFill>
                  <a:srgbClr val="FFFF00"/>
                </a:solidFill>
              </a:rPr>
              <a:t/>
            </a:r>
            <a:br>
              <a:rPr lang="pt-BR" altLang="pt-BR" b="1" dirty="0">
                <a:solidFill>
                  <a:srgbClr val="FFFF00"/>
                </a:solidFill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67697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39552" y="1772816"/>
            <a:ext cx="83529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b="1" dirty="0">
                <a:solidFill>
                  <a:srgbClr val="FFFF00"/>
                </a:solidFill>
              </a:rPr>
              <a:t>EVENTOS PERIÓDICOS</a:t>
            </a:r>
            <a:br>
              <a:rPr lang="pt-BR" altLang="pt-BR" b="1" dirty="0">
                <a:solidFill>
                  <a:srgbClr val="FFFF00"/>
                </a:solidFill>
              </a:rPr>
            </a:br>
            <a:r>
              <a:rPr lang="pt-BR" altLang="pt-BR" b="1" dirty="0">
                <a:solidFill>
                  <a:srgbClr val="FFFF00"/>
                </a:solidFill>
              </a:rPr>
              <a:t>(EFD-REINF)</a:t>
            </a:r>
            <a:br>
              <a:rPr lang="pt-BR" altLang="pt-BR" b="1" dirty="0">
                <a:solidFill>
                  <a:srgbClr val="FFFF00"/>
                </a:solidFill>
              </a:rPr>
            </a:br>
            <a:r>
              <a:rPr lang="pt-BR" altLang="pt-BR" b="1" dirty="0">
                <a:solidFill>
                  <a:srgbClr val="FFFF00"/>
                </a:solidFill>
              </a:rPr>
              <a:t/>
            </a:r>
            <a:br>
              <a:rPr lang="pt-BR" altLang="pt-BR" b="1" dirty="0">
                <a:solidFill>
                  <a:srgbClr val="FFFF00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R-2010 – Retenções- Serviços Tomados Mediante Cessão de Mão de Obra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R-2020 - Retenções - Serviços Prestados Mediante Cessão de Mão de Obra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/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R-2030 - Retenções - Rec. Recebidos p/ Assoc. Desp. que Mantenha Equipe de Futebol Profissional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R-2040 - Retenções - Rec. Repassados p/ Assoc. Desp. que Mantenha Equipe de Futebol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/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/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R-2050 - Informações - Comercialização da Produção Por Produtor Rural PJ/Agroindústria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/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R-2070 – Retenções na Fonte (</a:t>
            </a:r>
            <a:r>
              <a:rPr lang="pt-BR" altLang="pt-BR" b="1" dirty="0" err="1">
                <a:solidFill>
                  <a:schemeClr val="bg1"/>
                </a:solidFill>
              </a:rPr>
              <a:t>IR,CSLL,Cofins,PIS</a:t>
            </a:r>
            <a:r>
              <a:rPr lang="pt-BR" altLang="pt-BR" b="1" dirty="0">
                <a:solidFill>
                  <a:schemeClr val="bg1"/>
                </a:solidFill>
              </a:rPr>
              <a:t>/PASEB) – Pagamento diversos </a:t>
            </a:r>
            <a:r>
              <a:rPr lang="pt-BR" altLang="pt-BR" b="1" dirty="0">
                <a:solidFill>
                  <a:srgbClr val="FFFF00"/>
                </a:solidFill>
              </a:rPr>
              <a:t/>
            </a:r>
            <a:br>
              <a:rPr lang="pt-BR" altLang="pt-BR" b="1" dirty="0">
                <a:solidFill>
                  <a:srgbClr val="FFFF00"/>
                </a:solidFill>
              </a:rPr>
            </a:br>
            <a:endParaRPr lang="pt-BR" dirty="0"/>
          </a:p>
        </p:txBody>
      </p:sp>
      <p:pic>
        <p:nvPicPr>
          <p:cNvPr id="3" name="Picture 2" descr="http://cefijo.com.br/site/facecms/conteudo/temp/pj_10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68413"/>
            <a:ext cx="8424863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7882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11560" y="1532429"/>
            <a:ext cx="835292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b="1" dirty="0">
                <a:solidFill>
                  <a:srgbClr val="FFFF00"/>
                </a:solidFill>
              </a:rPr>
              <a:t>EVENTOS PERIÓDICOS (E-SOCIAL)</a:t>
            </a:r>
            <a:br>
              <a:rPr lang="pt-BR" altLang="pt-BR" b="1" dirty="0">
                <a:solidFill>
                  <a:srgbClr val="FFFF00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Remuneração trabalhador RGPS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Remuneração trabalhador RPPS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Pagamento de Rendimentos do Trabalho (Imposto de Renda)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Aquisição de Produção Rural (Pessoa Física) – Valor GPS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Contribuição Sindical Patronal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Cadastramento inicial do Vínculo (Todos os ativos na obrigatoriedade)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Admissão do trabalhador (Registro Preliminar e Definitivo)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Comunicação de Acidente do Trabalho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Monitoramento de Saúde do Trabalhador (CLT – NR 07 – PCMSO)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Afastamento temporário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Fatores de risco (PPP – Súmula Vinculante 33)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Insalubridade, Periculosidade e Aposentadoria Especial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Aviso prévio (CLT)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Reintegração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Desligamento (Pagamento rescisórias)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Admissão Trabalhador Sem Vínculo (Estagiário, Autônomo e Conselheiro)</a:t>
            </a:r>
            <a:br>
              <a:rPr lang="pt-BR" altLang="pt-BR" b="1" dirty="0">
                <a:solidFill>
                  <a:schemeClr val="bg1"/>
                </a:solidFill>
              </a:rPr>
            </a:br>
            <a:r>
              <a:rPr lang="pt-BR" altLang="pt-BR" b="1" dirty="0">
                <a:solidFill>
                  <a:schemeClr val="bg1"/>
                </a:solidFill>
              </a:rPr>
              <a:t>Desligamento Trabalhador Sem Vínculo</a:t>
            </a:r>
            <a:br>
              <a:rPr lang="pt-BR" altLang="pt-BR" b="1" dirty="0">
                <a:solidFill>
                  <a:schemeClr val="bg1"/>
                </a:solidFill>
              </a:rPr>
            </a:b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7666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1"/>
          <p:cNvSpPr>
            <a:spLocks noGrp="1" noChangeArrowheads="1"/>
          </p:cNvSpPr>
          <p:nvPr>
            <p:ph type="title"/>
          </p:nvPr>
        </p:nvSpPr>
        <p:spPr>
          <a:xfrm>
            <a:off x="1008063" y="-287338"/>
            <a:ext cx="6135687" cy="1141413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 b="1" smtClean="0">
                <a:solidFill>
                  <a:srgbClr val="FFFF00"/>
                </a:solidFill>
              </a:rPr>
              <a:t/>
            </a:r>
            <a:br>
              <a:rPr lang="pt-BR" altLang="pt-BR" b="1" smtClean="0">
                <a:solidFill>
                  <a:srgbClr val="FFFF00"/>
                </a:solidFill>
              </a:rPr>
            </a:br>
            <a:r>
              <a:rPr lang="pt-BR" altLang="pt-BR" sz="4000" b="1" smtClean="0">
                <a:solidFill>
                  <a:srgbClr val="FFFF00"/>
                </a:solidFill>
              </a:rPr>
              <a:t/>
            </a:r>
            <a:br>
              <a:rPr lang="pt-BR" altLang="pt-BR" sz="4000" b="1" smtClean="0">
                <a:solidFill>
                  <a:srgbClr val="FFFF00"/>
                </a:solidFill>
              </a:rPr>
            </a:br>
            <a:r>
              <a:rPr lang="pt-BR" altLang="pt-BR" sz="4000" b="1" smtClean="0">
                <a:solidFill>
                  <a:srgbClr val="FFFF00"/>
                </a:solidFill>
              </a:rPr>
              <a:t/>
            </a:r>
            <a:br>
              <a:rPr lang="pt-BR" altLang="pt-BR" sz="4000" b="1" smtClean="0">
                <a:solidFill>
                  <a:srgbClr val="FFFF00"/>
                </a:solidFill>
              </a:rPr>
            </a:br>
            <a:r>
              <a:rPr lang="pt-BR" altLang="pt-BR" sz="4000" b="1" smtClean="0">
                <a:solidFill>
                  <a:srgbClr val="FFFF00"/>
                </a:solidFill>
              </a:rPr>
              <a:t>PASSO-A-PASSO</a:t>
            </a:r>
            <a:r>
              <a:rPr lang="pt-BR" altLang="pt-BR" sz="4000" b="1" u="sng" smtClean="0"/>
              <a:t/>
            </a:r>
            <a:br>
              <a:rPr lang="pt-BR" altLang="pt-BR" sz="4000" b="1" u="sng" smtClean="0"/>
            </a:br>
            <a:endParaRPr lang="pt-BR" altLang="pt-BR" sz="4000" b="1" u="sng" smtClean="0"/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457200" y="1644650"/>
            <a:ext cx="8223250" cy="4764088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indent="-322263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b="1" smtClean="0">
              <a:latin typeface="Arial Black" panose="020B0A04020102020204" pitchFamily="34" charset="0"/>
            </a:endParaRPr>
          </a:p>
          <a:p>
            <a:pPr indent="-322263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000" b="1" smtClean="0">
              <a:latin typeface="Arial Black" panose="020B0A04020102020204" pitchFamily="34" charset="0"/>
            </a:endParaRPr>
          </a:p>
          <a:p>
            <a:pPr indent="-322263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200" b="1" smtClean="0">
              <a:latin typeface="Arial Black" panose="020B0A04020102020204" pitchFamily="34" charset="0"/>
            </a:endParaRPr>
          </a:p>
          <a:p>
            <a:pPr indent="-322263" algn="ctr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 sz="2200" b="1" smtClean="0">
              <a:latin typeface="Arial Black" panose="020B0A04020102020204" pitchFamily="34" charset="0"/>
            </a:endParaRPr>
          </a:p>
        </p:txBody>
      </p:sp>
      <p:pic>
        <p:nvPicPr>
          <p:cNvPr id="860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1944688"/>
            <a:ext cx="8963025" cy="491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2491062"/>
      </p:ext>
    </p:extLst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1"/>
          <p:cNvSpPr>
            <a:spLocks noGrp="1" noChangeArrowheads="1"/>
          </p:cNvSpPr>
          <p:nvPr>
            <p:ph type="subTitle"/>
          </p:nvPr>
        </p:nvSpPr>
        <p:spPr>
          <a:xfrm>
            <a:off x="457200" y="1644650"/>
            <a:ext cx="8223250" cy="4764088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400" b="1" smtClean="0">
              <a:latin typeface="Arial Black" panose="020B0A04020102020204" pitchFamily="34" charset="0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000" b="1" smtClean="0">
              <a:latin typeface="Arial Black" panose="020B0A04020102020204" pitchFamily="34" charset="0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200" b="1" smtClean="0">
              <a:latin typeface="Arial Black" panose="020B0A04020102020204" pitchFamily="34" charset="0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200" b="1" smtClean="0">
              <a:latin typeface="Arial Black" panose="020B0A04020102020204" pitchFamily="34" charset="0"/>
            </a:endParaRPr>
          </a:p>
        </p:txBody>
      </p:sp>
      <p:pic>
        <p:nvPicPr>
          <p:cNvPr id="8806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1439863"/>
            <a:ext cx="8953500" cy="525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8093228"/>
      </p:ext>
    </p:extLst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1"/>
          <p:cNvSpPr>
            <a:spLocks noGrp="1" noChangeArrowheads="1"/>
          </p:cNvSpPr>
          <p:nvPr>
            <p:ph type="subTitle"/>
          </p:nvPr>
        </p:nvSpPr>
        <p:spPr>
          <a:xfrm>
            <a:off x="457200" y="1644650"/>
            <a:ext cx="8223250" cy="4764088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400" b="1" smtClean="0">
              <a:latin typeface="Arial Black" panose="020B0A04020102020204" pitchFamily="34" charset="0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000" b="1" smtClean="0">
              <a:latin typeface="Arial Black" panose="020B0A04020102020204" pitchFamily="34" charset="0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200" b="1" smtClean="0">
              <a:latin typeface="Arial Black" panose="020B0A04020102020204" pitchFamily="34" charset="0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200" b="1" smtClean="0">
              <a:latin typeface="Arial Black" panose="020B0A04020102020204" pitchFamily="34" charset="0"/>
            </a:endParaRPr>
          </a:p>
        </p:txBody>
      </p:sp>
      <p:pic>
        <p:nvPicPr>
          <p:cNvPr id="901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1368425"/>
            <a:ext cx="9105900" cy="528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2973573"/>
      </p:ext>
    </p:extLst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1"/>
          <p:cNvSpPr>
            <a:spLocks noGrp="1" noChangeArrowheads="1"/>
          </p:cNvSpPr>
          <p:nvPr>
            <p:ph type="subTitle"/>
          </p:nvPr>
        </p:nvSpPr>
        <p:spPr>
          <a:xfrm>
            <a:off x="457200" y="1644650"/>
            <a:ext cx="8223250" cy="4764088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400" b="1" smtClean="0">
              <a:latin typeface="Arial Black" panose="020B0A04020102020204" pitchFamily="34" charset="0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000" b="1" smtClean="0">
              <a:latin typeface="Arial Black" panose="020B0A04020102020204" pitchFamily="34" charset="0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200" b="1" smtClean="0">
              <a:latin typeface="Arial Black" panose="020B0A04020102020204" pitchFamily="34" charset="0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200" b="1" smtClean="0">
              <a:latin typeface="Arial Black" panose="020B0A04020102020204" pitchFamily="34" charset="0"/>
            </a:endParaRPr>
          </a:p>
        </p:txBody>
      </p:sp>
      <p:pic>
        <p:nvPicPr>
          <p:cNvPr id="9216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8425"/>
            <a:ext cx="9144000" cy="532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6154097"/>
      </p:ext>
    </p:extLst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1"/>
          <p:cNvSpPr>
            <a:spLocks noGrp="1" noChangeArrowheads="1"/>
          </p:cNvSpPr>
          <p:nvPr>
            <p:ph type="subTitle"/>
          </p:nvPr>
        </p:nvSpPr>
        <p:spPr>
          <a:xfrm>
            <a:off x="457200" y="1644650"/>
            <a:ext cx="8223250" cy="4764088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400" b="1" smtClean="0">
              <a:latin typeface="Arial Black" panose="020B0A04020102020204" pitchFamily="34" charset="0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000" b="1" smtClean="0">
              <a:latin typeface="Arial Black" panose="020B0A04020102020204" pitchFamily="34" charset="0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200" b="1" smtClean="0">
              <a:latin typeface="Arial Black" panose="020B0A04020102020204" pitchFamily="34" charset="0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200" b="1" smtClean="0">
              <a:latin typeface="Arial Black" panose="020B0A04020102020204" pitchFamily="34" charset="0"/>
            </a:endParaRPr>
          </a:p>
        </p:txBody>
      </p:sp>
      <p:pic>
        <p:nvPicPr>
          <p:cNvPr id="942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0963"/>
            <a:ext cx="9144000" cy="469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8180303"/>
      </p:ext>
    </p:extLst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1"/>
          <p:cNvSpPr>
            <a:spLocks noGrp="1" noChangeArrowheads="1"/>
          </p:cNvSpPr>
          <p:nvPr>
            <p:ph type="subTitle"/>
          </p:nvPr>
        </p:nvSpPr>
        <p:spPr>
          <a:xfrm>
            <a:off x="457200" y="1644650"/>
            <a:ext cx="8223250" cy="4764088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400" b="1" smtClean="0">
              <a:latin typeface="Arial Black" panose="020B0A04020102020204" pitchFamily="34" charset="0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000" b="1" smtClean="0">
              <a:latin typeface="Arial Black" panose="020B0A04020102020204" pitchFamily="34" charset="0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200" b="1" smtClean="0">
              <a:latin typeface="Arial Black" panose="020B0A04020102020204" pitchFamily="34" charset="0"/>
            </a:endParaRPr>
          </a:p>
          <a:p>
            <a:pPr marL="342900" indent="-322263">
              <a:spcBef>
                <a:spcPts val="600"/>
              </a:spcBef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pt-BR" altLang="pt-BR" sz="2200" b="1" smtClean="0">
              <a:latin typeface="Arial Black" panose="020B0A04020102020204" pitchFamily="34" charset="0"/>
            </a:endParaRPr>
          </a:p>
        </p:txBody>
      </p:sp>
      <p:pic>
        <p:nvPicPr>
          <p:cNvPr id="962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2525"/>
            <a:ext cx="9144000" cy="547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6260" name="Retângulo 1"/>
          <p:cNvSpPr>
            <a:spLocks noChangeArrowheads="1"/>
          </p:cNvSpPr>
          <p:nvPr/>
        </p:nvSpPr>
        <p:spPr bwMode="auto">
          <a:xfrm>
            <a:off x="2051050" y="260350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PT" altLang="pt-BR"/>
              <a:t>Em breve, o Módulo Consulta Qualificação Cadastral em lote será disponibilizado. </a:t>
            </a: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3246942"/>
      </p:ext>
    </p:extLst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1618</TotalTime>
  <Words>981</Words>
  <Application>Microsoft Office PowerPoint</Application>
  <PresentationFormat>Apresentação na tela (4:3)</PresentationFormat>
  <Paragraphs>210</Paragraphs>
  <Slides>37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3" baseType="lpstr">
      <vt:lpstr>Arial</vt:lpstr>
      <vt:lpstr>Arial Black</vt:lpstr>
      <vt:lpstr>Calibri</vt:lpstr>
      <vt:lpstr>Lucida Sans Unicode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PLANO DE 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PASSO-A-PASSO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Lucio Mendes</dc:creator>
  <cp:lastModifiedBy>Débora Togni</cp:lastModifiedBy>
  <cp:revision>177</cp:revision>
  <dcterms:created xsi:type="dcterms:W3CDTF">2016-03-28T20:35:04Z</dcterms:created>
  <dcterms:modified xsi:type="dcterms:W3CDTF">2017-07-11T14:11:47Z</dcterms:modified>
</cp:coreProperties>
</file>