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4189" r:id="rId1"/>
  </p:sldMasterIdLst>
  <p:notesMasterIdLst>
    <p:notesMasterId r:id="rId53"/>
  </p:notesMasterIdLst>
  <p:handoutMasterIdLst>
    <p:handoutMasterId r:id="rId54"/>
  </p:handoutMasterIdLst>
  <p:sldIdLst>
    <p:sldId id="498" r:id="rId2"/>
    <p:sldId id="499" r:id="rId3"/>
    <p:sldId id="859" r:id="rId4"/>
    <p:sldId id="502" r:id="rId5"/>
    <p:sldId id="876" r:id="rId6"/>
    <p:sldId id="1238" r:id="rId7"/>
    <p:sldId id="1239" r:id="rId8"/>
    <p:sldId id="891" r:id="rId9"/>
    <p:sldId id="892" r:id="rId10"/>
    <p:sldId id="893" r:id="rId11"/>
    <p:sldId id="898" r:id="rId12"/>
    <p:sldId id="1115" r:id="rId13"/>
    <p:sldId id="1116" r:id="rId14"/>
    <p:sldId id="1075" r:id="rId15"/>
    <p:sldId id="527" r:id="rId16"/>
    <p:sldId id="535" r:id="rId17"/>
    <p:sldId id="1171" r:id="rId18"/>
    <p:sldId id="1107" r:id="rId19"/>
    <p:sldId id="1175" r:id="rId20"/>
    <p:sldId id="1180" r:id="rId21"/>
    <p:sldId id="1187" r:id="rId22"/>
    <p:sldId id="1196" r:id="rId23"/>
    <p:sldId id="1199" r:id="rId24"/>
    <p:sldId id="1200" r:id="rId25"/>
    <p:sldId id="1201" r:id="rId26"/>
    <p:sldId id="1202" r:id="rId27"/>
    <p:sldId id="1203" r:id="rId28"/>
    <p:sldId id="1210" r:id="rId29"/>
    <p:sldId id="1211" r:id="rId30"/>
    <p:sldId id="1213" r:id="rId31"/>
    <p:sldId id="1215" r:id="rId32"/>
    <p:sldId id="1216" r:id="rId33"/>
    <p:sldId id="1217" r:id="rId34"/>
    <p:sldId id="1218" r:id="rId35"/>
    <p:sldId id="1226" r:id="rId36"/>
    <p:sldId id="1227" r:id="rId37"/>
    <p:sldId id="1229" r:id="rId38"/>
    <p:sldId id="1231" r:id="rId39"/>
    <p:sldId id="1233" r:id="rId40"/>
    <p:sldId id="1235" r:id="rId41"/>
    <p:sldId id="1237" r:id="rId42"/>
    <p:sldId id="1162" r:id="rId43"/>
    <p:sldId id="1163" r:id="rId44"/>
    <p:sldId id="1246" r:id="rId45"/>
    <p:sldId id="1254" r:id="rId46"/>
    <p:sldId id="1250" r:id="rId47"/>
    <p:sldId id="1249" r:id="rId48"/>
    <p:sldId id="1252" r:id="rId49"/>
    <p:sldId id="1251" r:id="rId50"/>
    <p:sldId id="1253" r:id="rId51"/>
    <p:sldId id="1244" r:id="rId52"/>
  </p:sldIdLst>
  <p:sldSz cx="9144000" cy="6858000" type="screen4x3"/>
  <p:notesSz cx="6797675" cy="9926638"/>
  <p:defaultTextStyle>
    <a:defPPr>
      <a:defRPr lang="pt-BR"/>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751">
          <p15:clr>
            <a:srgbClr val="A4A3A4"/>
          </p15:clr>
        </p15:guide>
        <p15:guide id="2" pos="38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rla Emilia Costa Cavalcanti" initials="CEC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693"/>
    <a:srgbClr val="365E2C"/>
    <a:srgbClr val="799D1C"/>
    <a:srgbClr val="E20003"/>
    <a:srgbClr val="2C4EA5"/>
    <a:srgbClr val="2B72C3"/>
    <a:srgbClr val="AFD40E"/>
    <a:srgbClr val="BFFF3F"/>
    <a:srgbClr val="AB1D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C89EF96-8CEA-46FF-86C4-4CE0E7609802}" styleName="Estilo Claro 3 - Ênfase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Estilo Claro 1 - Ênfas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DF18680-E054-41AD-8BC1-D1AEF772440D}" styleName="Estilo Médio 2 - Ênfas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799B23B-EC83-4686-B30A-512413B5E67A}" styleName="Estilo Claro 3 - Ênfase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15" autoAdjust="0"/>
    <p:restoredTop sz="94932" autoAdjust="0"/>
  </p:normalViewPr>
  <p:slideViewPr>
    <p:cSldViewPr snapToObjects="1" showGuides="1">
      <p:cViewPr varScale="1">
        <p:scale>
          <a:sx n="87" d="100"/>
          <a:sy n="87" d="100"/>
        </p:scale>
        <p:origin x="1416" y="96"/>
      </p:cViewPr>
      <p:guideLst>
        <p:guide orient="horz" pos="751"/>
        <p:guide pos="385"/>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187C14-EE7C-451C-B2F4-F1BF66D79879}" type="doc">
      <dgm:prSet loTypeId="urn:microsoft.com/office/officeart/2005/8/layout/vProcess5" loCatId="process" qsTypeId="urn:microsoft.com/office/officeart/2005/8/quickstyle/3d2" qsCatId="3D" csTypeId="urn:microsoft.com/office/officeart/2005/8/colors/accent1_3" csCatId="accent1" phldr="1"/>
      <dgm:spPr/>
      <dgm:t>
        <a:bodyPr/>
        <a:lstStyle/>
        <a:p>
          <a:endParaRPr lang="pt-BR"/>
        </a:p>
      </dgm:t>
    </dgm:pt>
    <dgm:pt modelId="{4CF3EC32-02F0-4CDA-BD0F-5F7024FA55B8}">
      <dgm:prSet custT="1">
        <dgm:style>
          <a:lnRef idx="2">
            <a:schemeClr val="accent1"/>
          </a:lnRef>
          <a:fillRef idx="1">
            <a:schemeClr val="lt1"/>
          </a:fillRef>
          <a:effectRef idx="0">
            <a:schemeClr val="accent1"/>
          </a:effectRef>
          <a:fontRef idx="minor">
            <a:schemeClr val="dk1"/>
          </a:fontRef>
        </dgm:style>
      </dgm:prSet>
      <dgm:spPr/>
      <dgm:t>
        <a:bodyPr/>
        <a:lstStyle/>
        <a:p>
          <a:pPr rtl="0"/>
          <a:r>
            <a:rPr lang="pt-BR" sz="1800" b="1" dirty="0" smtClean="0">
              <a:solidFill>
                <a:schemeClr val="tx1"/>
              </a:solidFill>
              <a:latin typeface="Cambria" panose="02040503050406030204" pitchFamily="18" charset="0"/>
              <a:ea typeface="Calibri" panose="020F0502020204030204" pitchFamily="34" charset="0"/>
              <a:cs typeface="Times New Roman" panose="02020603050405020304" pitchFamily="18" charset="0"/>
            </a:rPr>
            <a:t>	O </a:t>
          </a:r>
          <a:r>
            <a:rPr lang="pt-BR" sz="2200" b="1" dirty="0" smtClean="0">
              <a:solidFill>
                <a:schemeClr val="tx1"/>
              </a:solidFill>
              <a:latin typeface="Cambria" panose="02040503050406030204" pitchFamily="18" charset="0"/>
              <a:ea typeface="Calibri" panose="020F0502020204030204" pitchFamily="34" charset="0"/>
              <a:cs typeface="Times New Roman" panose="02020603050405020304" pitchFamily="18" charset="0"/>
            </a:rPr>
            <a:t>SIOPS, a partir de 2018, terá apenas UM ARQUIVO EXECUTÁVEL (tanto para o ente  Municipal como Estadual). </a:t>
          </a:r>
          <a:endParaRPr lang="pt-BR" sz="2200" b="1" dirty="0">
            <a:solidFill>
              <a:schemeClr val="tx1"/>
            </a:solidFill>
            <a:latin typeface="Cambria" panose="02040503050406030204" pitchFamily="18" charset="0"/>
          </a:endParaRPr>
        </a:p>
      </dgm:t>
    </dgm:pt>
    <dgm:pt modelId="{17A22354-661D-42CE-86CF-8D285686009A}" type="parTrans" cxnId="{7B8CA7ED-223D-475B-9AD2-DB54967A3415}">
      <dgm:prSet/>
      <dgm:spPr/>
      <dgm:t>
        <a:bodyPr/>
        <a:lstStyle/>
        <a:p>
          <a:endParaRPr lang="pt-BR"/>
        </a:p>
      </dgm:t>
    </dgm:pt>
    <dgm:pt modelId="{9D11850F-E442-430A-B597-D89F858F7449}" type="sibTrans" cxnId="{7B8CA7ED-223D-475B-9AD2-DB54967A3415}">
      <dgm:prSet/>
      <dgm:spPr/>
      <dgm:t>
        <a:bodyPr/>
        <a:lstStyle/>
        <a:p>
          <a:endParaRPr lang="pt-BR" dirty="0"/>
        </a:p>
      </dgm:t>
    </dgm:pt>
    <dgm:pt modelId="{5E8ACDE9-EB42-4DD3-8F84-B46A068D3B4B}">
      <dgm:prSet custT="1">
        <dgm:style>
          <a:lnRef idx="2">
            <a:schemeClr val="accent1"/>
          </a:lnRef>
          <a:fillRef idx="1">
            <a:schemeClr val="lt1"/>
          </a:fillRef>
          <a:effectRef idx="0">
            <a:schemeClr val="accent1"/>
          </a:effectRef>
          <a:fontRef idx="minor">
            <a:schemeClr val="dk1"/>
          </a:fontRef>
        </dgm:style>
      </dgm:prSet>
      <dgm:spPr/>
      <dgm:t>
        <a:bodyPr/>
        <a:lstStyle/>
        <a:p>
          <a:pPr algn="just" rtl="0"/>
          <a:r>
            <a:rPr lang="pt-BR" sz="1800" b="1" dirty="0" smtClean="0">
              <a:solidFill>
                <a:schemeClr val="tx1"/>
              </a:solidFill>
              <a:latin typeface="Cambria" panose="02040503050406030204" pitchFamily="18" charset="0"/>
            </a:rPr>
            <a:t>	 </a:t>
          </a:r>
          <a:r>
            <a:rPr lang="pt-BR" sz="2200" b="1" dirty="0" smtClean="0">
              <a:solidFill>
                <a:schemeClr val="tx1"/>
              </a:solidFill>
              <a:latin typeface="Cambria" panose="02040503050406030204" pitchFamily="18" charset="0"/>
            </a:rPr>
            <a:t>Selecione o arquivo de acordo com a configuração de sua máquina local ( 32 ou 64 bits).</a:t>
          </a:r>
          <a:endParaRPr lang="pt-BR" sz="2200" b="1" dirty="0">
            <a:solidFill>
              <a:schemeClr val="tx1"/>
            </a:solidFill>
            <a:effectLst>
              <a:outerShdw blurRad="38100" dist="38100" dir="2700000" algn="tl">
                <a:srgbClr val="000000">
                  <a:alpha val="43137"/>
                </a:srgbClr>
              </a:outerShdw>
            </a:effectLst>
            <a:latin typeface="Cambria" panose="02040503050406030204" pitchFamily="18" charset="0"/>
          </a:endParaRPr>
        </a:p>
      </dgm:t>
    </dgm:pt>
    <dgm:pt modelId="{8A52E6C2-0642-4A73-9AEF-A5C6EA3325C4}" type="sibTrans" cxnId="{BA952BC9-2A7C-4875-84A6-BCE84507C56F}">
      <dgm:prSet custT="1"/>
      <dgm:spPr/>
      <dgm:t>
        <a:bodyPr/>
        <a:lstStyle/>
        <a:p>
          <a:endParaRPr lang="pt-BR" sz="1600" dirty="0">
            <a:solidFill>
              <a:srgbClr val="002060"/>
            </a:solidFill>
            <a:latin typeface="Cambria" panose="02040503050406030204" pitchFamily="18" charset="0"/>
          </a:endParaRPr>
        </a:p>
      </dgm:t>
    </dgm:pt>
    <dgm:pt modelId="{A6ED9B7A-7BB7-4A40-BB01-4D72C21F8070}" type="parTrans" cxnId="{BA952BC9-2A7C-4875-84A6-BCE84507C56F}">
      <dgm:prSet/>
      <dgm:spPr/>
      <dgm:t>
        <a:bodyPr/>
        <a:lstStyle/>
        <a:p>
          <a:endParaRPr lang="pt-BR" sz="1600">
            <a:solidFill>
              <a:srgbClr val="002060"/>
            </a:solidFill>
            <a:latin typeface="Cambria" panose="02040503050406030204" pitchFamily="18" charset="0"/>
          </a:endParaRPr>
        </a:p>
      </dgm:t>
    </dgm:pt>
    <dgm:pt modelId="{B73EA5B5-1A24-438F-ADED-6C616BD1C51D}">
      <dgm:prSet custT="1">
        <dgm:style>
          <a:lnRef idx="2">
            <a:schemeClr val="accent1"/>
          </a:lnRef>
          <a:fillRef idx="1">
            <a:schemeClr val="lt1"/>
          </a:fillRef>
          <a:effectRef idx="0">
            <a:schemeClr val="accent1"/>
          </a:effectRef>
          <a:fontRef idx="minor">
            <a:schemeClr val="dk1"/>
          </a:fontRef>
        </dgm:style>
      </dgm:prSet>
      <dgm:spPr/>
      <dgm:t>
        <a:bodyPr/>
        <a:lstStyle/>
        <a:p>
          <a:pPr algn="just" rtl="0"/>
          <a:r>
            <a:rPr lang="pt-BR" sz="1800" b="1" dirty="0" smtClean="0">
              <a:solidFill>
                <a:schemeClr val="tx1"/>
              </a:solidFill>
              <a:latin typeface="Cambria" panose="02040503050406030204" pitchFamily="18" charset="0"/>
            </a:rPr>
            <a:t>	</a:t>
          </a:r>
          <a:r>
            <a:rPr lang="pt-BR" sz="2200" b="1" dirty="0" smtClean="0">
              <a:solidFill>
                <a:schemeClr val="tx1"/>
              </a:solidFill>
              <a:latin typeface="Cambria" panose="02040503050406030204" pitchFamily="18" charset="0"/>
            </a:rPr>
            <a:t>O mesmo arquivo valerá para todo o exercício. 	</a:t>
          </a:r>
          <a:r>
            <a:rPr lang="pt-BR" sz="2200" b="1" dirty="0" smtClean="0">
              <a:solidFill>
                <a:schemeClr val="tx1"/>
              </a:solidFill>
              <a:latin typeface="Cambria" panose="02040503050406030204" pitchFamily="18" charset="0"/>
              <a:ea typeface="Calibri" panose="020F0502020204030204" pitchFamily="34" charset="0"/>
              <a:cs typeface="Times New Roman" panose="02020603050405020304" pitchFamily="18" charset="0"/>
            </a:rPr>
            <a:t>Não havendo versão separada por bimestre 	como ocorria até 2017.</a:t>
          </a:r>
          <a:endParaRPr lang="pt-BR" sz="2200" b="1" dirty="0" smtClean="0">
            <a:solidFill>
              <a:schemeClr val="tx1"/>
            </a:solidFill>
            <a:latin typeface="Cambria" panose="02040503050406030204" pitchFamily="18" charset="0"/>
          </a:endParaRPr>
        </a:p>
      </dgm:t>
    </dgm:pt>
    <dgm:pt modelId="{53E7B95A-873C-4002-AE83-9372EABEE989}" type="sibTrans" cxnId="{E357A6C8-AC21-4A45-9FC4-37CA6027660D}">
      <dgm:prSet/>
      <dgm:spPr/>
      <dgm:t>
        <a:bodyPr/>
        <a:lstStyle/>
        <a:p>
          <a:endParaRPr lang="pt-BR" sz="1600">
            <a:solidFill>
              <a:srgbClr val="002060"/>
            </a:solidFill>
            <a:latin typeface="Cambria" panose="02040503050406030204" pitchFamily="18" charset="0"/>
          </a:endParaRPr>
        </a:p>
      </dgm:t>
    </dgm:pt>
    <dgm:pt modelId="{26F5EE38-B6E0-4DCC-BA5E-44303E68BE14}" type="parTrans" cxnId="{E357A6C8-AC21-4A45-9FC4-37CA6027660D}">
      <dgm:prSet/>
      <dgm:spPr/>
      <dgm:t>
        <a:bodyPr/>
        <a:lstStyle/>
        <a:p>
          <a:endParaRPr lang="pt-BR" sz="1600">
            <a:solidFill>
              <a:srgbClr val="002060"/>
            </a:solidFill>
            <a:latin typeface="Cambria" panose="02040503050406030204" pitchFamily="18" charset="0"/>
          </a:endParaRPr>
        </a:p>
      </dgm:t>
    </dgm:pt>
    <dgm:pt modelId="{994A5E2F-64D9-4031-BB40-4AED9E1A78F1}" type="pres">
      <dgm:prSet presAssocID="{1A187C14-EE7C-451C-B2F4-F1BF66D79879}" presName="outerComposite" presStyleCnt="0">
        <dgm:presLayoutVars>
          <dgm:chMax val="5"/>
          <dgm:dir/>
          <dgm:resizeHandles val="exact"/>
        </dgm:presLayoutVars>
      </dgm:prSet>
      <dgm:spPr/>
      <dgm:t>
        <a:bodyPr/>
        <a:lstStyle/>
        <a:p>
          <a:endParaRPr lang="pt-BR"/>
        </a:p>
      </dgm:t>
    </dgm:pt>
    <dgm:pt modelId="{EBE44616-6C93-43D8-84A3-B6E136FBF2E0}" type="pres">
      <dgm:prSet presAssocID="{1A187C14-EE7C-451C-B2F4-F1BF66D79879}" presName="dummyMaxCanvas" presStyleCnt="0">
        <dgm:presLayoutVars/>
      </dgm:prSet>
      <dgm:spPr/>
      <dgm:t>
        <a:bodyPr/>
        <a:lstStyle/>
        <a:p>
          <a:endParaRPr lang="pt-BR"/>
        </a:p>
      </dgm:t>
    </dgm:pt>
    <dgm:pt modelId="{46677AA0-6029-478B-A9C4-8FC739859CD2}" type="pres">
      <dgm:prSet presAssocID="{1A187C14-EE7C-451C-B2F4-F1BF66D79879}" presName="ThreeNodes_1" presStyleLbl="node1" presStyleIdx="0" presStyleCnt="3" custScaleX="109670" custLinFactNeighborX="-3066">
        <dgm:presLayoutVars>
          <dgm:bulletEnabled val="1"/>
        </dgm:presLayoutVars>
      </dgm:prSet>
      <dgm:spPr/>
      <dgm:t>
        <a:bodyPr/>
        <a:lstStyle/>
        <a:p>
          <a:endParaRPr lang="pt-BR"/>
        </a:p>
      </dgm:t>
    </dgm:pt>
    <dgm:pt modelId="{3511CBDB-1E5D-4249-93FC-BB258057FFDB}" type="pres">
      <dgm:prSet presAssocID="{1A187C14-EE7C-451C-B2F4-F1BF66D79879}" presName="ThreeNodes_2" presStyleLbl="node1" presStyleIdx="1" presStyleCnt="3" custLinFactNeighborX="-146" custLinFactNeighborY="386">
        <dgm:presLayoutVars>
          <dgm:bulletEnabled val="1"/>
        </dgm:presLayoutVars>
      </dgm:prSet>
      <dgm:spPr/>
      <dgm:t>
        <a:bodyPr/>
        <a:lstStyle/>
        <a:p>
          <a:endParaRPr lang="pt-BR"/>
        </a:p>
      </dgm:t>
    </dgm:pt>
    <dgm:pt modelId="{4F9794F6-1F2F-44FF-8789-898CDBA54AAA}" type="pres">
      <dgm:prSet presAssocID="{1A187C14-EE7C-451C-B2F4-F1BF66D79879}" presName="ThreeNodes_3" presStyleLbl="node1" presStyleIdx="2" presStyleCnt="3">
        <dgm:presLayoutVars>
          <dgm:bulletEnabled val="1"/>
        </dgm:presLayoutVars>
      </dgm:prSet>
      <dgm:spPr/>
      <dgm:t>
        <a:bodyPr/>
        <a:lstStyle/>
        <a:p>
          <a:endParaRPr lang="pt-BR"/>
        </a:p>
      </dgm:t>
    </dgm:pt>
    <dgm:pt modelId="{889ABF0A-71B7-403F-809B-9CCC152443BC}" type="pres">
      <dgm:prSet presAssocID="{1A187C14-EE7C-451C-B2F4-F1BF66D79879}" presName="ThreeConn_1-2" presStyleLbl="fgAccFollowNode1" presStyleIdx="0" presStyleCnt="2" custLinFactNeighborY="-29748">
        <dgm:presLayoutVars>
          <dgm:bulletEnabled val="1"/>
        </dgm:presLayoutVars>
      </dgm:prSet>
      <dgm:spPr/>
      <dgm:t>
        <a:bodyPr/>
        <a:lstStyle/>
        <a:p>
          <a:endParaRPr lang="pt-BR"/>
        </a:p>
      </dgm:t>
    </dgm:pt>
    <dgm:pt modelId="{FF796C03-CBB9-4F2B-849E-4218DC3970DF}" type="pres">
      <dgm:prSet presAssocID="{1A187C14-EE7C-451C-B2F4-F1BF66D79879}" presName="ThreeConn_2-3" presStyleLbl="fgAccFollowNode1" presStyleIdx="1" presStyleCnt="2">
        <dgm:presLayoutVars>
          <dgm:bulletEnabled val="1"/>
        </dgm:presLayoutVars>
      </dgm:prSet>
      <dgm:spPr/>
      <dgm:t>
        <a:bodyPr/>
        <a:lstStyle/>
        <a:p>
          <a:endParaRPr lang="pt-BR"/>
        </a:p>
      </dgm:t>
    </dgm:pt>
    <dgm:pt modelId="{CC82554E-050C-45E9-A646-6C74FE1D0791}" type="pres">
      <dgm:prSet presAssocID="{1A187C14-EE7C-451C-B2F4-F1BF66D79879}" presName="ThreeNodes_1_text" presStyleLbl="node1" presStyleIdx="2" presStyleCnt="3">
        <dgm:presLayoutVars>
          <dgm:bulletEnabled val="1"/>
        </dgm:presLayoutVars>
      </dgm:prSet>
      <dgm:spPr/>
      <dgm:t>
        <a:bodyPr/>
        <a:lstStyle/>
        <a:p>
          <a:endParaRPr lang="pt-BR"/>
        </a:p>
      </dgm:t>
    </dgm:pt>
    <dgm:pt modelId="{11EDC464-4424-474B-986F-BE4BC29F3947}" type="pres">
      <dgm:prSet presAssocID="{1A187C14-EE7C-451C-B2F4-F1BF66D79879}" presName="ThreeNodes_2_text" presStyleLbl="node1" presStyleIdx="2" presStyleCnt="3">
        <dgm:presLayoutVars>
          <dgm:bulletEnabled val="1"/>
        </dgm:presLayoutVars>
      </dgm:prSet>
      <dgm:spPr/>
      <dgm:t>
        <a:bodyPr/>
        <a:lstStyle/>
        <a:p>
          <a:endParaRPr lang="pt-BR"/>
        </a:p>
      </dgm:t>
    </dgm:pt>
    <dgm:pt modelId="{CFF78F19-2E08-4007-A83F-72B42304FCD9}" type="pres">
      <dgm:prSet presAssocID="{1A187C14-EE7C-451C-B2F4-F1BF66D79879}" presName="ThreeNodes_3_text" presStyleLbl="node1" presStyleIdx="2" presStyleCnt="3">
        <dgm:presLayoutVars>
          <dgm:bulletEnabled val="1"/>
        </dgm:presLayoutVars>
      </dgm:prSet>
      <dgm:spPr/>
      <dgm:t>
        <a:bodyPr/>
        <a:lstStyle/>
        <a:p>
          <a:endParaRPr lang="pt-BR"/>
        </a:p>
      </dgm:t>
    </dgm:pt>
  </dgm:ptLst>
  <dgm:cxnLst>
    <dgm:cxn modelId="{1F402D29-39AB-44AF-BA22-5C112C2CAD37}" type="presOf" srcId="{4CF3EC32-02F0-4CDA-BD0F-5F7024FA55B8}" destId="{46677AA0-6029-478B-A9C4-8FC739859CD2}" srcOrd="0" destOrd="0" presId="urn:microsoft.com/office/officeart/2005/8/layout/vProcess5"/>
    <dgm:cxn modelId="{22D87374-F882-4ED9-B25B-CC9F3A29E0CB}" type="presOf" srcId="{8A52E6C2-0642-4A73-9AEF-A5C6EA3325C4}" destId="{FF796C03-CBB9-4F2B-849E-4218DC3970DF}" srcOrd="0" destOrd="0" presId="urn:microsoft.com/office/officeart/2005/8/layout/vProcess5"/>
    <dgm:cxn modelId="{320394DA-CF23-4779-B9F5-01E796F83706}" type="presOf" srcId="{4CF3EC32-02F0-4CDA-BD0F-5F7024FA55B8}" destId="{CC82554E-050C-45E9-A646-6C74FE1D0791}" srcOrd="1" destOrd="0" presId="urn:microsoft.com/office/officeart/2005/8/layout/vProcess5"/>
    <dgm:cxn modelId="{2F3BBC61-3563-4C20-BFD0-D38DD02CC6E7}" type="presOf" srcId="{1A187C14-EE7C-451C-B2F4-F1BF66D79879}" destId="{994A5E2F-64D9-4031-BB40-4AED9E1A78F1}" srcOrd="0" destOrd="0" presId="urn:microsoft.com/office/officeart/2005/8/layout/vProcess5"/>
    <dgm:cxn modelId="{49B8D950-F3F3-4311-86F8-527CE2DE9D90}" type="presOf" srcId="{9D11850F-E442-430A-B597-D89F858F7449}" destId="{889ABF0A-71B7-403F-809B-9CCC152443BC}" srcOrd="0" destOrd="0" presId="urn:microsoft.com/office/officeart/2005/8/layout/vProcess5"/>
    <dgm:cxn modelId="{2A69F6FA-8557-4792-B996-5B7A889558B2}" type="presOf" srcId="{5E8ACDE9-EB42-4DD3-8F84-B46A068D3B4B}" destId="{3511CBDB-1E5D-4249-93FC-BB258057FFDB}" srcOrd="0" destOrd="0" presId="urn:microsoft.com/office/officeart/2005/8/layout/vProcess5"/>
    <dgm:cxn modelId="{2E4C92F3-8254-49DA-866A-2FB2E5DB92D9}" type="presOf" srcId="{5E8ACDE9-EB42-4DD3-8F84-B46A068D3B4B}" destId="{11EDC464-4424-474B-986F-BE4BC29F3947}" srcOrd="1" destOrd="0" presId="urn:microsoft.com/office/officeart/2005/8/layout/vProcess5"/>
    <dgm:cxn modelId="{E357A6C8-AC21-4A45-9FC4-37CA6027660D}" srcId="{1A187C14-EE7C-451C-B2F4-F1BF66D79879}" destId="{B73EA5B5-1A24-438F-ADED-6C616BD1C51D}" srcOrd="2" destOrd="0" parTransId="{26F5EE38-B6E0-4DCC-BA5E-44303E68BE14}" sibTransId="{53E7B95A-873C-4002-AE83-9372EABEE989}"/>
    <dgm:cxn modelId="{7B8CA7ED-223D-475B-9AD2-DB54967A3415}" srcId="{1A187C14-EE7C-451C-B2F4-F1BF66D79879}" destId="{4CF3EC32-02F0-4CDA-BD0F-5F7024FA55B8}" srcOrd="0" destOrd="0" parTransId="{17A22354-661D-42CE-86CF-8D285686009A}" sibTransId="{9D11850F-E442-430A-B597-D89F858F7449}"/>
    <dgm:cxn modelId="{583AADD4-E523-4181-9E94-022F5D241D32}" type="presOf" srcId="{B73EA5B5-1A24-438F-ADED-6C616BD1C51D}" destId="{CFF78F19-2E08-4007-A83F-72B42304FCD9}" srcOrd="1" destOrd="0" presId="urn:microsoft.com/office/officeart/2005/8/layout/vProcess5"/>
    <dgm:cxn modelId="{F4BEB253-899F-4C76-8C2C-1606F9043FA8}" type="presOf" srcId="{B73EA5B5-1A24-438F-ADED-6C616BD1C51D}" destId="{4F9794F6-1F2F-44FF-8789-898CDBA54AAA}" srcOrd="0" destOrd="0" presId="urn:microsoft.com/office/officeart/2005/8/layout/vProcess5"/>
    <dgm:cxn modelId="{BA952BC9-2A7C-4875-84A6-BCE84507C56F}" srcId="{1A187C14-EE7C-451C-B2F4-F1BF66D79879}" destId="{5E8ACDE9-EB42-4DD3-8F84-B46A068D3B4B}" srcOrd="1" destOrd="0" parTransId="{A6ED9B7A-7BB7-4A40-BB01-4D72C21F8070}" sibTransId="{8A52E6C2-0642-4A73-9AEF-A5C6EA3325C4}"/>
    <dgm:cxn modelId="{1030AAF4-13D1-494A-99A4-42BD810D3A76}" type="presParOf" srcId="{994A5E2F-64D9-4031-BB40-4AED9E1A78F1}" destId="{EBE44616-6C93-43D8-84A3-B6E136FBF2E0}" srcOrd="0" destOrd="0" presId="urn:microsoft.com/office/officeart/2005/8/layout/vProcess5"/>
    <dgm:cxn modelId="{9766A5CC-2111-445E-8815-F08BE39E517E}" type="presParOf" srcId="{994A5E2F-64D9-4031-BB40-4AED9E1A78F1}" destId="{46677AA0-6029-478B-A9C4-8FC739859CD2}" srcOrd="1" destOrd="0" presId="urn:microsoft.com/office/officeart/2005/8/layout/vProcess5"/>
    <dgm:cxn modelId="{CD8A2DDE-453C-4A89-9830-07702E86AC6E}" type="presParOf" srcId="{994A5E2F-64D9-4031-BB40-4AED9E1A78F1}" destId="{3511CBDB-1E5D-4249-93FC-BB258057FFDB}" srcOrd="2" destOrd="0" presId="urn:microsoft.com/office/officeart/2005/8/layout/vProcess5"/>
    <dgm:cxn modelId="{A5097792-16A5-45B1-AD3A-E2B07B4303B0}" type="presParOf" srcId="{994A5E2F-64D9-4031-BB40-4AED9E1A78F1}" destId="{4F9794F6-1F2F-44FF-8789-898CDBA54AAA}" srcOrd="3" destOrd="0" presId="urn:microsoft.com/office/officeart/2005/8/layout/vProcess5"/>
    <dgm:cxn modelId="{7B702849-60C9-4EFC-8D42-F9A89794539D}" type="presParOf" srcId="{994A5E2F-64D9-4031-BB40-4AED9E1A78F1}" destId="{889ABF0A-71B7-403F-809B-9CCC152443BC}" srcOrd="4" destOrd="0" presId="urn:microsoft.com/office/officeart/2005/8/layout/vProcess5"/>
    <dgm:cxn modelId="{C314BBD3-E75E-4028-A94A-2E8AE64150AE}" type="presParOf" srcId="{994A5E2F-64D9-4031-BB40-4AED9E1A78F1}" destId="{FF796C03-CBB9-4F2B-849E-4218DC3970DF}" srcOrd="5" destOrd="0" presId="urn:microsoft.com/office/officeart/2005/8/layout/vProcess5"/>
    <dgm:cxn modelId="{7F367E68-5F56-4C71-8644-58FF8EA423BA}" type="presParOf" srcId="{994A5E2F-64D9-4031-BB40-4AED9E1A78F1}" destId="{CC82554E-050C-45E9-A646-6C74FE1D0791}" srcOrd="6" destOrd="0" presId="urn:microsoft.com/office/officeart/2005/8/layout/vProcess5"/>
    <dgm:cxn modelId="{B0ABC4BD-B707-4ACD-9700-3291CE2D5652}" type="presParOf" srcId="{994A5E2F-64D9-4031-BB40-4AED9E1A78F1}" destId="{11EDC464-4424-474B-986F-BE4BC29F3947}" srcOrd="7" destOrd="0" presId="urn:microsoft.com/office/officeart/2005/8/layout/vProcess5"/>
    <dgm:cxn modelId="{A9120C7D-61B7-43B3-A6A1-01A42C38A921}" type="presParOf" srcId="{994A5E2F-64D9-4031-BB40-4AED9E1A78F1}" destId="{CFF78F19-2E08-4007-A83F-72B42304FCD9}"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187C14-EE7C-451C-B2F4-F1BF66D79879}" type="doc">
      <dgm:prSet loTypeId="urn:microsoft.com/office/officeart/2005/8/layout/vProcess5" loCatId="process" qsTypeId="urn:microsoft.com/office/officeart/2005/8/quickstyle/3d2" qsCatId="3D" csTypeId="urn:microsoft.com/office/officeart/2005/8/colors/accent1_2" csCatId="accent1" phldr="1"/>
      <dgm:spPr/>
      <dgm:t>
        <a:bodyPr/>
        <a:lstStyle/>
        <a:p>
          <a:endParaRPr lang="pt-BR"/>
        </a:p>
      </dgm:t>
    </dgm:pt>
    <dgm:pt modelId="{7E832D47-BFB0-4B32-8578-56726773391E}">
      <dgm:prSet custT="1">
        <dgm:style>
          <a:lnRef idx="2">
            <a:schemeClr val="accent1"/>
          </a:lnRef>
          <a:fillRef idx="1">
            <a:schemeClr val="lt1"/>
          </a:fillRef>
          <a:effectRef idx="0">
            <a:schemeClr val="accent1"/>
          </a:effectRef>
          <a:fontRef idx="minor">
            <a:schemeClr val="dk1"/>
          </a:fontRef>
        </dgm:style>
      </dgm:prSet>
      <dgm:spPr/>
      <dgm:t>
        <a:bodyPr/>
        <a:lstStyle/>
        <a:p>
          <a:pPr rtl="0"/>
          <a:r>
            <a:rPr lang="pt-BR" sz="1800" b="1" dirty="0" smtClean="0">
              <a:solidFill>
                <a:schemeClr val="tx1"/>
              </a:solidFill>
              <a:latin typeface="Arial" panose="020B0604020202020204" pitchFamily="34" charset="0"/>
              <a:cs typeface="Arial" panose="020B0604020202020204" pitchFamily="34" charset="0"/>
            </a:rPr>
            <a:t>Para baixar o arquivo de Estrutura de Dados - XML, o usuário deverá realizar login no “Módulo do Gestor”, por meio de </a:t>
          </a:r>
          <a:r>
            <a:rPr lang="pt-BR" sz="2200" b="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CPF e senha do responsável pelo preenchimento de dados</a:t>
          </a:r>
          <a:r>
            <a:rPr lang="pt-BR" sz="1800" b="1" dirty="0" smtClean="0">
              <a:solidFill>
                <a:schemeClr val="tx1"/>
              </a:solidFill>
              <a:latin typeface="Arial" panose="020B0604020202020204" pitchFamily="34" charset="0"/>
              <a:cs typeface="Arial" panose="020B0604020202020204" pitchFamily="34" charset="0"/>
            </a:rPr>
            <a:t>.</a:t>
          </a:r>
          <a:endParaRPr lang="pt-BR" sz="1800" dirty="0">
            <a:solidFill>
              <a:schemeClr val="tx1"/>
            </a:solidFill>
            <a:latin typeface="Arial" panose="020B0604020202020204" pitchFamily="34" charset="0"/>
            <a:cs typeface="Arial" panose="020B0604020202020204" pitchFamily="34" charset="0"/>
          </a:endParaRPr>
        </a:p>
      </dgm:t>
    </dgm:pt>
    <dgm:pt modelId="{6081F3C0-3392-4A40-896A-1CCA5A4940E8}" type="parTrans" cxnId="{C627022B-0CF6-459E-8049-E1C381B441AA}">
      <dgm:prSet/>
      <dgm:spPr/>
      <dgm:t>
        <a:bodyPr/>
        <a:lstStyle/>
        <a:p>
          <a:endParaRPr lang="pt-BR" sz="1600">
            <a:solidFill>
              <a:srgbClr val="002060"/>
            </a:solidFill>
            <a:latin typeface="Cambria" panose="02040503050406030204" pitchFamily="18" charset="0"/>
          </a:endParaRPr>
        </a:p>
      </dgm:t>
    </dgm:pt>
    <dgm:pt modelId="{EE7B9731-6F41-4818-B5E3-989A9E837278}" type="sibTrans" cxnId="{C627022B-0CF6-459E-8049-E1C381B441AA}">
      <dgm:prSet custT="1"/>
      <dgm:spPr/>
      <dgm:t>
        <a:bodyPr/>
        <a:lstStyle/>
        <a:p>
          <a:endParaRPr lang="pt-BR" sz="1600" dirty="0">
            <a:solidFill>
              <a:srgbClr val="002060"/>
            </a:solidFill>
            <a:latin typeface="Cambria" panose="02040503050406030204" pitchFamily="18" charset="0"/>
          </a:endParaRPr>
        </a:p>
      </dgm:t>
    </dgm:pt>
    <dgm:pt modelId="{5E8ACDE9-EB42-4DD3-8F84-B46A068D3B4B}">
      <dgm:prSet custT="1">
        <dgm:style>
          <a:lnRef idx="2">
            <a:schemeClr val="accent1"/>
          </a:lnRef>
          <a:fillRef idx="1">
            <a:schemeClr val="lt1"/>
          </a:fillRef>
          <a:effectRef idx="0">
            <a:schemeClr val="accent1"/>
          </a:effectRef>
          <a:fontRef idx="minor">
            <a:schemeClr val="dk1"/>
          </a:fontRef>
        </dgm:style>
      </dgm:prSet>
      <dgm:spPr/>
      <dgm:t>
        <a:bodyPr/>
        <a:lstStyle/>
        <a:p>
          <a:pPr rtl="0"/>
          <a:r>
            <a:rPr lang="pt-BR" sz="1800" b="1" dirty="0" smtClean="0">
              <a:solidFill>
                <a:schemeClr val="tx1"/>
              </a:solidFill>
              <a:latin typeface="Cambria" panose="02040503050406030204" pitchFamily="18" charset="0"/>
            </a:rPr>
            <a:t>	Lembre-se: Este arquivo está disponível apenas para o 	perfil </a:t>
          </a:r>
          <a:r>
            <a:rPr lang="pt-BR" sz="2000" b="1" dirty="0" smtClean="0">
              <a:solidFill>
                <a:schemeClr val="tx1"/>
              </a:solidFill>
              <a:effectLst>
                <a:outerShdw blurRad="38100" dist="38100" dir="2700000" algn="tl">
                  <a:srgbClr val="000000">
                    <a:alpha val="43137"/>
                  </a:srgbClr>
                </a:outerShdw>
              </a:effectLst>
              <a:latin typeface="Cambria" panose="02040503050406030204" pitchFamily="18" charset="0"/>
            </a:rPr>
            <a:t>GESTOR DE SAÚDE OU  RESPONSÁVEL PELO 	PREENCHIMENTO DE DADOS</a:t>
          </a:r>
          <a:r>
            <a:rPr lang="pt-BR" sz="2200" b="1" dirty="0" smtClean="0">
              <a:solidFill>
                <a:schemeClr val="tx1"/>
              </a:solidFill>
              <a:effectLst>
                <a:outerShdw blurRad="38100" dist="38100" dir="2700000" algn="tl">
                  <a:srgbClr val="000000">
                    <a:alpha val="43137"/>
                  </a:srgbClr>
                </a:outerShdw>
              </a:effectLst>
              <a:latin typeface="Cambria" panose="02040503050406030204" pitchFamily="18" charset="0"/>
            </a:rPr>
            <a:t>. </a:t>
          </a:r>
          <a:endParaRPr lang="pt-BR" sz="2200" b="1" dirty="0">
            <a:solidFill>
              <a:schemeClr val="tx1"/>
            </a:solidFill>
            <a:effectLst>
              <a:outerShdw blurRad="38100" dist="38100" dir="2700000" algn="tl">
                <a:srgbClr val="000000">
                  <a:alpha val="43137"/>
                </a:srgbClr>
              </a:outerShdw>
            </a:effectLst>
            <a:latin typeface="Cambria" panose="02040503050406030204" pitchFamily="18" charset="0"/>
          </a:endParaRPr>
        </a:p>
      </dgm:t>
    </dgm:pt>
    <dgm:pt modelId="{A6ED9B7A-7BB7-4A40-BB01-4D72C21F8070}" type="parTrans" cxnId="{BA952BC9-2A7C-4875-84A6-BCE84507C56F}">
      <dgm:prSet/>
      <dgm:spPr/>
      <dgm:t>
        <a:bodyPr/>
        <a:lstStyle/>
        <a:p>
          <a:endParaRPr lang="pt-BR" sz="1600">
            <a:solidFill>
              <a:srgbClr val="002060"/>
            </a:solidFill>
            <a:latin typeface="Cambria" panose="02040503050406030204" pitchFamily="18" charset="0"/>
          </a:endParaRPr>
        </a:p>
      </dgm:t>
    </dgm:pt>
    <dgm:pt modelId="{8A52E6C2-0642-4A73-9AEF-A5C6EA3325C4}" type="sibTrans" cxnId="{BA952BC9-2A7C-4875-84A6-BCE84507C56F}">
      <dgm:prSet custT="1"/>
      <dgm:spPr/>
      <dgm:t>
        <a:bodyPr/>
        <a:lstStyle/>
        <a:p>
          <a:endParaRPr lang="pt-BR" sz="1600" dirty="0">
            <a:solidFill>
              <a:srgbClr val="002060"/>
            </a:solidFill>
            <a:latin typeface="Cambria" panose="02040503050406030204" pitchFamily="18" charset="0"/>
          </a:endParaRPr>
        </a:p>
      </dgm:t>
    </dgm:pt>
    <dgm:pt modelId="{B73EA5B5-1A24-438F-ADED-6C616BD1C51D}">
      <dgm:prSet custT="1">
        <dgm:style>
          <a:lnRef idx="2">
            <a:schemeClr val="accent1"/>
          </a:lnRef>
          <a:fillRef idx="1">
            <a:schemeClr val="lt1"/>
          </a:fillRef>
          <a:effectRef idx="0">
            <a:schemeClr val="accent1"/>
          </a:effectRef>
          <a:fontRef idx="minor">
            <a:schemeClr val="dk1"/>
          </a:fontRef>
        </dgm:style>
      </dgm:prSet>
      <dgm:spPr/>
      <dgm:t>
        <a:bodyPr/>
        <a:lstStyle/>
        <a:p>
          <a:pPr rtl="0"/>
          <a:r>
            <a:rPr lang="pt-BR" sz="1800" b="1" dirty="0" smtClean="0">
              <a:solidFill>
                <a:schemeClr val="tx1"/>
              </a:solidFill>
              <a:latin typeface="Cambria" panose="02040503050406030204" pitchFamily="18" charset="0"/>
            </a:rPr>
            <a:t>	Ao realizar o login no “Módulo de Gestor”,  se o usuário é 	responsável pelo preenchimento de vários municípios, 	</a:t>
          </a:r>
          <a:r>
            <a:rPr lang="pt-BR" sz="2200" b="1" dirty="0" smtClean="0">
              <a:solidFill>
                <a:schemeClr val="tx1"/>
              </a:solidFill>
              <a:latin typeface="Cambria" panose="02040503050406030204" pitchFamily="18" charset="0"/>
            </a:rPr>
            <a:t>deverá selecionar aquele município que deseja.</a:t>
          </a:r>
          <a:endParaRPr lang="pt-BR" sz="1800" b="1" dirty="0" smtClean="0">
            <a:solidFill>
              <a:schemeClr val="tx1"/>
            </a:solidFill>
            <a:latin typeface="Cambria" panose="02040503050406030204" pitchFamily="18" charset="0"/>
          </a:endParaRPr>
        </a:p>
      </dgm:t>
    </dgm:pt>
    <dgm:pt modelId="{26F5EE38-B6E0-4DCC-BA5E-44303E68BE14}" type="parTrans" cxnId="{E357A6C8-AC21-4A45-9FC4-37CA6027660D}">
      <dgm:prSet/>
      <dgm:spPr/>
      <dgm:t>
        <a:bodyPr/>
        <a:lstStyle/>
        <a:p>
          <a:endParaRPr lang="pt-BR" sz="1600">
            <a:solidFill>
              <a:srgbClr val="002060"/>
            </a:solidFill>
            <a:latin typeface="Cambria" panose="02040503050406030204" pitchFamily="18" charset="0"/>
          </a:endParaRPr>
        </a:p>
      </dgm:t>
    </dgm:pt>
    <dgm:pt modelId="{53E7B95A-873C-4002-AE83-9372EABEE989}" type="sibTrans" cxnId="{E357A6C8-AC21-4A45-9FC4-37CA6027660D}">
      <dgm:prSet/>
      <dgm:spPr/>
      <dgm:t>
        <a:bodyPr/>
        <a:lstStyle/>
        <a:p>
          <a:endParaRPr lang="pt-BR" sz="1600">
            <a:solidFill>
              <a:srgbClr val="002060"/>
            </a:solidFill>
            <a:latin typeface="Cambria" panose="02040503050406030204" pitchFamily="18" charset="0"/>
          </a:endParaRPr>
        </a:p>
      </dgm:t>
    </dgm:pt>
    <dgm:pt modelId="{4CF3EC32-02F0-4CDA-BD0F-5F7024FA55B8}">
      <dgm:prSet custT="1">
        <dgm:style>
          <a:lnRef idx="2">
            <a:schemeClr val="accent1"/>
          </a:lnRef>
          <a:fillRef idx="1">
            <a:schemeClr val="lt1"/>
          </a:fillRef>
          <a:effectRef idx="0">
            <a:schemeClr val="accent1"/>
          </a:effectRef>
          <a:fontRef idx="minor">
            <a:schemeClr val="dk1"/>
          </a:fontRef>
        </dgm:style>
      </dgm:prSet>
      <dgm:spPr/>
      <dgm:t>
        <a:bodyPr/>
        <a:lstStyle/>
        <a:p>
          <a:pPr rtl="0"/>
          <a:r>
            <a:rPr lang="pt-BR" sz="1800" b="1" dirty="0" smtClean="0">
              <a:solidFill>
                <a:schemeClr val="tx1"/>
              </a:solidFill>
              <a:latin typeface="Cambria" panose="02040503050406030204" pitchFamily="18" charset="0"/>
            </a:rPr>
            <a:t>	Atenção: O arquivo de estrutura é disponibilizado por   </a:t>
          </a:r>
          <a:r>
            <a:rPr lang="pt-BR" sz="2200" b="1" dirty="0" smtClean="0">
              <a:solidFill>
                <a:schemeClr val="tx1"/>
              </a:solidFill>
              <a:effectLst>
                <a:outerShdw blurRad="38100" dist="38100" dir="2700000" algn="tl">
                  <a:srgbClr val="000000">
                    <a:alpha val="43137"/>
                  </a:srgbClr>
                </a:outerShdw>
              </a:effectLst>
              <a:latin typeface="Cambria" panose="02040503050406030204" pitchFamily="18" charset="0"/>
            </a:rPr>
            <a:t>Ano e Bimestre</a:t>
          </a:r>
          <a:r>
            <a:rPr lang="pt-BR" sz="1800" b="1" dirty="0" smtClean="0">
              <a:solidFill>
                <a:schemeClr val="tx1"/>
              </a:solidFill>
              <a:latin typeface="Cambria" panose="02040503050406030204" pitchFamily="18" charset="0"/>
            </a:rPr>
            <a:t>. </a:t>
          </a:r>
          <a:endParaRPr lang="pt-BR" sz="1800" b="1" dirty="0">
            <a:solidFill>
              <a:schemeClr val="tx1"/>
            </a:solidFill>
            <a:latin typeface="Cambria" panose="02040503050406030204" pitchFamily="18" charset="0"/>
          </a:endParaRPr>
        </a:p>
      </dgm:t>
    </dgm:pt>
    <dgm:pt modelId="{17A22354-661D-42CE-86CF-8D285686009A}" type="parTrans" cxnId="{7B8CA7ED-223D-475B-9AD2-DB54967A3415}">
      <dgm:prSet/>
      <dgm:spPr/>
      <dgm:t>
        <a:bodyPr/>
        <a:lstStyle/>
        <a:p>
          <a:endParaRPr lang="pt-BR"/>
        </a:p>
      </dgm:t>
    </dgm:pt>
    <dgm:pt modelId="{9D11850F-E442-430A-B597-D89F858F7449}" type="sibTrans" cxnId="{7B8CA7ED-223D-475B-9AD2-DB54967A3415}">
      <dgm:prSet/>
      <dgm:spPr/>
      <dgm:t>
        <a:bodyPr/>
        <a:lstStyle/>
        <a:p>
          <a:endParaRPr lang="pt-BR" dirty="0"/>
        </a:p>
      </dgm:t>
    </dgm:pt>
    <dgm:pt modelId="{994A5E2F-64D9-4031-BB40-4AED9E1A78F1}" type="pres">
      <dgm:prSet presAssocID="{1A187C14-EE7C-451C-B2F4-F1BF66D79879}" presName="outerComposite" presStyleCnt="0">
        <dgm:presLayoutVars>
          <dgm:chMax val="5"/>
          <dgm:dir/>
          <dgm:resizeHandles val="exact"/>
        </dgm:presLayoutVars>
      </dgm:prSet>
      <dgm:spPr/>
      <dgm:t>
        <a:bodyPr/>
        <a:lstStyle/>
        <a:p>
          <a:endParaRPr lang="pt-BR"/>
        </a:p>
      </dgm:t>
    </dgm:pt>
    <dgm:pt modelId="{EBE44616-6C93-43D8-84A3-B6E136FBF2E0}" type="pres">
      <dgm:prSet presAssocID="{1A187C14-EE7C-451C-B2F4-F1BF66D79879}" presName="dummyMaxCanvas" presStyleCnt="0">
        <dgm:presLayoutVars/>
      </dgm:prSet>
      <dgm:spPr/>
      <dgm:t>
        <a:bodyPr/>
        <a:lstStyle/>
        <a:p>
          <a:endParaRPr lang="pt-BR"/>
        </a:p>
      </dgm:t>
    </dgm:pt>
    <dgm:pt modelId="{F9876922-DC79-4CC2-90DD-A19AC31D9920}" type="pres">
      <dgm:prSet presAssocID="{1A187C14-EE7C-451C-B2F4-F1BF66D79879}" presName="FourNodes_1" presStyleLbl="node1" presStyleIdx="0" presStyleCnt="4" custScaleX="116473" custLinFactNeighborX="4746" custLinFactNeighborY="0">
        <dgm:presLayoutVars>
          <dgm:bulletEnabled val="1"/>
        </dgm:presLayoutVars>
      </dgm:prSet>
      <dgm:spPr/>
      <dgm:t>
        <a:bodyPr/>
        <a:lstStyle/>
        <a:p>
          <a:endParaRPr lang="pt-BR"/>
        </a:p>
      </dgm:t>
    </dgm:pt>
    <dgm:pt modelId="{D24A3152-0100-45FB-8580-7FC3DD0D1905}" type="pres">
      <dgm:prSet presAssocID="{1A187C14-EE7C-451C-B2F4-F1BF66D79879}" presName="FourNodes_2" presStyleLbl="node1" presStyleIdx="1" presStyleCnt="4" custLinFactNeighborX="-3170">
        <dgm:presLayoutVars>
          <dgm:bulletEnabled val="1"/>
        </dgm:presLayoutVars>
      </dgm:prSet>
      <dgm:spPr/>
      <dgm:t>
        <a:bodyPr/>
        <a:lstStyle/>
        <a:p>
          <a:endParaRPr lang="pt-BR"/>
        </a:p>
      </dgm:t>
    </dgm:pt>
    <dgm:pt modelId="{424B862A-E0CF-4A8B-97A0-EDF9EF29166B}" type="pres">
      <dgm:prSet presAssocID="{1A187C14-EE7C-451C-B2F4-F1BF66D79879}" presName="FourNodes_3" presStyleLbl="node1" presStyleIdx="2" presStyleCnt="4" custScaleX="106521" custLinFactNeighborX="-1637">
        <dgm:presLayoutVars>
          <dgm:bulletEnabled val="1"/>
        </dgm:presLayoutVars>
      </dgm:prSet>
      <dgm:spPr/>
      <dgm:t>
        <a:bodyPr/>
        <a:lstStyle/>
        <a:p>
          <a:endParaRPr lang="pt-BR"/>
        </a:p>
      </dgm:t>
    </dgm:pt>
    <dgm:pt modelId="{FC50BAB2-7ED4-4985-8458-9B03B84603BE}" type="pres">
      <dgm:prSet presAssocID="{1A187C14-EE7C-451C-B2F4-F1BF66D79879}" presName="FourNodes_4" presStyleLbl="node1" presStyleIdx="3" presStyleCnt="4" custScaleX="104807">
        <dgm:presLayoutVars>
          <dgm:bulletEnabled val="1"/>
        </dgm:presLayoutVars>
      </dgm:prSet>
      <dgm:spPr/>
      <dgm:t>
        <a:bodyPr/>
        <a:lstStyle/>
        <a:p>
          <a:endParaRPr lang="pt-BR"/>
        </a:p>
      </dgm:t>
    </dgm:pt>
    <dgm:pt modelId="{D4B282B0-C394-4304-9ED0-718EEFEB4C8F}" type="pres">
      <dgm:prSet presAssocID="{1A187C14-EE7C-451C-B2F4-F1BF66D79879}" presName="FourConn_1-2" presStyleLbl="fgAccFollowNode1" presStyleIdx="0" presStyleCnt="3" custLinFactNeighborX="-512" custLinFactNeighborY="-28178">
        <dgm:presLayoutVars>
          <dgm:bulletEnabled val="1"/>
        </dgm:presLayoutVars>
      </dgm:prSet>
      <dgm:spPr/>
      <dgm:t>
        <a:bodyPr/>
        <a:lstStyle/>
        <a:p>
          <a:endParaRPr lang="pt-BR"/>
        </a:p>
      </dgm:t>
    </dgm:pt>
    <dgm:pt modelId="{BAE008EF-FBFC-41A7-A4F7-5DFC21ADEFCF}" type="pres">
      <dgm:prSet presAssocID="{1A187C14-EE7C-451C-B2F4-F1BF66D79879}" presName="FourConn_2-3" presStyleLbl="fgAccFollowNode1" presStyleIdx="1" presStyleCnt="3" custLinFactNeighborX="37994" custLinFactNeighborY="-30689">
        <dgm:presLayoutVars>
          <dgm:bulletEnabled val="1"/>
        </dgm:presLayoutVars>
      </dgm:prSet>
      <dgm:spPr/>
      <dgm:t>
        <a:bodyPr/>
        <a:lstStyle/>
        <a:p>
          <a:endParaRPr lang="pt-BR"/>
        </a:p>
      </dgm:t>
    </dgm:pt>
    <dgm:pt modelId="{35540B1C-6CA5-4CAD-825B-B4F003EA59F7}" type="pres">
      <dgm:prSet presAssocID="{1A187C14-EE7C-451C-B2F4-F1BF66D79879}" presName="FourConn_3-4" presStyleLbl="fgAccFollowNode1" presStyleIdx="2" presStyleCnt="3" custLinFactNeighborX="-12123" custLinFactNeighborY="-15268">
        <dgm:presLayoutVars>
          <dgm:bulletEnabled val="1"/>
        </dgm:presLayoutVars>
      </dgm:prSet>
      <dgm:spPr/>
      <dgm:t>
        <a:bodyPr/>
        <a:lstStyle/>
        <a:p>
          <a:endParaRPr lang="pt-BR"/>
        </a:p>
      </dgm:t>
    </dgm:pt>
    <dgm:pt modelId="{0550A81D-B0B8-4185-B243-C390CC012E24}" type="pres">
      <dgm:prSet presAssocID="{1A187C14-EE7C-451C-B2F4-F1BF66D79879}" presName="FourNodes_1_text" presStyleLbl="node1" presStyleIdx="3" presStyleCnt="4">
        <dgm:presLayoutVars>
          <dgm:bulletEnabled val="1"/>
        </dgm:presLayoutVars>
      </dgm:prSet>
      <dgm:spPr/>
      <dgm:t>
        <a:bodyPr/>
        <a:lstStyle/>
        <a:p>
          <a:endParaRPr lang="pt-BR"/>
        </a:p>
      </dgm:t>
    </dgm:pt>
    <dgm:pt modelId="{0056E3EB-833C-4B0F-8C30-460D1971936C}" type="pres">
      <dgm:prSet presAssocID="{1A187C14-EE7C-451C-B2F4-F1BF66D79879}" presName="FourNodes_2_text" presStyleLbl="node1" presStyleIdx="3" presStyleCnt="4">
        <dgm:presLayoutVars>
          <dgm:bulletEnabled val="1"/>
        </dgm:presLayoutVars>
      </dgm:prSet>
      <dgm:spPr/>
      <dgm:t>
        <a:bodyPr/>
        <a:lstStyle/>
        <a:p>
          <a:endParaRPr lang="pt-BR"/>
        </a:p>
      </dgm:t>
    </dgm:pt>
    <dgm:pt modelId="{59D58009-A2D4-4D01-8D1E-EE218177CBEC}" type="pres">
      <dgm:prSet presAssocID="{1A187C14-EE7C-451C-B2F4-F1BF66D79879}" presName="FourNodes_3_text" presStyleLbl="node1" presStyleIdx="3" presStyleCnt="4">
        <dgm:presLayoutVars>
          <dgm:bulletEnabled val="1"/>
        </dgm:presLayoutVars>
      </dgm:prSet>
      <dgm:spPr/>
      <dgm:t>
        <a:bodyPr/>
        <a:lstStyle/>
        <a:p>
          <a:endParaRPr lang="pt-BR"/>
        </a:p>
      </dgm:t>
    </dgm:pt>
    <dgm:pt modelId="{37562863-06CC-4005-8AF9-D5A40694F8A0}" type="pres">
      <dgm:prSet presAssocID="{1A187C14-EE7C-451C-B2F4-F1BF66D79879}" presName="FourNodes_4_text" presStyleLbl="node1" presStyleIdx="3" presStyleCnt="4">
        <dgm:presLayoutVars>
          <dgm:bulletEnabled val="1"/>
        </dgm:presLayoutVars>
      </dgm:prSet>
      <dgm:spPr/>
      <dgm:t>
        <a:bodyPr/>
        <a:lstStyle/>
        <a:p>
          <a:endParaRPr lang="pt-BR"/>
        </a:p>
      </dgm:t>
    </dgm:pt>
  </dgm:ptLst>
  <dgm:cxnLst>
    <dgm:cxn modelId="{77293828-4223-4334-B172-393F14706A27}" type="presOf" srcId="{9D11850F-E442-430A-B597-D89F858F7449}" destId="{BAE008EF-FBFC-41A7-A4F7-5DFC21ADEFCF}" srcOrd="0" destOrd="0" presId="urn:microsoft.com/office/officeart/2005/8/layout/vProcess5"/>
    <dgm:cxn modelId="{D54D3C3E-F2AF-4BDA-9B6B-346122D4B9EF}" type="presOf" srcId="{EE7B9731-6F41-4818-B5E3-989A9E837278}" destId="{D4B282B0-C394-4304-9ED0-718EEFEB4C8F}" srcOrd="0" destOrd="0" presId="urn:microsoft.com/office/officeart/2005/8/layout/vProcess5"/>
    <dgm:cxn modelId="{984EE72A-E530-4209-A9E2-C5839F7FCE61}" type="presOf" srcId="{7E832D47-BFB0-4B32-8578-56726773391E}" destId="{F9876922-DC79-4CC2-90DD-A19AC31D9920}" srcOrd="0" destOrd="0" presId="urn:microsoft.com/office/officeart/2005/8/layout/vProcess5"/>
    <dgm:cxn modelId="{E03BA913-7159-40FF-8B9D-78E7180668B6}" type="presOf" srcId="{1A187C14-EE7C-451C-B2F4-F1BF66D79879}" destId="{994A5E2F-64D9-4031-BB40-4AED9E1A78F1}" srcOrd="0" destOrd="0" presId="urn:microsoft.com/office/officeart/2005/8/layout/vProcess5"/>
    <dgm:cxn modelId="{DDAD655E-A418-487D-845A-BBD304C4A204}" type="presOf" srcId="{4CF3EC32-02F0-4CDA-BD0F-5F7024FA55B8}" destId="{0056E3EB-833C-4B0F-8C30-460D1971936C}" srcOrd="1" destOrd="0" presId="urn:microsoft.com/office/officeart/2005/8/layout/vProcess5"/>
    <dgm:cxn modelId="{7696D2B7-65D6-45DC-8624-6A04C6175BFF}" type="presOf" srcId="{7E832D47-BFB0-4B32-8578-56726773391E}" destId="{0550A81D-B0B8-4185-B243-C390CC012E24}" srcOrd="1" destOrd="0" presId="urn:microsoft.com/office/officeart/2005/8/layout/vProcess5"/>
    <dgm:cxn modelId="{5AB308AD-3505-4467-9FD9-51B47EDD7B61}" type="presOf" srcId="{8A52E6C2-0642-4A73-9AEF-A5C6EA3325C4}" destId="{35540B1C-6CA5-4CAD-825B-B4F003EA59F7}" srcOrd="0" destOrd="0" presId="urn:microsoft.com/office/officeart/2005/8/layout/vProcess5"/>
    <dgm:cxn modelId="{CE900D86-9F29-472E-B8A8-AF5CE0B076BB}" type="presOf" srcId="{5E8ACDE9-EB42-4DD3-8F84-B46A068D3B4B}" destId="{59D58009-A2D4-4D01-8D1E-EE218177CBEC}" srcOrd="1" destOrd="0" presId="urn:microsoft.com/office/officeart/2005/8/layout/vProcess5"/>
    <dgm:cxn modelId="{E345EB92-3008-447A-ABD9-9EA730F0DEA5}" type="presOf" srcId="{5E8ACDE9-EB42-4DD3-8F84-B46A068D3B4B}" destId="{424B862A-E0CF-4A8B-97A0-EDF9EF29166B}" srcOrd="0" destOrd="0" presId="urn:microsoft.com/office/officeart/2005/8/layout/vProcess5"/>
    <dgm:cxn modelId="{1ACB3A0E-ADBD-42AE-B133-C622CE6BEFE5}" type="presOf" srcId="{B73EA5B5-1A24-438F-ADED-6C616BD1C51D}" destId="{37562863-06CC-4005-8AF9-D5A40694F8A0}" srcOrd="1" destOrd="0" presId="urn:microsoft.com/office/officeart/2005/8/layout/vProcess5"/>
    <dgm:cxn modelId="{C627022B-0CF6-459E-8049-E1C381B441AA}" srcId="{1A187C14-EE7C-451C-B2F4-F1BF66D79879}" destId="{7E832D47-BFB0-4B32-8578-56726773391E}" srcOrd="0" destOrd="0" parTransId="{6081F3C0-3392-4A40-896A-1CCA5A4940E8}" sibTransId="{EE7B9731-6F41-4818-B5E3-989A9E837278}"/>
    <dgm:cxn modelId="{2FA75047-9175-4622-84E6-0FCCBBAA8526}" type="presOf" srcId="{4CF3EC32-02F0-4CDA-BD0F-5F7024FA55B8}" destId="{D24A3152-0100-45FB-8580-7FC3DD0D1905}" srcOrd="0" destOrd="0" presId="urn:microsoft.com/office/officeart/2005/8/layout/vProcess5"/>
    <dgm:cxn modelId="{E357A6C8-AC21-4A45-9FC4-37CA6027660D}" srcId="{1A187C14-EE7C-451C-B2F4-F1BF66D79879}" destId="{B73EA5B5-1A24-438F-ADED-6C616BD1C51D}" srcOrd="3" destOrd="0" parTransId="{26F5EE38-B6E0-4DCC-BA5E-44303E68BE14}" sibTransId="{53E7B95A-873C-4002-AE83-9372EABEE989}"/>
    <dgm:cxn modelId="{AE7AA671-215D-457E-856A-ED36BE5AF482}" type="presOf" srcId="{B73EA5B5-1A24-438F-ADED-6C616BD1C51D}" destId="{FC50BAB2-7ED4-4985-8458-9B03B84603BE}" srcOrd="0" destOrd="0" presId="urn:microsoft.com/office/officeart/2005/8/layout/vProcess5"/>
    <dgm:cxn modelId="{7B8CA7ED-223D-475B-9AD2-DB54967A3415}" srcId="{1A187C14-EE7C-451C-B2F4-F1BF66D79879}" destId="{4CF3EC32-02F0-4CDA-BD0F-5F7024FA55B8}" srcOrd="1" destOrd="0" parTransId="{17A22354-661D-42CE-86CF-8D285686009A}" sibTransId="{9D11850F-E442-430A-B597-D89F858F7449}"/>
    <dgm:cxn modelId="{BA952BC9-2A7C-4875-84A6-BCE84507C56F}" srcId="{1A187C14-EE7C-451C-B2F4-F1BF66D79879}" destId="{5E8ACDE9-EB42-4DD3-8F84-B46A068D3B4B}" srcOrd="2" destOrd="0" parTransId="{A6ED9B7A-7BB7-4A40-BB01-4D72C21F8070}" sibTransId="{8A52E6C2-0642-4A73-9AEF-A5C6EA3325C4}"/>
    <dgm:cxn modelId="{43C94EB6-6D95-4F07-9576-C06E59970C37}" type="presParOf" srcId="{994A5E2F-64D9-4031-BB40-4AED9E1A78F1}" destId="{EBE44616-6C93-43D8-84A3-B6E136FBF2E0}" srcOrd="0" destOrd="0" presId="urn:microsoft.com/office/officeart/2005/8/layout/vProcess5"/>
    <dgm:cxn modelId="{41C48EDD-FFC4-4916-ACF6-20D2883FE8ED}" type="presParOf" srcId="{994A5E2F-64D9-4031-BB40-4AED9E1A78F1}" destId="{F9876922-DC79-4CC2-90DD-A19AC31D9920}" srcOrd="1" destOrd="0" presId="urn:microsoft.com/office/officeart/2005/8/layout/vProcess5"/>
    <dgm:cxn modelId="{1AAC4422-77EE-462B-8E3B-7210E15659D9}" type="presParOf" srcId="{994A5E2F-64D9-4031-BB40-4AED9E1A78F1}" destId="{D24A3152-0100-45FB-8580-7FC3DD0D1905}" srcOrd="2" destOrd="0" presId="urn:microsoft.com/office/officeart/2005/8/layout/vProcess5"/>
    <dgm:cxn modelId="{31025722-C680-4A7F-86FA-7F793060960A}" type="presParOf" srcId="{994A5E2F-64D9-4031-BB40-4AED9E1A78F1}" destId="{424B862A-E0CF-4A8B-97A0-EDF9EF29166B}" srcOrd="3" destOrd="0" presId="urn:microsoft.com/office/officeart/2005/8/layout/vProcess5"/>
    <dgm:cxn modelId="{9EBF79F9-2B89-4083-BC68-4AEE2C337797}" type="presParOf" srcId="{994A5E2F-64D9-4031-BB40-4AED9E1A78F1}" destId="{FC50BAB2-7ED4-4985-8458-9B03B84603BE}" srcOrd="4" destOrd="0" presId="urn:microsoft.com/office/officeart/2005/8/layout/vProcess5"/>
    <dgm:cxn modelId="{AC418C6A-4F20-464A-B3A1-B454D6DECADA}" type="presParOf" srcId="{994A5E2F-64D9-4031-BB40-4AED9E1A78F1}" destId="{D4B282B0-C394-4304-9ED0-718EEFEB4C8F}" srcOrd="5" destOrd="0" presId="urn:microsoft.com/office/officeart/2005/8/layout/vProcess5"/>
    <dgm:cxn modelId="{7BC6A7B7-BE37-44DF-A9DB-633C1DDBF3A8}" type="presParOf" srcId="{994A5E2F-64D9-4031-BB40-4AED9E1A78F1}" destId="{BAE008EF-FBFC-41A7-A4F7-5DFC21ADEFCF}" srcOrd="6" destOrd="0" presId="urn:microsoft.com/office/officeart/2005/8/layout/vProcess5"/>
    <dgm:cxn modelId="{5478D802-EBAF-4760-85A6-CD3A806DA3AB}" type="presParOf" srcId="{994A5E2F-64D9-4031-BB40-4AED9E1A78F1}" destId="{35540B1C-6CA5-4CAD-825B-B4F003EA59F7}" srcOrd="7" destOrd="0" presId="urn:microsoft.com/office/officeart/2005/8/layout/vProcess5"/>
    <dgm:cxn modelId="{4B2796AB-AAED-462C-A019-49E8C901CDF7}" type="presParOf" srcId="{994A5E2F-64D9-4031-BB40-4AED9E1A78F1}" destId="{0550A81D-B0B8-4185-B243-C390CC012E24}" srcOrd="8" destOrd="0" presId="urn:microsoft.com/office/officeart/2005/8/layout/vProcess5"/>
    <dgm:cxn modelId="{9C303DB5-9C38-47D7-9D6B-7A1CA0CA0D09}" type="presParOf" srcId="{994A5E2F-64D9-4031-BB40-4AED9E1A78F1}" destId="{0056E3EB-833C-4B0F-8C30-460D1971936C}" srcOrd="9" destOrd="0" presId="urn:microsoft.com/office/officeart/2005/8/layout/vProcess5"/>
    <dgm:cxn modelId="{50599EA1-2E83-433F-AB7A-61C22856D4CA}" type="presParOf" srcId="{994A5E2F-64D9-4031-BB40-4AED9E1A78F1}" destId="{59D58009-A2D4-4D01-8D1E-EE218177CBEC}" srcOrd="10" destOrd="0" presId="urn:microsoft.com/office/officeart/2005/8/layout/vProcess5"/>
    <dgm:cxn modelId="{072CDEBA-1DF0-4A0A-AC6C-AB425B141BF4}" type="presParOf" srcId="{994A5E2F-64D9-4031-BB40-4AED9E1A78F1}" destId="{37562863-06CC-4005-8AF9-D5A40694F8A0}"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52760AC-C369-4418-874B-CD504BBEC6EE}" type="doc">
      <dgm:prSet loTypeId="urn:microsoft.com/office/officeart/2005/8/layout/chevron1" loCatId="process" qsTypeId="urn:microsoft.com/office/officeart/2005/8/quickstyle/3d1" qsCatId="3D" csTypeId="urn:microsoft.com/office/officeart/2005/8/colors/accent1_4" csCatId="accent1"/>
      <dgm:spPr/>
      <dgm:t>
        <a:bodyPr/>
        <a:lstStyle/>
        <a:p>
          <a:endParaRPr lang="pt-BR"/>
        </a:p>
      </dgm:t>
    </dgm:pt>
    <dgm:pt modelId="{555CAFFB-189B-48D3-9DA8-CE94CA6F1AE9}">
      <dgm:prSet/>
      <dgm:spPr/>
      <dgm:t>
        <a:bodyPr/>
        <a:lstStyle/>
        <a:p>
          <a:pPr rtl="0"/>
          <a:r>
            <a:rPr lang="pt-BR" b="1" dirty="0" smtClean="0"/>
            <a:t>Bloco de Custeio das Ações e Serviços Públicos de Saúde</a:t>
          </a:r>
          <a:endParaRPr lang="pt-BR" dirty="0"/>
        </a:p>
      </dgm:t>
    </dgm:pt>
    <dgm:pt modelId="{8C3327EF-DA68-425F-9A43-9505CABA33C7}" type="parTrans" cxnId="{B9F8F5C5-6578-46B8-91B6-D0B28BF3347F}">
      <dgm:prSet/>
      <dgm:spPr/>
      <dgm:t>
        <a:bodyPr/>
        <a:lstStyle/>
        <a:p>
          <a:endParaRPr lang="pt-BR"/>
        </a:p>
      </dgm:t>
    </dgm:pt>
    <dgm:pt modelId="{ADAF3919-1357-4715-BFE6-0192984A7FFE}" type="sibTrans" cxnId="{B9F8F5C5-6578-46B8-91B6-D0B28BF3347F}">
      <dgm:prSet/>
      <dgm:spPr/>
      <dgm:t>
        <a:bodyPr/>
        <a:lstStyle/>
        <a:p>
          <a:endParaRPr lang="pt-BR"/>
        </a:p>
      </dgm:t>
    </dgm:pt>
    <dgm:pt modelId="{628753BD-1C31-4A31-B9D0-9FC55E9A6AF3}" type="pres">
      <dgm:prSet presAssocID="{652760AC-C369-4418-874B-CD504BBEC6EE}" presName="Name0" presStyleCnt="0">
        <dgm:presLayoutVars>
          <dgm:dir/>
          <dgm:animLvl val="lvl"/>
          <dgm:resizeHandles val="exact"/>
        </dgm:presLayoutVars>
      </dgm:prSet>
      <dgm:spPr/>
      <dgm:t>
        <a:bodyPr/>
        <a:lstStyle/>
        <a:p>
          <a:endParaRPr lang="pt-BR"/>
        </a:p>
      </dgm:t>
    </dgm:pt>
    <dgm:pt modelId="{F97B70BD-7957-4AC7-A661-CF5976D7EBED}" type="pres">
      <dgm:prSet presAssocID="{555CAFFB-189B-48D3-9DA8-CE94CA6F1AE9}" presName="parTxOnly" presStyleLbl="node1" presStyleIdx="0" presStyleCnt="1">
        <dgm:presLayoutVars>
          <dgm:chMax val="0"/>
          <dgm:chPref val="0"/>
          <dgm:bulletEnabled val="1"/>
        </dgm:presLayoutVars>
      </dgm:prSet>
      <dgm:spPr/>
      <dgm:t>
        <a:bodyPr/>
        <a:lstStyle/>
        <a:p>
          <a:endParaRPr lang="pt-BR"/>
        </a:p>
      </dgm:t>
    </dgm:pt>
  </dgm:ptLst>
  <dgm:cxnLst>
    <dgm:cxn modelId="{16C6F7EA-266D-4A0F-B0A9-E81D62C68B81}" type="presOf" srcId="{652760AC-C369-4418-874B-CD504BBEC6EE}" destId="{628753BD-1C31-4A31-B9D0-9FC55E9A6AF3}" srcOrd="0" destOrd="0" presId="urn:microsoft.com/office/officeart/2005/8/layout/chevron1"/>
    <dgm:cxn modelId="{B9F8F5C5-6578-46B8-91B6-D0B28BF3347F}" srcId="{652760AC-C369-4418-874B-CD504BBEC6EE}" destId="{555CAFFB-189B-48D3-9DA8-CE94CA6F1AE9}" srcOrd="0" destOrd="0" parTransId="{8C3327EF-DA68-425F-9A43-9505CABA33C7}" sibTransId="{ADAF3919-1357-4715-BFE6-0192984A7FFE}"/>
    <dgm:cxn modelId="{92499A52-AF85-4491-89D9-94FF989FBA6B}" type="presOf" srcId="{555CAFFB-189B-48D3-9DA8-CE94CA6F1AE9}" destId="{F97B70BD-7957-4AC7-A661-CF5976D7EBED}" srcOrd="0" destOrd="0" presId="urn:microsoft.com/office/officeart/2005/8/layout/chevron1"/>
    <dgm:cxn modelId="{D219C849-0FC9-4857-BE8A-36AF60710293}" type="presParOf" srcId="{628753BD-1C31-4A31-B9D0-9FC55E9A6AF3}" destId="{F97B70BD-7957-4AC7-A661-CF5976D7EBED}" srcOrd="0" destOrd="0" presId="urn:microsoft.com/office/officeart/2005/8/layout/chevron1"/>
  </dgm:cxnLst>
  <dgm:bg>
    <a:solidFill>
      <a:schemeClr val="accent1">
        <a:lumMod val="20000"/>
        <a:lumOff val="80000"/>
      </a:schemeClr>
    </a:solid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1AE066-B489-4EE1-AF41-24FA8E21A554}" type="doc">
      <dgm:prSet loTypeId="urn:microsoft.com/office/officeart/2005/8/layout/chevron1" loCatId="process" qsTypeId="urn:microsoft.com/office/officeart/2005/8/quickstyle/3d2" qsCatId="3D" csTypeId="urn:microsoft.com/office/officeart/2005/8/colors/accent1_2" csCatId="accent1"/>
      <dgm:spPr/>
      <dgm:t>
        <a:bodyPr/>
        <a:lstStyle/>
        <a:p>
          <a:endParaRPr lang="pt-BR"/>
        </a:p>
      </dgm:t>
    </dgm:pt>
    <dgm:pt modelId="{90405C28-7A89-4FE7-9BDB-90018BAD471E}">
      <dgm:prSet/>
      <dgm:spPr/>
      <dgm:t>
        <a:bodyPr/>
        <a:lstStyle/>
        <a:p>
          <a:pPr rtl="0"/>
          <a:r>
            <a:rPr lang="pt-BR" b="1" dirty="0" smtClean="0"/>
            <a:t>Bloco de Investimento na Rede de Serviços Públicos de Saúde</a:t>
          </a:r>
          <a:endParaRPr lang="pt-BR" dirty="0"/>
        </a:p>
      </dgm:t>
    </dgm:pt>
    <dgm:pt modelId="{26F001CF-8A55-4248-AC50-5CD6BA67F89B}" type="parTrans" cxnId="{28656F7F-C326-4CAA-8D76-DCD819EA11F8}">
      <dgm:prSet/>
      <dgm:spPr/>
      <dgm:t>
        <a:bodyPr/>
        <a:lstStyle/>
        <a:p>
          <a:endParaRPr lang="pt-BR">
            <a:solidFill>
              <a:schemeClr val="tx1"/>
            </a:solidFill>
          </a:endParaRPr>
        </a:p>
      </dgm:t>
    </dgm:pt>
    <dgm:pt modelId="{BA6A65DE-BF6B-4583-B3B8-20F391EE886C}" type="sibTrans" cxnId="{28656F7F-C326-4CAA-8D76-DCD819EA11F8}">
      <dgm:prSet/>
      <dgm:spPr/>
      <dgm:t>
        <a:bodyPr/>
        <a:lstStyle/>
        <a:p>
          <a:endParaRPr lang="pt-BR">
            <a:solidFill>
              <a:schemeClr val="tx1"/>
            </a:solidFill>
          </a:endParaRPr>
        </a:p>
      </dgm:t>
    </dgm:pt>
    <dgm:pt modelId="{9FCA311D-D6DC-4DC8-8B87-616C5CD95823}" type="pres">
      <dgm:prSet presAssocID="{4A1AE066-B489-4EE1-AF41-24FA8E21A554}" presName="Name0" presStyleCnt="0">
        <dgm:presLayoutVars>
          <dgm:dir/>
          <dgm:animLvl val="lvl"/>
          <dgm:resizeHandles val="exact"/>
        </dgm:presLayoutVars>
      </dgm:prSet>
      <dgm:spPr/>
      <dgm:t>
        <a:bodyPr/>
        <a:lstStyle/>
        <a:p>
          <a:endParaRPr lang="pt-BR"/>
        </a:p>
      </dgm:t>
    </dgm:pt>
    <dgm:pt modelId="{66C815B9-AC81-45A5-AB46-6942956ABBF7}" type="pres">
      <dgm:prSet presAssocID="{90405C28-7A89-4FE7-9BDB-90018BAD471E}" presName="parTxOnly" presStyleLbl="node1" presStyleIdx="0" presStyleCnt="1">
        <dgm:presLayoutVars>
          <dgm:chMax val="0"/>
          <dgm:chPref val="0"/>
          <dgm:bulletEnabled val="1"/>
        </dgm:presLayoutVars>
      </dgm:prSet>
      <dgm:spPr/>
      <dgm:t>
        <a:bodyPr/>
        <a:lstStyle/>
        <a:p>
          <a:endParaRPr lang="pt-BR"/>
        </a:p>
      </dgm:t>
    </dgm:pt>
  </dgm:ptLst>
  <dgm:cxnLst>
    <dgm:cxn modelId="{37F0E66A-1780-44D6-A0E7-0EF3A703729A}" type="presOf" srcId="{90405C28-7A89-4FE7-9BDB-90018BAD471E}" destId="{66C815B9-AC81-45A5-AB46-6942956ABBF7}" srcOrd="0" destOrd="0" presId="urn:microsoft.com/office/officeart/2005/8/layout/chevron1"/>
    <dgm:cxn modelId="{28656F7F-C326-4CAA-8D76-DCD819EA11F8}" srcId="{4A1AE066-B489-4EE1-AF41-24FA8E21A554}" destId="{90405C28-7A89-4FE7-9BDB-90018BAD471E}" srcOrd="0" destOrd="0" parTransId="{26F001CF-8A55-4248-AC50-5CD6BA67F89B}" sibTransId="{BA6A65DE-BF6B-4583-B3B8-20F391EE886C}"/>
    <dgm:cxn modelId="{92F3E5E2-1AF5-4822-80FC-1BBFE1F3E317}" type="presOf" srcId="{4A1AE066-B489-4EE1-AF41-24FA8E21A554}" destId="{9FCA311D-D6DC-4DC8-8B87-616C5CD95823}" srcOrd="0" destOrd="0" presId="urn:microsoft.com/office/officeart/2005/8/layout/chevron1"/>
    <dgm:cxn modelId="{F9BB12AF-88F1-46EC-BED4-342927DA8EA8}" type="presParOf" srcId="{9FCA311D-D6DC-4DC8-8B87-616C5CD95823}" destId="{66C815B9-AC81-45A5-AB46-6942956ABBF7}" srcOrd="0" destOrd="0" presId="urn:microsoft.com/office/officeart/2005/8/layout/chevron1"/>
  </dgm:cxnLst>
  <dgm:bg>
    <a:solidFill>
      <a:schemeClr val="accent1">
        <a:lumMod val="20000"/>
        <a:lumOff val="80000"/>
      </a:schemeClr>
    </a:solidFill>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0D31D19-3011-447D-B61F-E57C1757671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t-BR"/>
        </a:p>
      </dgm:t>
    </dgm:pt>
    <dgm:pt modelId="{2F3A09D6-2B2B-441E-A8FF-414F3D79A9DA}" type="pres">
      <dgm:prSet presAssocID="{40D31D19-3011-447D-B61F-E57C17576715}" presName="linear" presStyleCnt="0">
        <dgm:presLayoutVars>
          <dgm:animLvl val="lvl"/>
          <dgm:resizeHandles val="exact"/>
        </dgm:presLayoutVars>
      </dgm:prSet>
      <dgm:spPr/>
      <dgm:t>
        <a:bodyPr/>
        <a:lstStyle/>
        <a:p>
          <a:endParaRPr lang="pt-BR"/>
        </a:p>
      </dgm:t>
    </dgm:pt>
  </dgm:ptLst>
  <dgm:cxnLst>
    <dgm:cxn modelId="{625B550E-6FA3-4558-9DB9-0C7A24D0ACDA}" type="presOf" srcId="{40D31D19-3011-447D-B61F-E57C17576715}" destId="{2F3A09D6-2B2B-441E-A8FF-414F3D79A9DA}"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0D31D19-3011-447D-B61F-E57C1757671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t-BR"/>
        </a:p>
      </dgm:t>
    </dgm:pt>
    <dgm:pt modelId="{771C2B1A-30CA-425A-A684-0EE98B27F740}">
      <dgm:prSet/>
      <dgm:spPr>
        <a:solidFill>
          <a:srgbClr val="C00000"/>
        </a:solidFill>
        <a:ln>
          <a:solidFill>
            <a:srgbClr val="C00000"/>
          </a:solidFill>
        </a:ln>
      </dgm:spPr>
      <dgm:t>
        <a:bodyPr/>
        <a:lstStyle/>
        <a:p>
          <a:pPr algn="ctr" rtl="0"/>
          <a:r>
            <a:rPr lang="pt-BR" b="1" dirty="0" smtClean="0">
              <a:solidFill>
                <a:schemeClr val="bg1"/>
              </a:solidFill>
            </a:rPr>
            <a:t>Esta coluna representa o total da disponibilidade após exclusão do total de RP’s inscritos de anos anteriores </a:t>
          </a:r>
          <a:endParaRPr lang="pt-BR" b="1" dirty="0">
            <a:solidFill>
              <a:schemeClr val="bg1"/>
            </a:solidFill>
          </a:endParaRPr>
        </a:p>
      </dgm:t>
    </dgm:pt>
    <dgm:pt modelId="{E69215B9-1167-4953-80E1-9E3E8F11A6A1}" type="parTrans" cxnId="{03B50951-0DAA-4FA8-A336-D8DB51182014}">
      <dgm:prSet/>
      <dgm:spPr/>
      <dgm:t>
        <a:bodyPr/>
        <a:lstStyle/>
        <a:p>
          <a:endParaRPr lang="pt-BR"/>
        </a:p>
      </dgm:t>
    </dgm:pt>
    <dgm:pt modelId="{79EA9501-22CA-457B-A68A-9C62A832C3F2}" type="sibTrans" cxnId="{03B50951-0DAA-4FA8-A336-D8DB51182014}">
      <dgm:prSet/>
      <dgm:spPr/>
      <dgm:t>
        <a:bodyPr/>
        <a:lstStyle/>
        <a:p>
          <a:endParaRPr lang="pt-BR"/>
        </a:p>
      </dgm:t>
    </dgm:pt>
    <dgm:pt modelId="{2F3A09D6-2B2B-441E-A8FF-414F3D79A9DA}" type="pres">
      <dgm:prSet presAssocID="{40D31D19-3011-447D-B61F-E57C17576715}" presName="linear" presStyleCnt="0">
        <dgm:presLayoutVars>
          <dgm:animLvl val="lvl"/>
          <dgm:resizeHandles val="exact"/>
        </dgm:presLayoutVars>
      </dgm:prSet>
      <dgm:spPr/>
      <dgm:t>
        <a:bodyPr/>
        <a:lstStyle/>
        <a:p>
          <a:endParaRPr lang="pt-BR"/>
        </a:p>
      </dgm:t>
    </dgm:pt>
    <dgm:pt modelId="{3CF168BB-D692-4E53-BFCB-E01926240C92}" type="pres">
      <dgm:prSet presAssocID="{771C2B1A-30CA-425A-A684-0EE98B27F740}" presName="parentText" presStyleLbl="node1" presStyleIdx="0" presStyleCnt="1" custLinFactNeighborX="-5" custLinFactNeighborY="18792">
        <dgm:presLayoutVars>
          <dgm:chMax val="0"/>
          <dgm:bulletEnabled val="1"/>
        </dgm:presLayoutVars>
      </dgm:prSet>
      <dgm:spPr/>
      <dgm:t>
        <a:bodyPr/>
        <a:lstStyle/>
        <a:p>
          <a:endParaRPr lang="pt-BR"/>
        </a:p>
      </dgm:t>
    </dgm:pt>
  </dgm:ptLst>
  <dgm:cxnLst>
    <dgm:cxn modelId="{346C22C0-F7B7-4DC4-9E9F-E76A14A464C0}" type="presOf" srcId="{771C2B1A-30CA-425A-A684-0EE98B27F740}" destId="{3CF168BB-D692-4E53-BFCB-E01926240C92}" srcOrd="0" destOrd="0" presId="urn:microsoft.com/office/officeart/2005/8/layout/vList2"/>
    <dgm:cxn modelId="{03B50951-0DAA-4FA8-A336-D8DB51182014}" srcId="{40D31D19-3011-447D-B61F-E57C17576715}" destId="{771C2B1A-30CA-425A-A684-0EE98B27F740}" srcOrd="0" destOrd="0" parTransId="{E69215B9-1167-4953-80E1-9E3E8F11A6A1}" sibTransId="{79EA9501-22CA-457B-A68A-9C62A832C3F2}"/>
    <dgm:cxn modelId="{13B78370-CF8B-4547-AAF6-EB8B290794E8}" type="presOf" srcId="{40D31D19-3011-447D-B61F-E57C17576715}" destId="{2F3A09D6-2B2B-441E-A8FF-414F3D79A9DA}" srcOrd="0" destOrd="0" presId="urn:microsoft.com/office/officeart/2005/8/layout/vList2"/>
    <dgm:cxn modelId="{CCE2D953-2517-4BA5-A5D4-64C272E4CB9D}" type="presParOf" srcId="{2F3A09D6-2B2B-441E-A8FF-414F3D79A9DA}" destId="{3CF168BB-D692-4E53-BFCB-E01926240C92}"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0D31D19-3011-447D-B61F-E57C1757671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pt-BR"/>
        </a:p>
      </dgm:t>
    </dgm:pt>
    <dgm:pt modelId="{771C2B1A-30CA-425A-A684-0EE98B27F740}">
      <dgm:prSet/>
      <dgm:spPr>
        <a:solidFill>
          <a:srgbClr val="C00000"/>
        </a:solidFill>
        <a:ln>
          <a:solidFill>
            <a:srgbClr val="C00000"/>
          </a:solidFill>
        </a:ln>
      </dgm:spPr>
      <dgm:t>
        <a:bodyPr/>
        <a:lstStyle/>
        <a:p>
          <a:pPr algn="ctr" rtl="0"/>
          <a:r>
            <a:rPr lang="pt-BR" b="1" dirty="0" smtClean="0">
              <a:solidFill>
                <a:schemeClr val="bg1"/>
              </a:solidFill>
            </a:rPr>
            <a:t>Esta coluna representa o total da disponibilidade após exclusão do total de RP’s inscritos de anos anteriores </a:t>
          </a:r>
          <a:endParaRPr lang="pt-BR" b="1" dirty="0">
            <a:solidFill>
              <a:schemeClr val="bg1"/>
            </a:solidFill>
          </a:endParaRPr>
        </a:p>
      </dgm:t>
    </dgm:pt>
    <dgm:pt modelId="{E69215B9-1167-4953-80E1-9E3E8F11A6A1}" type="parTrans" cxnId="{03B50951-0DAA-4FA8-A336-D8DB51182014}">
      <dgm:prSet/>
      <dgm:spPr/>
      <dgm:t>
        <a:bodyPr/>
        <a:lstStyle/>
        <a:p>
          <a:endParaRPr lang="pt-BR"/>
        </a:p>
      </dgm:t>
    </dgm:pt>
    <dgm:pt modelId="{79EA9501-22CA-457B-A68A-9C62A832C3F2}" type="sibTrans" cxnId="{03B50951-0DAA-4FA8-A336-D8DB51182014}">
      <dgm:prSet/>
      <dgm:spPr/>
      <dgm:t>
        <a:bodyPr/>
        <a:lstStyle/>
        <a:p>
          <a:endParaRPr lang="pt-BR"/>
        </a:p>
      </dgm:t>
    </dgm:pt>
    <dgm:pt modelId="{2F3A09D6-2B2B-441E-A8FF-414F3D79A9DA}" type="pres">
      <dgm:prSet presAssocID="{40D31D19-3011-447D-B61F-E57C17576715}" presName="linear" presStyleCnt="0">
        <dgm:presLayoutVars>
          <dgm:animLvl val="lvl"/>
          <dgm:resizeHandles val="exact"/>
        </dgm:presLayoutVars>
      </dgm:prSet>
      <dgm:spPr/>
      <dgm:t>
        <a:bodyPr/>
        <a:lstStyle/>
        <a:p>
          <a:endParaRPr lang="pt-BR"/>
        </a:p>
      </dgm:t>
    </dgm:pt>
    <dgm:pt modelId="{3CF168BB-D692-4E53-BFCB-E01926240C92}" type="pres">
      <dgm:prSet presAssocID="{771C2B1A-30CA-425A-A684-0EE98B27F740}" presName="parentText" presStyleLbl="node1" presStyleIdx="0" presStyleCnt="1" custLinFactNeighborX="-5" custLinFactNeighborY="18792">
        <dgm:presLayoutVars>
          <dgm:chMax val="0"/>
          <dgm:bulletEnabled val="1"/>
        </dgm:presLayoutVars>
      </dgm:prSet>
      <dgm:spPr/>
      <dgm:t>
        <a:bodyPr/>
        <a:lstStyle/>
        <a:p>
          <a:endParaRPr lang="pt-BR"/>
        </a:p>
      </dgm:t>
    </dgm:pt>
  </dgm:ptLst>
  <dgm:cxnLst>
    <dgm:cxn modelId="{362ED106-7452-4DA9-96A7-71CC517BBBC2}" type="presOf" srcId="{771C2B1A-30CA-425A-A684-0EE98B27F740}" destId="{3CF168BB-D692-4E53-BFCB-E01926240C92}" srcOrd="0" destOrd="0" presId="urn:microsoft.com/office/officeart/2005/8/layout/vList2"/>
    <dgm:cxn modelId="{01C18F4B-920C-439F-860D-E4CE5EB794E1}" type="presOf" srcId="{40D31D19-3011-447D-B61F-E57C17576715}" destId="{2F3A09D6-2B2B-441E-A8FF-414F3D79A9DA}" srcOrd="0" destOrd="0" presId="urn:microsoft.com/office/officeart/2005/8/layout/vList2"/>
    <dgm:cxn modelId="{03B50951-0DAA-4FA8-A336-D8DB51182014}" srcId="{40D31D19-3011-447D-B61F-E57C17576715}" destId="{771C2B1A-30CA-425A-A684-0EE98B27F740}" srcOrd="0" destOrd="0" parTransId="{E69215B9-1167-4953-80E1-9E3E8F11A6A1}" sibTransId="{79EA9501-22CA-457B-A68A-9C62A832C3F2}"/>
    <dgm:cxn modelId="{FF621892-DB7B-465E-A184-172CE5F0B0B1}" type="presParOf" srcId="{2F3A09D6-2B2B-441E-A8FF-414F3D79A9DA}" destId="{3CF168BB-D692-4E53-BFCB-E01926240C92}" srcOrd="0" destOrd="0" presId="urn:microsoft.com/office/officeart/2005/8/layout/vList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77AA0-6029-478B-A9C4-8FC739859CD2}">
      <dsp:nvSpPr>
        <dsp:cNvPr id="0" name=""/>
        <dsp:cNvSpPr/>
      </dsp:nvSpPr>
      <dsp:spPr>
        <a:xfrm>
          <a:off x="-165723" y="0"/>
          <a:ext cx="7518055" cy="1274541"/>
        </a:xfrm>
        <a:prstGeom prst="roundRect">
          <a:avLst>
            <a:gd name="adj" fmla="val 10000"/>
          </a:avLst>
        </a:prstGeom>
        <a:solidFill>
          <a:schemeClr val="lt1"/>
        </a:solidFill>
        <a:ln w="25400" cap="flat" cmpd="sng" algn="ctr">
          <a:solidFill>
            <a:schemeClr val="accent1"/>
          </a:solidFill>
          <a:prstDash val="solid"/>
        </a:ln>
        <a:effectLst/>
        <a:scene3d>
          <a:camera prst="orthographicFront"/>
          <a:lightRig rig="threePt" dir="t">
            <a:rot lat="0" lon="0" rev="7500000"/>
          </a:lightRig>
        </a:scene3d>
        <a:sp3d/>
      </dsp:spPr>
      <dsp:style>
        <a:lnRef idx="2">
          <a:schemeClr val="accent1"/>
        </a:lnRef>
        <a:fillRef idx="1">
          <a:schemeClr val="lt1"/>
        </a:fillRef>
        <a:effectRef idx="0">
          <a:schemeClr val="accent1"/>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pt-BR" sz="1800" b="1" kern="1200" dirty="0" smtClean="0">
              <a:solidFill>
                <a:schemeClr val="tx1"/>
              </a:solidFill>
              <a:latin typeface="Cambria" panose="02040503050406030204" pitchFamily="18" charset="0"/>
              <a:ea typeface="Calibri" panose="020F0502020204030204" pitchFamily="34" charset="0"/>
              <a:cs typeface="Times New Roman" panose="02020603050405020304" pitchFamily="18" charset="0"/>
            </a:rPr>
            <a:t>	O </a:t>
          </a:r>
          <a:r>
            <a:rPr lang="pt-BR" sz="2200" b="1" kern="1200" dirty="0" smtClean="0">
              <a:solidFill>
                <a:schemeClr val="tx1"/>
              </a:solidFill>
              <a:latin typeface="Cambria" panose="02040503050406030204" pitchFamily="18" charset="0"/>
              <a:ea typeface="Calibri" panose="020F0502020204030204" pitchFamily="34" charset="0"/>
              <a:cs typeface="Times New Roman" panose="02020603050405020304" pitchFamily="18" charset="0"/>
            </a:rPr>
            <a:t>SIOPS, a partir de 2018, terá apenas UM ARQUIVO EXECUTÁVEL (tanto para o ente  Municipal como Estadual). </a:t>
          </a:r>
          <a:endParaRPr lang="pt-BR" sz="2200" b="1" kern="1200" dirty="0">
            <a:solidFill>
              <a:schemeClr val="tx1"/>
            </a:solidFill>
            <a:latin typeface="Cambria" panose="02040503050406030204" pitchFamily="18" charset="0"/>
          </a:endParaRPr>
        </a:p>
      </dsp:txBody>
      <dsp:txXfrm>
        <a:off x="-128393" y="37330"/>
        <a:ext cx="6016951" cy="1199881"/>
      </dsp:txXfrm>
    </dsp:sp>
    <dsp:sp modelId="{3511CBDB-1E5D-4249-93FC-BB258057FFDB}">
      <dsp:nvSpPr>
        <dsp:cNvPr id="0" name=""/>
        <dsp:cNvSpPr/>
      </dsp:nvSpPr>
      <dsp:spPr>
        <a:xfrm>
          <a:off x="760582" y="1491884"/>
          <a:ext cx="6855161" cy="1274541"/>
        </a:xfrm>
        <a:prstGeom prst="roundRect">
          <a:avLst>
            <a:gd name="adj" fmla="val 10000"/>
          </a:avLst>
        </a:prstGeom>
        <a:solidFill>
          <a:schemeClr val="lt1"/>
        </a:solidFill>
        <a:ln w="25400" cap="flat" cmpd="sng" algn="ctr">
          <a:solidFill>
            <a:schemeClr val="accent1"/>
          </a:solidFill>
          <a:prstDash val="solid"/>
        </a:ln>
        <a:effectLst/>
        <a:scene3d>
          <a:camera prst="orthographicFront"/>
          <a:lightRig rig="threePt" dir="t">
            <a:rot lat="0" lon="0" rev="7500000"/>
          </a:lightRig>
        </a:scene3d>
        <a:sp3d/>
      </dsp:spPr>
      <dsp:style>
        <a:lnRef idx="2">
          <a:schemeClr val="accent1"/>
        </a:lnRef>
        <a:fillRef idx="1">
          <a:schemeClr val="lt1"/>
        </a:fillRef>
        <a:effectRef idx="0">
          <a:schemeClr val="accent1"/>
        </a:effectRef>
        <a:fontRef idx="minor">
          <a:schemeClr val="dk1"/>
        </a:fontRef>
      </dsp:style>
      <dsp:txBody>
        <a:bodyPr spcFirstLastPara="0" vert="horz" wrap="square" lIns="68580" tIns="68580" rIns="68580" bIns="68580" numCol="1" spcCol="1270" anchor="ctr" anchorCtr="0">
          <a:noAutofit/>
        </a:bodyPr>
        <a:lstStyle/>
        <a:p>
          <a:pPr lvl="0" algn="just" defTabSz="800100" rtl="0">
            <a:lnSpc>
              <a:spcPct val="90000"/>
            </a:lnSpc>
            <a:spcBef>
              <a:spcPct val="0"/>
            </a:spcBef>
            <a:spcAft>
              <a:spcPct val="35000"/>
            </a:spcAft>
          </a:pPr>
          <a:r>
            <a:rPr lang="pt-BR" sz="1800" b="1" kern="1200" dirty="0" smtClean="0">
              <a:solidFill>
                <a:schemeClr val="tx1"/>
              </a:solidFill>
              <a:latin typeface="Cambria" panose="02040503050406030204" pitchFamily="18" charset="0"/>
            </a:rPr>
            <a:t>	 </a:t>
          </a:r>
          <a:r>
            <a:rPr lang="pt-BR" sz="2200" b="1" kern="1200" dirty="0" smtClean="0">
              <a:solidFill>
                <a:schemeClr val="tx1"/>
              </a:solidFill>
              <a:latin typeface="Cambria" panose="02040503050406030204" pitchFamily="18" charset="0"/>
            </a:rPr>
            <a:t>Selecione o arquivo de acordo com a configuração de sua máquina local ( 32 ou 64 bits).</a:t>
          </a:r>
          <a:endParaRPr lang="pt-BR" sz="2200" b="1" kern="1200" dirty="0">
            <a:solidFill>
              <a:schemeClr val="tx1"/>
            </a:solidFill>
            <a:effectLst>
              <a:outerShdw blurRad="38100" dist="38100" dir="2700000" algn="tl">
                <a:srgbClr val="000000">
                  <a:alpha val="43137"/>
                </a:srgbClr>
              </a:outerShdw>
            </a:effectLst>
            <a:latin typeface="Cambria" panose="02040503050406030204" pitchFamily="18" charset="0"/>
          </a:endParaRPr>
        </a:p>
      </dsp:txBody>
      <dsp:txXfrm>
        <a:off x="797912" y="1529214"/>
        <a:ext cx="5347182" cy="1199881"/>
      </dsp:txXfrm>
    </dsp:sp>
    <dsp:sp modelId="{4F9794F6-1F2F-44FF-8789-898CDBA54AAA}">
      <dsp:nvSpPr>
        <dsp:cNvPr id="0" name=""/>
        <dsp:cNvSpPr/>
      </dsp:nvSpPr>
      <dsp:spPr>
        <a:xfrm>
          <a:off x="1375457" y="2973930"/>
          <a:ext cx="6855161" cy="1274541"/>
        </a:xfrm>
        <a:prstGeom prst="roundRect">
          <a:avLst>
            <a:gd name="adj" fmla="val 10000"/>
          </a:avLst>
        </a:prstGeom>
        <a:solidFill>
          <a:schemeClr val="lt1"/>
        </a:solidFill>
        <a:ln w="25400" cap="flat" cmpd="sng" algn="ctr">
          <a:solidFill>
            <a:schemeClr val="accent1"/>
          </a:solidFill>
          <a:prstDash val="solid"/>
        </a:ln>
        <a:effectLst/>
        <a:scene3d>
          <a:camera prst="orthographicFront"/>
          <a:lightRig rig="threePt" dir="t">
            <a:rot lat="0" lon="0" rev="7500000"/>
          </a:lightRig>
        </a:scene3d>
        <a:sp3d/>
      </dsp:spPr>
      <dsp:style>
        <a:lnRef idx="2">
          <a:schemeClr val="accent1"/>
        </a:lnRef>
        <a:fillRef idx="1">
          <a:schemeClr val="lt1"/>
        </a:fillRef>
        <a:effectRef idx="0">
          <a:schemeClr val="accent1"/>
        </a:effectRef>
        <a:fontRef idx="minor">
          <a:schemeClr val="dk1"/>
        </a:fontRef>
      </dsp:style>
      <dsp:txBody>
        <a:bodyPr spcFirstLastPara="0" vert="horz" wrap="square" lIns="68580" tIns="68580" rIns="68580" bIns="68580" numCol="1" spcCol="1270" anchor="ctr" anchorCtr="0">
          <a:noAutofit/>
        </a:bodyPr>
        <a:lstStyle/>
        <a:p>
          <a:pPr lvl="0" algn="just" defTabSz="800100" rtl="0">
            <a:lnSpc>
              <a:spcPct val="90000"/>
            </a:lnSpc>
            <a:spcBef>
              <a:spcPct val="0"/>
            </a:spcBef>
            <a:spcAft>
              <a:spcPct val="35000"/>
            </a:spcAft>
          </a:pPr>
          <a:r>
            <a:rPr lang="pt-BR" sz="1800" b="1" kern="1200" dirty="0" smtClean="0">
              <a:solidFill>
                <a:schemeClr val="tx1"/>
              </a:solidFill>
              <a:latin typeface="Cambria" panose="02040503050406030204" pitchFamily="18" charset="0"/>
            </a:rPr>
            <a:t>	</a:t>
          </a:r>
          <a:r>
            <a:rPr lang="pt-BR" sz="2200" b="1" kern="1200" dirty="0" smtClean="0">
              <a:solidFill>
                <a:schemeClr val="tx1"/>
              </a:solidFill>
              <a:latin typeface="Cambria" panose="02040503050406030204" pitchFamily="18" charset="0"/>
            </a:rPr>
            <a:t>O mesmo arquivo valerá para todo o exercício. 	</a:t>
          </a:r>
          <a:r>
            <a:rPr lang="pt-BR" sz="2200" b="1" kern="1200" dirty="0" smtClean="0">
              <a:solidFill>
                <a:schemeClr val="tx1"/>
              </a:solidFill>
              <a:latin typeface="Cambria" panose="02040503050406030204" pitchFamily="18" charset="0"/>
              <a:ea typeface="Calibri" panose="020F0502020204030204" pitchFamily="34" charset="0"/>
              <a:cs typeface="Times New Roman" panose="02020603050405020304" pitchFamily="18" charset="0"/>
            </a:rPr>
            <a:t>Não havendo versão separada por bimestre 	como ocorria até 2017.</a:t>
          </a:r>
          <a:endParaRPr lang="pt-BR" sz="2200" b="1" kern="1200" dirty="0" smtClean="0">
            <a:solidFill>
              <a:schemeClr val="tx1"/>
            </a:solidFill>
            <a:latin typeface="Cambria" panose="02040503050406030204" pitchFamily="18" charset="0"/>
          </a:endParaRPr>
        </a:p>
      </dsp:txBody>
      <dsp:txXfrm>
        <a:off x="1412787" y="3011260"/>
        <a:ext cx="5347182" cy="1199881"/>
      </dsp:txXfrm>
    </dsp:sp>
    <dsp:sp modelId="{889ABF0A-71B7-403F-809B-9CCC152443BC}">
      <dsp:nvSpPr>
        <dsp:cNvPr id="0" name=""/>
        <dsp:cNvSpPr/>
      </dsp:nvSpPr>
      <dsp:spPr>
        <a:xfrm>
          <a:off x="6192433" y="720079"/>
          <a:ext cx="828452" cy="828452"/>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pt-BR" sz="3600" kern="1200" dirty="0"/>
        </a:p>
      </dsp:txBody>
      <dsp:txXfrm>
        <a:off x="6378835" y="720079"/>
        <a:ext cx="455648" cy="623410"/>
      </dsp:txXfrm>
    </dsp:sp>
    <dsp:sp modelId="{FF796C03-CBB9-4F2B-849E-4218DC3970DF}">
      <dsp:nvSpPr>
        <dsp:cNvPr id="0" name=""/>
        <dsp:cNvSpPr/>
      </dsp:nvSpPr>
      <dsp:spPr>
        <a:xfrm>
          <a:off x="6797300" y="2444995"/>
          <a:ext cx="828452" cy="828452"/>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pt-BR" sz="1600" kern="1200" dirty="0">
            <a:solidFill>
              <a:srgbClr val="002060"/>
            </a:solidFill>
            <a:latin typeface="Cambria" panose="02040503050406030204" pitchFamily="18" charset="0"/>
          </a:endParaRPr>
        </a:p>
      </dsp:txBody>
      <dsp:txXfrm>
        <a:off x="6983702" y="2444995"/>
        <a:ext cx="455648" cy="6234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876922-DC79-4CC2-90DD-A19AC31D9920}">
      <dsp:nvSpPr>
        <dsp:cNvPr id="0" name=""/>
        <dsp:cNvSpPr/>
      </dsp:nvSpPr>
      <dsp:spPr>
        <a:xfrm>
          <a:off x="-38025" y="0"/>
          <a:ext cx="7716028" cy="1235657"/>
        </a:xfrm>
        <a:prstGeom prst="roundRect">
          <a:avLst>
            <a:gd name="adj" fmla="val 10000"/>
          </a:avLst>
        </a:prstGeom>
        <a:solidFill>
          <a:schemeClr val="lt1"/>
        </a:solidFill>
        <a:ln w="25400" cap="flat" cmpd="sng" algn="ctr">
          <a:solidFill>
            <a:schemeClr val="accent1"/>
          </a:solidFill>
          <a:prstDash val="solid"/>
        </a:ln>
        <a:effectLst/>
        <a:scene3d>
          <a:camera prst="orthographicFront"/>
          <a:lightRig rig="threePt" dir="t">
            <a:rot lat="0" lon="0" rev="7500000"/>
          </a:lightRig>
        </a:scene3d>
        <a:sp3d/>
      </dsp:spPr>
      <dsp:style>
        <a:lnRef idx="2">
          <a:schemeClr val="accent1"/>
        </a:lnRef>
        <a:fillRef idx="1">
          <a:schemeClr val="lt1"/>
        </a:fillRef>
        <a:effectRef idx="0">
          <a:schemeClr val="accent1"/>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pt-BR" sz="1800" b="1" kern="1200" dirty="0" smtClean="0">
              <a:solidFill>
                <a:schemeClr val="tx1"/>
              </a:solidFill>
              <a:latin typeface="Arial" panose="020B0604020202020204" pitchFamily="34" charset="0"/>
              <a:cs typeface="Arial" panose="020B0604020202020204" pitchFamily="34" charset="0"/>
            </a:rPr>
            <a:t>Para baixar o arquivo de Estrutura de Dados - XML, o usuário deverá realizar login no “Módulo do Gestor”, por meio de </a:t>
          </a:r>
          <a:r>
            <a:rPr lang="pt-BR" sz="2200" b="1" kern="1200"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CPF e senha do responsável pelo preenchimento de dados</a:t>
          </a:r>
          <a:r>
            <a:rPr lang="pt-BR" sz="1800" b="1" kern="1200" dirty="0" smtClean="0">
              <a:solidFill>
                <a:schemeClr val="tx1"/>
              </a:solidFill>
              <a:latin typeface="Arial" panose="020B0604020202020204" pitchFamily="34" charset="0"/>
              <a:cs typeface="Arial" panose="020B0604020202020204" pitchFamily="34" charset="0"/>
            </a:rPr>
            <a:t>.</a:t>
          </a:r>
          <a:endParaRPr lang="pt-BR" sz="1800" kern="1200" dirty="0">
            <a:solidFill>
              <a:schemeClr val="tx1"/>
            </a:solidFill>
            <a:latin typeface="Arial" panose="020B0604020202020204" pitchFamily="34" charset="0"/>
            <a:cs typeface="Arial" panose="020B0604020202020204" pitchFamily="34" charset="0"/>
          </a:endParaRPr>
        </a:p>
      </dsp:txBody>
      <dsp:txXfrm>
        <a:off x="-1834" y="36191"/>
        <a:ext cx="6053322" cy="1163275"/>
      </dsp:txXfrm>
    </dsp:sp>
    <dsp:sp modelId="{D24A3152-0100-45FB-8580-7FC3DD0D1905}">
      <dsp:nvSpPr>
        <dsp:cNvPr id="0" name=""/>
        <dsp:cNvSpPr/>
      </dsp:nvSpPr>
      <dsp:spPr>
        <a:xfrm>
          <a:off x="538027" y="1460322"/>
          <a:ext cx="6624736" cy="1235657"/>
        </a:xfrm>
        <a:prstGeom prst="roundRect">
          <a:avLst>
            <a:gd name="adj" fmla="val 10000"/>
          </a:avLst>
        </a:prstGeom>
        <a:solidFill>
          <a:schemeClr val="lt1"/>
        </a:solidFill>
        <a:ln w="25400" cap="flat" cmpd="sng" algn="ctr">
          <a:solidFill>
            <a:schemeClr val="accent1"/>
          </a:solidFill>
          <a:prstDash val="solid"/>
        </a:ln>
        <a:effectLst/>
        <a:scene3d>
          <a:camera prst="orthographicFront"/>
          <a:lightRig rig="threePt" dir="t">
            <a:rot lat="0" lon="0" rev="7500000"/>
          </a:lightRig>
        </a:scene3d>
        <a:sp3d/>
      </dsp:spPr>
      <dsp:style>
        <a:lnRef idx="2">
          <a:schemeClr val="accent1"/>
        </a:lnRef>
        <a:fillRef idx="1">
          <a:schemeClr val="lt1"/>
        </a:fillRef>
        <a:effectRef idx="0">
          <a:schemeClr val="accent1"/>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pt-BR" sz="1800" b="1" kern="1200" dirty="0" smtClean="0">
              <a:solidFill>
                <a:schemeClr val="tx1"/>
              </a:solidFill>
              <a:latin typeface="Cambria" panose="02040503050406030204" pitchFamily="18" charset="0"/>
            </a:rPr>
            <a:t>	Atenção: O arquivo de estrutura é disponibilizado por   </a:t>
          </a:r>
          <a:r>
            <a:rPr lang="pt-BR" sz="2200" b="1" kern="1200" dirty="0" smtClean="0">
              <a:solidFill>
                <a:schemeClr val="tx1"/>
              </a:solidFill>
              <a:effectLst>
                <a:outerShdw blurRad="38100" dist="38100" dir="2700000" algn="tl">
                  <a:srgbClr val="000000">
                    <a:alpha val="43137"/>
                  </a:srgbClr>
                </a:outerShdw>
              </a:effectLst>
              <a:latin typeface="Cambria" panose="02040503050406030204" pitchFamily="18" charset="0"/>
            </a:rPr>
            <a:t>Ano e Bimestre</a:t>
          </a:r>
          <a:r>
            <a:rPr lang="pt-BR" sz="1800" b="1" kern="1200" dirty="0" smtClean="0">
              <a:solidFill>
                <a:schemeClr val="tx1"/>
              </a:solidFill>
              <a:latin typeface="Cambria" panose="02040503050406030204" pitchFamily="18" charset="0"/>
            </a:rPr>
            <a:t>. </a:t>
          </a:r>
          <a:endParaRPr lang="pt-BR" sz="1800" b="1" kern="1200" dirty="0">
            <a:solidFill>
              <a:schemeClr val="tx1"/>
            </a:solidFill>
            <a:latin typeface="Cambria" panose="02040503050406030204" pitchFamily="18" charset="0"/>
          </a:endParaRPr>
        </a:p>
      </dsp:txBody>
      <dsp:txXfrm>
        <a:off x="574218" y="1496513"/>
        <a:ext cx="5194355" cy="1163275"/>
      </dsp:txXfrm>
    </dsp:sp>
    <dsp:sp modelId="{424B862A-E0CF-4A8B-97A0-EDF9EF29166B}">
      <dsp:nvSpPr>
        <dsp:cNvPr id="0" name=""/>
        <dsp:cNvSpPr/>
      </dsp:nvSpPr>
      <dsp:spPr>
        <a:xfrm>
          <a:off x="970126" y="2920644"/>
          <a:ext cx="7056735" cy="1235657"/>
        </a:xfrm>
        <a:prstGeom prst="roundRect">
          <a:avLst>
            <a:gd name="adj" fmla="val 10000"/>
          </a:avLst>
        </a:prstGeom>
        <a:solidFill>
          <a:schemeClr val="lt1"/>
        </a:solidFill>
        <a:ln w="25400" cap="flat" cmpd="sng" algn="ctr">
          <a:solidFill>
            <a:schemeClr val="accent1"/>
          </a:solidFill>
          <a:prstDash val="solid"/>
        </a:ln>
        <a:effectLst/>
        <a:scene3d>
          <a:camera prst="orthographicFront"/>
          <a:lightRig rig="threePt" dir="t">
            <a:rot lat="0" lon="0" rev="7500000"/>
          </a:lightRig>
        </a:scene3d>
        <a:sp3d/>
      </dsp:spPr>
      <dsp:style>
        <a:lnRef idx="2">
          <a:schemeClr val="accent1"/>
        </a:lnRef>
        <a:fillRef idx="1">
          <a:schemeClr val="lt1"/>
        </a:fillRef>
        <a:effectRef idx="0">
          <a:schemeClr val="accent1"/>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pt-BR" sz="1800" b="1" kern="1200" dirty="0" smtClean="0">
              <a:solidFill>
                <a:schemeClr val="tx1"/>
              </a:solidFill>
              <a:latin typeface="Cambria" panose="02040503050406030204" pitchFamily="18" charset="0"/>
            </a:rPr>
            <a:t>	Lembre-se: Este arquivo está disponível apenas para o 	perfil </a:t>
          </a:r>
          <a:r>
            <a:rPr lang="pt-BR" sz="2000" b="1" kern="1200" dirty="0" smtClean="0">
              <a:solidFill>
                <a:schemeClr val="tx1"/>
              </a:solidFill>
              <a:effectLst>
                <a:outerShdw blurRad="38100" dist="38100" dir="2700000" algn="tl">
                  <a:srgbClr val="000000">
                    <a:alpha val="43137"/>
                  </a:srgbClr>
                </a:outerShdw>
              </a:effectLst>
              <a:latin typeface="Cambria" panose="02040503050406030204" pitchFamily="18" charset="0"/>
            </a:rPr>
            <a:t>GESTOR DE SAÚDE OU  RESPONSÁVEL PELO 	PREENCHIMENTO DE DADOS</a:t>
          </a:r>
          <a:r>
            <a:rPr lang="pt-BR" sz="2200" b="1" kern="1200" dirty="0" smtClean="0">
              <a:solidFill>
                <a:schemeClr val="tx1"/>
              </a:solidFill>
              <a:effectLst>
                <a:outerShdw blurRad="38100" dist="38100" dir="2700000" algn="tl">
                  <a:srgbClr val="000000">
                    <a:alpha val="43137"/>
                  </a:srgbClr>
                </a:outerShdw>
              </a:effectLst>
              <a:latin typeface="Cambria" panose="02040503050406030204" pitchFamily="18" charset="0"/>
            </a:rPr>
            <a:t>. </a:t>
          </a:r>
          <a:endParaRPr lang="pt-BR" sz="2200" b="1" kern="1200" dirty="0">
            <a:solidFill>
              <a:schemeClr val="tx1"/>
            </a:solidFill>
            <a:effectLst>
              <a:outerShdw blurRad="38100" dist="38100" dir="2700000" algn="tl">
                <a:srgbClr val="000000">
                  <a:alpha val="43137"/>
                </a:srgbClr>
              </a:outerShdw>
            </a:effectLst>
            <a:latin typeface="Cambria" panose="02040503050406030204" pitchFamily="18" charset="0"/>
          </a:endParaRPr>
        </a:p>
      </dsp:txBody>
      <dsp:txXfrm>
        <a:off x="1006317" y="2956835"/>
        <a:ext cx="5546619" cy="1163275"/>
      </dsp:txXfrm>
    </dsp:sp>
    <dsp:sp modelId="{FC50BAB2-7ED4-4985-8458-9B03B84603BE}">
      <dsp:nvSpPr>
        <dsp:cNvPr id="0" name=""/>
        <dsp:cNvSpPr/>
      </dsp:nvSpPr>
      <dsp:spPr>
        <a:xfrm>
          <a:off x="1690168" y="4380966"/>
          <a:ext cx="6943187" cy="1235657"/>
        </a:xfrm>
        <a:prstGeom prst="roundRect">
          <a:avLst>
            <a:gd name="adj" fmla="val 10000"/>
          </a:avLst>
        </a:prstGeom>
        <a:solidFill>
          <a:schemeClr val="lt1"/>
        </a:solidFill>
        <a:ln w="25400" cap="flat" cmpd="sng" algn="ctr">
          <a:solidFill>
            <a:schemeClr val="accent1"/>
          </a:solidFill>
          <a:prstDash val="solid"/>
        </a:ln>
        <a:effectLst/>
        <a:scene3d>
          <a:camera prst="orthographicFront"/>
          <a:lightRig rig="threePt" dir="t">
            <a:rot lat="0" lon="0" rev="7500000"/>
          </a:lightRig>
        </a:scene3d>
        <a:sp3d/>
      </dsp:spPr>
      <dsp:style>
        <a:lnRef idx="2">
          <a:schemeClr val="accent1"/>
        </a:lnRef>
        <a:fillRef idx="1">
          <a:schemeClr val="lt1"/>
        </a:fillRef>
        <a:effectRef idx="0">
          <a:schemeClr val="accent1"/>
        </a:effectRef>
        <a:fontRef idx="minor">
          <a:schemeClr val="dk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pt-BR" sz="1800" b="1" kern="1200" dirty="0" smtClean="0">
              <a:solidFill>
                <a:schemeClr val="tx1"/>
              </a:solidFill>
              <a:latin typeface="Cambria" panose="02040503050406030204" pitchFamily="18" charset="0"/>
            </a:rPr>
            <a:t>	Ao realizar o login no “Módulo de Gestor”,  se o usuário é 	responsável pelo preenchimento de vários municípios, 	</a:t>
          </a:r>
          <a:r>
            <a:rPr lang="pt-BR" sz="2200" b="1" kern="1200" dirty="0" smtClean="0">
              <a:solidFill>
                <a:schemeClr val="tx1"/>
              </a:solidFill>
              <a:latin typeface="Cambria" panose="02040503050406030204" pitchFamily="18" charset="0"/>
            </a:rPr>
            <a:t>deverá selecionar aquele município que deseja.</a:t>
          </a:r>
          <a:endParaRPr lang="pt-BR" sz="1800" b="1" kern="1200" dirty="0" smtClean="0">
            <a:solidFill>
              <a:schemeClr val="tx1"/>
            </a:solidFill>
            <a:latin typeface="Cambria" panose="02040503050406030204" pitchFamily="18" charset="0"/>
          </a:endParaRPr>
        </a:p>
      </dsp:txBody>
      <dsp:txXfrm>
        <a:off x="1726359" y="4417157"/>
        <a:ext cx="5447527" cy="1163275"/>
      </dsp:txXfrm>
    </dsp:sp>
    <dsp:sp modelId="{D4B282B0-C394-4304-9ED0-718EEFEB4C8F}">
      <dsp:nvSpPr>
        <dsp:cNvPr id="0" name=""/>
        <dsp:cNvSpPr/>
      </dsp:nvSpPr>
      <dsp:spPr>
        <a:xfrm>
          <a:off x="6010656" y="720081"/>
          <a:ext cx="803177" cy="803177"/>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pt-BR" sz="1600" kern="1200" dirty="0">
            <a:solidFill>
              <a:srgbClr val="002060"/>
            </a:solidFill>
            <a:latin typeface="Cambria" panose="02040503050406030204" pitchFamily="18" charset="0"/>
          </a:endParaRPr>
        </a:p>
      </dsp:txBody>
      <dsp:txXfrm>
        <a:off x="6191371" y="720081"/>
        <a:ext cx="441747" cy="604391"/>
      </dsp:txXfrm>
    </dsp:sp>
    <dsp:sp modelId="{BAE008EF-FBFC-41A7-A4F7-5DFC21ADEFCF}">
      <dsp:nvSpPr>
        <dsp:cNvPr id="0" name=""/>
        <dsp:cNvSpPr/>
      </dsp:nvSpPr>
      <dsp:spPr>
        <a:xfrm>
          <a:off x="6874749" y="2160236"/>
          <a:ext cx="803177" cy="803177"/>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pt-BR" sz="3600" kern="1200" dirty="0"/>
        </a:p>
      </dsp:txBody>
      <dsp:txXfrm>
        <a:off x="7055464" y="2160236"/>
        <a:ext cx="441747" cy="604391"/>
      </dsp:txXfrm>
    </dsp:sp>
    <dsp:sp modelId="{35540B1C-6CA5-4CAD-825B-B4F003EA59F7}">
      <dsp:nvSpPr>
        <dsp:cNvPr id="0" name=""/>
        <dsp:cNvSpPr/>
      </dsp:nvSpPr>
      <dsp:spPr>
        <a:xfrm>
          <a:off x="7018762" y="3744416"/>
          <a:ext cx="803177" cy="803177"/>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endParaRPr lang="pt-BR" sz="1600" kern="1200" dirty="0">
            <a:solidFill>
              <a:srgbClr val="002060"/>
            </a:solidFill>
            <a:latin typeface="Cambria" panose="02040503050406030204" pitchFamily="18" charset="0"/>
          </a:endParaRPr>
        </a:p>
      </dsp:txBody>
      <dsp:txXfrm>
        <a:off x="7199477" y="3744416"/>
        <a:ext cx="441747" cy="6043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7B70BD-7957-4AC7-A661-CF5976D7EBED}">
      <dsp:nvSpPr>
        <dsp:cNvPr id="0" name=""/>
        <dsp:cNvSpPr/>
      </dsp:nvSpPr>
      <dsp:spPr>
        <a:xfrm>
          <a:off x="2211" y="0"/>
          <a:ext cx="4523884" cy="472793"/>
        </a:xfrm>
        <a:prstGeom prst="chevron">
          <a:avLst/>
        </a:prstGeom>
        <a:gradFill rotWithShape="0">
          <a:gsLst>
            <a:gs pos="0">
              <a:schemeClr val="accent1">
                <a:shade val="50000"/>
                <a:hueOff val="0"/>
                <a:satOff val="0"/>
                <a:lumOff val="0"/>
                <a:alphaOff val="0"/>
                <a:shade val="51000"/>
                <a:satMod val="130000"/>
              </a:schemeClr>
            </a:gs>
            <a:gs pos="80000">
              <a:schemeClr val="accent1">
                <a:shade val="50000"/>
                <a:hueOff val="0"/>
                <a:satOff val="0"/>
                <a:lumOff val="0"/>
                <a:alphaOff val="0"/>
                <a:shade val="93000"/>
                <a:satMod val="130000"/>
              </a:schemeClr>
            </a:gs>
            <a:gs pos="100000">
              <a:schemeClr val="accent1">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rtl="0">
            <a:lnSpc>
              <a:spcPct val="90000"/>
            </a:lnSpc>
            <a:spcBef>
              <a:spcPct val="0"/>
            </a:spcBef>
            <a:spcAft>
              <a:spcPct val="35000"/>
            </a:spcAft>
          </a:pPr>
          <a:r>
            <a:rPr lang="pt-BR" sz="1500" b="1" kern="1200" dirty="0" smtClean="0"/>
            <a:t>Bloco de Custeio das Ações e Serviços Públicos de Saúde</a:t>
          </a:r>
          <a:endParaRPr lang="pt-BR" sz="1500" kern="1200" dirty="0"/>
        </a:p>
      </dsp:txBody>
      <dsp:txXfrm>
        <a:off x="238608" y="0"/>
        <a:ext cx="4051091" cy="4727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815B9-AC81-45A5-AB46-6942956ABBF7}">
      <dsp:nvSpPr>
        <dsp:cNvPr id="0" name=""/>
        <dsp:cNvSpPr/>
      </dsp:nvSpPr>
      <dsp:spPr>
        <a:xfrm>
          <a:off x="2211" y="0"/>
          <a:ext cx="4523884" cy="44539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pt-BR" sz="1400" b="1" kern="1200" dirty="0" smtClean="0"/>
            <a:t>Bloco de Investimento na Rede de Serviços Públicos de Saúde</a:t>
          </a:r>
          <a:endParaRPr lang="pt-BR" sz="1400" kern="1200" dirty="0"/>
        </a:p>
      </dsp:txBody>
      <dsp:txXfrm>
        <a:off x="224908" y="0"/>
        <a:ext cx="4078490" cy="4453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F168BB-D692-4E53-BFCB-E01926240C92}">
      <dsp:nvSpPr>
        <dsp:cNvPr id="0" name=""/>
        <dsp:cNvSpPr/>
      </dsp:nvSpPr>
      <dsp:spPr>
        <a:xfrm>
          <a:off x="0" y="195651"/>
          <a:ext cx="1947188" cy="785070"/>
        </a:xfrm>
        <a:prstGeom prst="roundRect">
          <a:avLst/>
        </a:prstGeom>
        <a:solidFill>
          <a:srgbClr val="C00000"/>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pt-BR" sz="1100" b="1" kern="1200" dirty="0" smtClean="0">
              <a:solidFill>
                <a:schemeClr val="bg1"/>
              </a:solidFill>
            </a:rPr>
            <a:t>Esta coluna representa o total da disponibilidade após exclusão do total de RP’s inscritos de anos anteriores </a:t>
          </a:r>
          <a:endParaRPr lang="pt-BR" sz="1100" b="1" kern="1200" dirty="0">
            <a:solidFill>
              <a:schemeClr val="bg1"/>
            </a:solidFill>
          </a:endParaRPr>
        </a:p>
      </dsp:txBody>
      <dsp:txXfrm>
        <a:off x="38324" y="233975"/>
        <a:ext cx="1870540" cy="70842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F168BB-D692-4E53-BFCB-E01926240C92}">
      <dsp:nvSpPr>
        <dsp:cNvPr id="0" name=""/>
        <dsp:cNvSpPr/>
      </dsp:nvSpPr>
      <dsp:spPr>
        <a:xfrm>
          <a:off x="0" y="195651"/>
          <a:ext cx="1947188" cy="785070"/>
        </a:xfrm>
        <a:prstGeom prst="roundRect">
          <a:avLst/>
        </a:prstGeom>
        <a:solidFill>
          <a:srgbClr val="C00000"/>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pt-BR" sz="1100" b="1" kern="1200" dirty="0" smtClean="0">
              <a:solidFill>
                <a:schemeClr val="bg1"/>
              </a:solidFill>
            </a:rPr>
            <a:t>Esta coluna representa o total da disponibilidade após exclusão do total de RP’s inscritos de anos anteriores </a:t>
          </a:r>
          <a:endParaRPr lang="pt-BR" sz="1100" b="1" kern="1200" dirty="0">
            <a:solidFill>
              <a:schemeClr val="bg1"/>
            </a:solidFill>
          </a:endParaRPr>
        </a:p>
      </dsp:txBody>
      <dsp:txXfrm>
        <a:off x="38324" y="233975"/>
        <a:ext cx="1870540" cy="70842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946400" cy="496888"/>
          </a:xfrm>
          <a:prstGeom prst="rect">
            <a:avLst/>
          </a:prstGeom>
        </p:spPr>
        <p:txBody>
          <a:bodyPr vert="horz" lIns="100480" tIns="50240" rIns="100480" bIns="50240" rtlCol="0"/>
          <a:lstStyle>
            <a:lvl1pPr algn="l">
              <a:defRPr sz="1400">
                <a:latin typeface="Calibri" charset="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3849691" y="1"/>
            <a:ext cx="2946400" cy="496888"/>
          </a:xfrm>
          <a:prstGeom prst="rect">
            <a:avLst/>
          </a:prstGeom>
        </p:spPr>
        <p:txBody>
          <a:bodyPr vert="horz" wrap="square" lIns="100480" tIns="50240" rIns="100480" bIns="50240" numCol="1" anchor="t" anchorCtr="0" compatLnSpc="1">
            <a:prstTxWarp prst="textNoShape">
              <a:avLst/>
            </a:prstTxWarp>
          </a:bodyPr>
          <a:lstStyle>
            <a:lvl1pPr algn="r">
              <a:defRPr sz="1400" smtClean="0"/>
            </a:lvl1pPr>
          </a:lstStyle>
          <a:p>
            <a:pPr>
              <a:defRPr/>
            </a:pPr>
            <a:endParaRPr lang="en-US" altLang="pt-BR"/>
          </a:p>
        </p:txBody>
      </p:sp>
      <p:sp>
        <p:nvSpPr>
          <p:cNvPr id="4" name="Footer Placeholder 3"/>
          <p:cNvSpPr>
            <a:spLocks noGrp="1"/>
          </p:cNvSpPr>
          <p:nvPr>
            <p:ph type="ftr" sz="quarter" idx="2"/>
          </p:nvPr>
        </p:nvSpPr>
        <p:spPr>
          <a:xfrm>
            <a:off x="2" y="9428165"/>
            <a:ext cx="2946400" cy="496888"/>
          </a:xfrm>
          <a:prstGeom prst="rect">
            <a:avLst/>
          </a:prstGeom>
        </p:spPr>
        <p:txBody>
          <a:bodyPr vert="horz" lIns="100480" tIns="50240" rIns="100480" bIns="50240" rtlCol="0" anchor="b"/>
          <a:lstStyle>
            <a:lvl1pPr algn="l">
              <a:defRPr sz="1400">
                <a:latin typeface="Calibri" charset="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3849691" y="9428165"/>
            <a:ext cx="2946400" cy="496888"/>
          </a:xfrm>
          <a:prstGeom prst="rect">
            <a:avLst/>
          </a:prstGeom>
        </p:spPr>
        <p:txBody>
          <a:bodyPr vert="horz" wrap="square" lIns="100480" tIns="50240" rIns="100480" bIns="50240" numCol="1" anchor="b" anchorCtr="0" compatLnSpc="1">
            <a:prstTxWarp prst="textNoShape">
              <a:avLst/>
            </a:prstTxWarp>
          </a:bodyPr>
          <a:lstStyle>
            <a:lvl1pPr algn="r">
              <a:defRPr sz="1400" smtClean="0"/>
            </a:lvl1pPr>
          </a:lstStyle>
          <a:p>
            <a:pPr>
              <a:defRPr/>
            </a:pPr>
            <a:fld id="{58792456-9A40-4209-8770-8C7A333870DC}" type="slidenum">
              <a:rPr lang="en-US" altLang="pt-BR"/>
              <a:pPr>
                <a:defRPr/>
              </a:pPr>
              <a:t>‹nº›</a:t>
            </a:fld>
            <a:endParaRPr lang="en-US" altLang="pt-BR"/>
          </a:p>
        </p:txBody>
      </p:sp>
    </p:spTree>
    <p:extLst>
      <p:ext uri="{BB962C8B-B14F-4D97-AF65-F5344CB8AC3E}">
        <p14:creationId xmlns:p14="http://schemas.microsoft.com/office/powerpoint/2010/main" val="1853996901"/>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2" y="1"/>
            <a:ext cx="2946400" cy="496888"/>
          </a:xfrm>
          <a:prstGeom prst="rect">
            <a:avLst/>
          </a:prstGeom>
        </p:spPr>
        <p:txBody>
          <a:bodyPr vert="horz" lIns="100480" tIns="50240" rIns="100480" bIns="50240" rtlCol="0"/>
          <a:lstStyle>
            <a:lvl1pPr algn="l" fontAlgn="auto">
              <a:spcBef>
                <a:spcPts val="0"/>
              </a:spcBef>
              <a:spcAft>
                <a:spcPts val="0"/>
              </a:spcAft>
              <a:defRPr sz="1400">
                <a:latin typeface="+mn-lt"/>
                <a:ea typeface="+mn-ea"/>
                <a:cs typeface="+mn-cs"/>
              </a:defRPr>
            </a:lvl1pPr>
          </a:lstStyle>
          <a:p>
            <a:pPr>
              <a:defRPr/>
            </a:pPr>
            <a:endParaRPr lang="pt-BR"/>
          </a:p>
        </p:txBody>
      </p:sp>
      <p:sp>
        <p:nvSpPr>
          <p:cNvPr id="3" name="Espaço Reservado para Data 2"/>
          <p:cNvSpPr>
            <a:spLocks noGrp="1"/>
          </p:cNvSpPr>
          <p:nvPr>
            <p:ph type="dt" idx="1"/>
          </p:nvPr>
        </p:nvSpPr>
        <p:spPr>
          <a:xfrm>
            <a:off x="3849691" y="1"/>
            <a:ext cx="2946400" cy="496888"/>
          </a:xfrm>
          <a:prstGeom prst="rect">
            <a:avLst/>
          </a:prstGeom>
        </p:spPr>
        <p:txBody>
          <a:bodyPr vert="horz" wrap="square" lIns="100480" tIns="50240" rIns="100480" bIns="50240" numCol="1" anchor="t" anchorCtr="0" compatLnSpc="1">
            <a:prstTxWarp prst="textNoShape">
              <a:avLst/>
            </a:prstTxWarp>
          </a:bodyPr>
          <a:lstStyle>
            <a:lvl1pPr algn="r">
              <a:defRPr sz="1400" smtClean="0"/>
            </a:lvl1pPr>
          </a:lstStyle>
          <a:p>
            <a:pPr>
              <a:defRPr/>
            </a:pPr>
            <a:endParaRPr lang="pt-BR" altLang="pt-BR"/>
          </a:p>
        </p:txBody>
      </p:sp>
      <p:sp>
        <p:nvSpPr>
          <p:cNvPr id="4" name="Espaço Reservado para Imagem de Sli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100480" tIns="50240" rIns="100480" bIns="50240" rtlCol="0" anchor="ctr"/>
          <a:lstStyle/>
          <a:p>
            <a:pPr lvl="0"/>
            <a:endParaRPr lang="pt-BR" noProof="0"/>
          </a:p>
        </p:txBody>
      </p:sp>
      <p:sp>
        <p:nvSpPr>
          <p:cNvPr id="5" name="Espaço Reservado para Anotações 4"/>
          <p:cNvSpPr>
            <a:spLocks noGrp="1"/>
          </p:cNvSpPr>
          <p:nvPr>
            <p:ph type="body" sz="quarter" idx="3"/>
          </p:nvPr>
        </p:nvSpPr>
        <p:spPr>
          <a:xfrm>
            <a:off x="679455" y="4714879"/>
            <a:ext cx="5438775" cy="4467225"/>
          </a:xfrm>
          <a:prstGeom prst="rect">
            <a:avLst/>
          </a:prstGeom>
        </p:spPr>
        <p:txBody>
          <a:bodyPr vert="horz" wrap="square" lIns="100480" tIns="50240" rIns="100480" bIns="50240" numCol="1" anchor="t" anchorCtr="0" compatLnSpc="1">
            <a:prstTxWarp prst="textNoShape">
              <a:avLst/>
            </a:prstTxWarp>
          </a:bodyPr>
          <a:lstStyle/>
          <a:p>
            <a:pPr lvl="0"/>
            <a:r>
              <a:rPr lang="pt-BR" altLang="pt-BR" noProof="0" smtClean="0"/>
              <a:t>Clique para editar o texto mestre</a:t>
            </a:r>
          </a:p>
          <a:p>
            <a:pPr lvl="1"/>
            <a:r>
              <a:rPr lang="pt-BR" altLang="pt-BR" noProof="0" smtClean="0"/>
              <a:t>Segundo nível</a:t>
            </a:r>
          </a:p>
          <a:p>
            <a:pPr lvl="2"/>
            <a:r>
              <a:rPr lang="pt-BR" altLang="pt-BR" noProof="0" smtClean="0"/>
              <a:t>Terceiro nível</a:t>
            </a:r>
          </a:p>
          <a:p>
            <a:pPr lvl="3"/>
            <a:r>
              <a:rPr lang="pt-BR" altLang="pt-BR" noProof="0" smtClean="0"/>
              <a:t>Quarto nível</a:t>
            </a:r>
          </a:p>
          <a:p>
            <a:pPr lvl="4"/>
            <a:r>
              <a:rPr lang="pt-BR" altLang="pt-BR" noProof="0" smtClean="0"/>
              <a:t>Quinto nível</a:t>
            </a:r>
          </a:p>
        </p:txBody>
      </p:sp>
      <p:sp>
        <p:nvSpPr>
          <p:cNvPr id="6" name="Espaço Reservado para Rodapé 5"/>
          <p:cNvSpPr>
            <a:spLocks noGrp="1"/>
          </p:cNvSpPr>
          <p:nvPr>
            <p:ph type="ftr" sz="quarter" idx="4"/>
          </p:nvPr>
        </p:nvSpPr>
        <p:spPr>
          <a:xfrm>
            <a:off x="2" y="9428165"/>
            <a:ext cx="2946400" cy="496888"/>
          </a:xfrm>
          <a:prstGeom prst="rect">
            <a:avLst/>
          </a:prstGeom>
        </p:spPr>
        <p:txBody>
          <a:bodyPr vert="horz" lIns="100480" tIns="50240" rIns="100480" bIns="50240" rtlCol="0" anchor="b"/>
          <a:lstStyle>
            <a:lvl1pPr algn="l" fontAlgn="auto">
              <a:spcBef>
                <a:spcPts val="0"/>
              </a:spcBef>
              <a:spcAft>
                <a:spcPts val="0"/>
              </a:spcAft>
              <a:defRPr sz="1400">
                <a:latin typeface="+mn-lt"/>
                <a:ea typeface="+mn-ea"/>
                <a:cs typeface="+mn-cs"/>
              </a:defRPr>
            </a:lvl1pPr>
          </a:lstStyle>
          <a:p>
            <a:pPr>
              <a:defRPr/>
            </a:pPr>
            <a:endParaRPr lang="pt-BR"/>
          </a:p>
        </p:txBody>
      </p:sp>
      <p:sp>
        <p:nvSpPr>
          <p:cNvPr id="7" name="Espaço Reservado para Número de Slide 6"/>
          <p:cNvSpPr>
            <a:spLocks noGrp="1"/>
          </p:cNvSpPr>
          <p:nvPr>
            <p:ph type="sldNum" sz="quarter" idx="5"/>
          </p:nvPr>
        </p:nvSpPr>
        <p:spPr>
          <a:xfrm>
            <a:off x="3849691" y="9428165"/>
            <a:ext cx="2946400" cy="496888"/>
          </a:xfrm>
          <a:prstGeom prst="rect">
            <a:avLst/>
          </a:prstGeom>
        </p:spPr>
        <p:txBody>
          <a:bodyPr vert="horz" wrap="square" lIns="100480" tIns="50240" rIns="100480" bIns="50240" numCol="1" anchor="b" anchorCtr="0" compatLnSpc="1">
            <a:prstTxWarp prst="textNoShape">
              <a:avLst/>
            </a:prstTxWarp>
          </a:bodyPr>
          <a:lstStyle>
            <a:lvl1pPr algn="r">
              <a:defRPr sz="1400" smtClean="0"/>
            </a:lvl1pPr>
          </a:lstStyle>
          <a:p>
            <a:pPr>
              <a:defRPr/>
            </a:pPr>
            <a:fld id="{E68B04DB-C31B-4DD6-BE05-F82B73654AF0}" type="slidenum">
              <a:rPr lang="pt-BR" altLang="pt-BR"/>
              <a:pPr>
                <a:defRPr/>
              </a:pPr>
              <a:t>‹nº›</a:t>
            </a:fld>
            <a:endParaRPr lang="pt-BR" altLang="pt-BR"/>
          </a:p>
        </p:txBody>
      </p:sp>
    </p:spTree>
    <p:extLst>
      <p:ext uri="{BB962C8B-B14F-4D97-AF65-F5344CB8AC3E}">
        <p14:creationId xmlns:p14="http://schemas.microsoft.com/office/powerpoint/2010/main" val="3914913514"/>
      </p:ext>
    </p:extLst>
  </p:cSld>
  <p:clrMap bg1="lt1" tx1="dk1" bg2="lt2" tx2="dk2" accent1="accent1" accent2="accent2" accent3="accent3" accent4="accent4" accent5="accent5" accent6="accent6" hlink="hlink" folHlink="folHlink"/>
  <p:hf sldNum="0" hdr="0" ftr="0"/>
  <p:notesStyle>
    <a:lvl1pPr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Rodapé 3"/>
          <p:cNvSpPr>
            <a:spLocks noGrp="1"/>
          </p:cNvSpPr>
          <p:nvPr>
            <p:ph type="ftr" sz="quarter" idx="10"/>
          </p:nvPr>
        </p:nvSpPr>
        <p:spPr/>
        <p:txBody>
          <a:bodyPr/>
          <a:lstStyle/>
          <a:p>
            <a:pPr>
              <a:defRPr/>
            </a:pPr>
            <a:r>
              <a:rPr lang="pt-BR" dirty="0" smtClean="0"/>
              <a:t>SIOPS ITINERANTE</a:t>
            </a:r>
            <a:endParaRPr lang="pt-BR" dirty="0"/>
          </a:p>
        </p:txBody>
      </p:sp>
      <p:sp>
        <p:nvSpPr>
          <p:cNvPr id="6" name="Espaço Reservado para Data 5"/>
          <p:cNvSpPr>
            <a:spLocks noGrp="1"/>
          </p:cNvSpPr>
          <p:nvPr>
            <p:ph type="dt" idx="12"/>
          </p:nvPr>
        </p:nvSpPr>
        <p:spPr/>
        <p:txBody>
          <a:bodyPr/>
          <a:lstStyle/>
          <a:p>
            <a:pPr>
              <a:defRPr/>
            </a:pPr>
            <a:endParaRPr lang="pt-BR" altLang="pt-BR" dirty="0"/>
          </a:p>
        </p:txBody>
      </p:sp>
    </p:spTree>
    <p:extLst>
      <p:ext uri="{BB962C8B-B14F-4D97-AF65-F5344CB8AC3E}">
        <p14:creationId xmlns:p14="http://schemas.microsoft.com/office/powerpoint/2010/main" val="3337031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dirty="0" smtClean="0"/>
              <a:t>SIOPS ITINERANTE</a:t>
            </a:r>
            <a:endParaRPr lang="pt-BR" dirty="0"/>
          </a:p>
        </p:txBody>
      </p:sp>
      <p:sp>
        <p:nvSpPr>
          <p:cNvPr id="4" name="Espaço Reservado para Data 3"/>
          <p:cNvSpPr>
            <a:spLocks noGrp="1"/>
          </p:cNvSpPr>
          <p:nvPr>
            <p:ph type="dt" idx="13"/>
          </p:nvPr>
        </p:nvSpPr>
        <p:spPr/>
        <p:txBody>
          <a:bodyPr/>
          <a:lstStyle/>
          <a:p>
            <a:pPr>
              <a:defRPr/>
            </a:pPr>
            <a:endParaRPr lang="pt-BR" altLang="pt-BR" dirty="0"/>
          </a:p>
        </p:txBody>
      </p:sp>
    </p:spTree>
    <p:extLst>
      <p:ext uri="{BB962C8B-B14F-4D97-AF65-F5344CB8AC3E}">
        <p14:creationId xmlns:p14="http://schemas.microsoft.com/office/powerpoint/2010/main" val="2819819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dirty="0" smtClean="0"/>
              <a:t>SIOPS ITINERANTE</a:t>
            </a:r>
            <a:endParaRPr lang="pt-BR" dirty="0"/>
          </a:p>
        </p:txBody>
      </p:sp>
      <p:sp>
        <p:nvSpPr>
          <p:cNvPr id="4" name="Espaço Reservado para Data 3"/>
          <p:cNvSpPr>
            <a:spLocks noGrp="1"/>
          </p:cNvSpPr>
          <p:nvPr>
            <p:ph type="dt" idx="13"/>
          </p:nvPr>
        </p:nvSpPr>
        <p:spPr/>
        <p:txBody>
          <a:bodyPr/>
          <a:lstStyle/>
          <a:p>
            <a:pPr>
              <a:defRPr/>
            </a:pPr>
            <a:endParaRPr lang="pt-BR" altLang="pt-BR" dirty="0"/>
          </a:p>
        </p:txBody>
      </p:sp>
    </p:spTree>
    <p:extLst>
      <p:ext uri="{BB962C8B-B14F-4D97-AF65-F5344CB8AC3E}">
        <p14:creationId xmlns:p14="http://schemas.microsoft.com/office/powerpoint/2010/main" val="3038942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3304403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833198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3866770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3198680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4277201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dirty="0">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769751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solidFill>
                  <a:prstClr val="black"/>
                </a:solidFill>
              </a:rPr>
              <a:t>SIOPS ITINERANTE</a:t>
            </a:r>
            <a:endParaRPr lang="pt-BR" dirty="0">
              <a:solidFill>
                <a:prstClr val="black"/>
              </a:solidFill>
            </a:endParaRPr>
          </a:p>
        </p:txBody>
      </p:sp>
      <p:sp>
        <p:nvSpPr>
          <p:cNvPr id="4" name="Espaço Reservado para Data 3"/>
          <p:cNvSpPr>
            <a:spLocks noGrp="1"/>
          </p:cNvSpPr>
          <p:nvPr>
            <p:ph type="dt" idx="13"/>
          </p:nvPr>
        </p:nvSpPr>
        <p:spPr/>
        <p:txBody>
          <a:bodyPr/>
          <a:lstStyle/>
          <a:p>
            <a:pPr>
              <a:defRPr/>
            </a:pPr>
            <a:endParaRPr lang="pt-BR" altLang="pt-BR">
              <a:solidFill>
                <a:prstClr val="black"/>
              </a:solidFill>
            </a:endParaRPr>
          </a:p>
        </p:txBody>
      </p:sp>
    </p:spTree>
    <p:extLst>
      <p:ext uri="{BB962C8B-B14F-4D97-AF65-F5344CB8AC3E}">
        <p14:creationId xmlns:p14="http://schemas.microsoft.com/office/powerpoint/2010/main" val="2303356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SIOPS ITINERANTE</a:t>
            </a:r>
            <a:endParaRPr lang="pt-BR" dirty="0"/>
          </a:p>
        </p:txBody>
      </p:sp>
      <p:sp>
        <p:nvSpPr>
          <p:cNvPr id="4" name="Espaço Reservado para Data 3"/>
          <p:cNvSpPr>
            <a:spLocks noGrp="1"/>
          </p:cNvSpPr>
          <p:nvPr>
            <p:ph type="dt" idx="13"/>
          </p:nvPr>
        </p:nvSpPr>
        <p:spPr/>
        <p:txBody>
          <a:bodyPr/>
          <a:lstStyle/>
          <a:p>
            <a:pPr>
              <a:defRPr/>
            </a:pPr>
            <a:endParaRPr lang="pt-BR" altLang="pt-BR"/>
          </a:p>
        </p:txBody>
      </p:sp>
    </p:spTree>
    <p:extLst>
      <p:ext uri="{BB962C8B-B14F-4D97-AF65-F5344CB8AC3E}">
        <p14:creationId xmlns:p14="http://schemas.microsoft.com/office/powerpoint/2010/main" val="585475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5" name="Espaço Reservado para Rodapé 4"/>
          <p:cNvSpPr>
            <a:spLocks noGrp="1"/>
          </p:cNvSpPr>
          <p:nvPr>
            <p:ph type="ftr" sz="quarter" idx="10"/>
          </p:nvPr>
        </p:nvSpPr>
        <p:spPr/>
        <p:txBody>
          <a:bodyPr/>
          <a:lstStyle/>
          <a:p>
            <a:pPr>
              <a:defRPr/>
            </a:pPr>
            <a:r>
              <a:rPr lang="pt-BR" smtClean="0"/>
              <a:t>SIOPS ITINERANTE</a:t>
            </a:r>
            <a:endParaRPr lang="pt-BR" dirty="0"/>
          </a:p>
        </p:txBody>
      </p:sp>
      <p:sp>
        <p:nvSpPr>
          <p:cNvPr id="4" name="Espaço Reservado para Data 3"/>
          <p:cNvSpPr>
            <a:spLocks noGrp="1"/>
          </p:cNvSpPr>
          <p:nvPr>
            <p:ph type="dt" idx="13"/>
          </p:nvPr>
        </p:nvSpPr>
        <p:spPr/>
        <p:txBody>
          <a:bodyPr/>
          <a:lstStyle/>
          <a:p>
            <a:pPr>
              <a:defRPr/>
            </a:pPr>
            <a:endParaRPr lang="pt-BR" altLang="pt-BR"/>
          </a:p>
        </p:txBody>
      </p:sp>
    </p:spTree>
    <p:extLst>
      <p:ext uri="{BB962C8B-B14F-4D97-AF65-F5344CB8AC3E}">
        <p14:creationId xmlns:p14="http://schemas.microsoft.com/office/powerpoint/2010/main" val="3028315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t>SIOPS ITINERANTE</a:t>
            </a:r>
            <a:endParaRPr lang="pt-BR"/>
          </a:p>
        </p:txBody>
      </p:sp>
    </p:spTree>
    <p:extLst>
      <p:ext uri="{BB962C8B-B14F-4D97-AF65-F5344CB8AC3E}">
        <p14:creationId xmlns:p14="http://schemas.microsoft.com/office/powerpoint/2010/main" val="2536312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7079F4FF-4D66-45D5-8094-B5D00F885129}" type="slidenum">
              <a:rPr lang="pt-BR" smtClean="0"/>
              <a:t>27</a:t>
            </a:fld>
            <a:endParaRPr lang="pt-BR"/>
          </a:p>
        </p:txBody>
      </p:sp>
    </p:spTree>
    <p:extLst>
      <p:ext uri="{BB962C8B-B14F-4D97-AF65-F5344CB8AC3E}">
        <p14:creationId xmlns:p14="http://schemas.microsoft.com/office/powerpoint/2010/main" val="3620045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5" name="Espaço Reservado para Rodapé 4"/>
          <p:cNvSpPr>
            <a:spLocks noGrp="1"/>
          </p:cNvSpPr>
          <p:nvPr>
            <p:ph type="ftr" sz="quarter" idx="10"/>
          </p:nvPr>
        </p:nvSpPr>
        <p:spPr/>
        <p:txBody>
          <a:bodyPr/>
          <a:lstStyle/>
          <a:p>
            <a:pPr>
              <a:defRPr/>
            </a:pPr>
            <a:r>
              <a:rPr lang="pt-BR" smtClean="0"/>
              <a:t>SIOPS ITINERANTE</a:t>
            </a:r>
            <a:endParaRPr lang="pt-BR"/>
          </a:p>
        </p:txBody>
      </p:sp>
    </p:spTree>
    <p:extLst>
      <p:ext uri="{BB962C8B-B14F-4D97-AF65-F5344CB8AC3E}">
        <p14:creationId xmlns:p14="http://schemas.microsoft.com/office/powerpoint/2010/main" val="3385337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5" name="Espaço Reservado para Número de Slide 4"/>
          <p:cNvSpPr>
            <a:spLocks noGrp="1"/>
          </p:cNvSpPr>
          <p:nvPr>
            <p:ph type="sldNum" sz="quarter" idx="11"/>
          </p:nvPr>
        </p:nvSpPr>
        <p:spPr/>
        <p:txBody>
          <a:bodyPr/>
          <a:lstStyle/>
          <a:p>
            <a:pPr>
              <a:defRPr/>
            </a:pPr>
            <a:fld id="{4FA3976E-3615-49A1-B178-9E4D9482EC66}" type="slidenum">
              <a:rPr lang="pt-BR" smtClean="0"/>
              <a:pPr>
                <a:defRPr/>
              </a:pPr>
              <a:t>33</a:t>
            </a:fld>
            <a:endParaRPr lang="pt-BR"/>
          </a:p>
        </p:txBody>
      </p:sp>
    </p:spTree>
    <p:extLst>
      <p:ext uri="{BB962C8B-B14F-4D97-AF65-F5344CB8AC3E}">
        <p14:creationId xmlns:p14="http://schemas.microsoft.com/office/powerpoint/2010/main" val="26218187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5" name="Espaço Reservado para Número de Slide 4"/>
          <p:cNvSpPr>
            <a:spLocks noGrp="1"/>
          </p:cNvSpPr>
          <p:nvPr>
            <p:ph type="sldNum" sz="quarter" idx="11"/>
          </p:nvPr>
        </p:nvSpPr>
        <p:spPr/>
        <p:txBody>
          <a:bodyPr/>
          <a:lstStyle/>
          <a:p>
            <a:pPr>
              <a:defRPr/>
            </a:pPr>
            <a:fld id="{4FA3976E-3615-49A1-B178-9E4D9482EC66}" type="slidenum">
              <a:rPr lang="pt-BR" smtClean="0"/>
              <a:pPr>
                <a:defRPr/>
              </a:pPr>
              <a:t>34</a:t>
            </a:fld>
            <a:endParaRPr lang="pt-BR"/>
          </a:p>
        </p:txBody>
      </p:sp>
    </p:spTree>
    <p:extLst>
      <p:ext uri="{BB962C8B-B14F-4D97-AF65-F5344CB8AC3E}">
        <p14:creationId xmlns:p14="http://schemas.microsoft.com/office/powerpoint/2010/main" val="2339018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5" name="Espaço Reservado para Número de Slide 4"/>
          <p:cNvSpPr>
            <a:spLocks noGrp="1"/>
          </p:cNvSpPr>
          <p:nvPr>
            <p:ph type="sldNum" sz="quarter" idx="11"/>
          </p:nvPr>
        </p:nvSpPr>
        <p:spPr/>
        <p:txBody>
          <a:bodyPr/>
          <a:lstStyle/>
          <a:p>
            <a:pPr>
              <a:defRPr/>
            </a:pPr>
            <a:fld id="{4FA3976E-3615-49A1-B178-9E4D9482EC66}" type="slidenum">
              <a:rPr lang="pt-BR" smtClean="0"/>
              <a:pPr>
                <a:defRPr/>
              </a:pPr>
              <a:t>35</a:t>
            </a:fld>
            <a:endParaRPr lang="pt-BR"/>
          </a:p>
        </p:txBody>
      </p:sp>
    </p:spTree>
    <p:extLst>
      <p:ext uri="{BB962C8B-B14F-4D97-AF65-F5344CB8AC3E}">
        <p14:creationId xmlns:p14="http://schemas.microsoft.com/office/powerpoint/2010/main" val="2904610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5" name="Espaço Reservado para Número de Slide 4"/>
          <p:cNvSpPr>
            <a:spLocks noGrp="1"/>
          </p:cNvSpPr>
          <p:nvPr>
            <p:ph type="sldNum" sz="quarter" idx="11"/>
          </p:nvPr>
        </p:nvSpPr>
        <p:spPr/>
        <p:txBody>
          <a:bodyPr/>
          <a:lstStyle/>
          <a:p>
            <a:pPr>
              <a:defRPr/>
            </a:pPr>
            <a:fld id="{4FA3976E-3615-49A1-B178-9E4D9482EC66}" type="slidenum">
              <a:rPr lang="pt-BR" smtClean="0"/>
              <a:pPr>
                <a:defRPr/>
              </a:pPr>
              <a:t>36</a:t>
            </a:fld>
            <a:endParaRPr lang="pt-BR"/>
          </a:p>
        </p:txBody>
      </p:sp>
    </p:spTree>
    <p:extLst>
      <p:ext uri="{BB962C8B-B14F-4D97-AF65-F5344CB8AC3E}">
        <p14:creationId xmlns:p14="http://schemas.microsoft.com/office/powerpoint/2010/main" val="3329873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5" name="Espaço Reservado para Número de Slide 4"/>
          <p:cNvSpPr>
            <a:spLocks noGrp="1"/>
          </p:cNvSpPr>
          <p:nvPr>
            <p:ph type="sldNum" sz="quarter" idx="11"/>
          </p:nvPr>
        </p:nvSpPr>
        <p:spPr/>
        <p:txBody>
          <a:bodyPr/>
          <a:lstStyle/>
          <a:p>
            <a:pPr>
              <a:defRPr/>
            </a:pPr>
            <a:fld id="{4FA3976E-3615-49A1-B178-9E4D9482EC66}" type="slidenum">
              <a:rPr lang="pt-BR" smtClean="0"/>
              <a:pPr>
                <a:defRPr/>
              </a:pPr>
              <a:t>37</a:t>
            </a:fld>
            <a:endParaRPr lang="pt-BR"/>
          </a:p>
        </p:txBody>
      </p:sp>
    </p:spTree>
    <p:extLst>
      <p:ext uri="{BB962C8B-B14F-4D97-AF65-F5344CB8AC3E}">
        <p14:creationId xmlns:p14="http://schemas.microsoft.com/office/powerpoint/2010/main" val="3213729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5" name="Espaço Reservado para Número de Slide 4"/>
          <p:cNvSpPr>
            <a:spLocks noGrp="1"/>
          </p:cNvSpPr>
          <p:nvPr>
            <p:ph type="sldNum" sz="quarter" idx="11"/>
          </p:nvPr>
        </p:nvSpPr>
        <p:spPr/>
        <p:txBody>
          <a:bodyPr/>
          <a:lstStyle/>
          <a:p>
            <a:pPr>
              <a:defRPr/>
            </a:pPr>
            <a:fld id="{4FA3976E-3615-49A1-B178-9E4D9482EC66}" type="slidenum">
              <a:rPr lang="pt-BR" smtClean="0"/>
              <a:pPr>
                <a:defRPr/>
              </a:pPr>
              <a:t>38</a:t>
            </a:fld>
            <a:endParaRPr lang="pt-BR"/>
          </a:p>
        </p:txBody>
      </p:sp>
    </p:spTree>
    <p:extLst>
      <p:ext uri="{BB962C8B-B14F-4D97-AF65-F5344CB8AC3E}">
        <p14:creationId xmlns:p14="http://schemas.microsoft.com/office/powerpoint/2010/main" val="2420701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5" name="Espaço Reservado para Número de Slide 4"/>
          <p:cNvSpPr>
            <a:spLocks noGrp="1"/>
          </p:cNvSpPr>
          <p:nvPr>
            <p:ph type="sldNum" sz="quarter" idx="11"/>
          </p:nvPr>
        </p:nvSpPr>
        <p:spPr/>
        <p:txBody>
          <a:bodyPr/>
          <a:lstStyle/>
          <a:p>
            <a:pPr>
              <a:defRPr/>
            </a:pPr>
            <a:fld id="{4FA3976E-3615-49A1-B178-9E4D9482EC66}" type="slidenum">
              <a:rPr lang="pt-BR" smtClean="0"/>
              <a:pPr>
                <a:defRPr/>
              </a:pPr>
              <a:t>39</a:t>
            </a:fld>
            <a:endParaRPr lang="pt-BR"/>
          </a:p>
        </p:txBody>
      </p:sp>
    </p:spTree>
    <p:extLst>
      <p:ext uri="{BB962C8B-B14F-4D97-AF65-F5344CB8AC3E}">
        <p14:creationId xmlns:p14="http://schemas.microsoft.com/office/powerpoint/2010/main" val="1524359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5" name="Espaço Reservado para Número de Slide 4"/>
          <p:cNvSpPr>
            <a:spLocks noGrp="1"/>
          </p:cNvSpPr>
          <p:nvPr>
            <p:ph type="sldNum" sz="quarter" idx="11"/>
          </p:nvPr>
        </p:nvSpPr>
        <p:spPr/>
        <p:txBody>
          <a:bodyPr/>
          <a:lstStyle/>
          <a:p>
            <a:pPr>
              <a:defRPr/>
            </a:pPr>
            <a:fld id="{4FA3976E-3615-49A1-B178-9E4D9482EC66}" type="slidenum">
              <a:rPr lang="pt-BR" smtClean="0"/>
              <a:pPr>
                <a:defRPr/>
              </a:pPr>
              <a:t>40</a:t>
            </a:fld>
            <a:endParaRPr lang="pt-BR"/>
          </a:p>
        </p:txBody>
      </p:sp>
    </p:spTree>
    <p:extLst>
      <p:ext uri="{BB962C8B-B14F-4D97-AF65-F5344CB8AC3E}">
        <p14:creationId xmlns:p14="http://schemas.microsoft.com/office/powerpoint/2010/main" val="1627030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5" name="Espaço Reservado para Número de Slide 4"/>
          <p:cNvSpPr>
            <a:spLocks noGrp="1"/>
          </p:cNvSpPr>
          <p:nvPr>
            <p:ph type="sldNum" sz="quarter" idx="11"/>
          </p:nvPr>
        </p:nvSpPr>
        <p:spPr/>
        <p:txBody>
          <a:bodyPr/>
          <a:lstStyle/>
          <a:p>
            <a:pPr>
              <a:defRPr/>
            </a:pPr>
            <a:fld id="{4FA3976E-3615-49A1-B178-9E4D9482EC66}" type="slidenum">
              <a:rPr lang="pt-BR" smtClean="0"/>
              <a:pPr>
                <a:defRPr/>
              </a:pPr>
              <a:t>41</a:t>
            </a:fld>
            <a:endParaRPr lang="pt-BR"/>
          </a:p>
        </p:txBody>
      </p:sp>
    </p:spTree>
    <p:extLst>
      <p:ext uri="{BB962C8B-B14F-4D97-AF65-F5344CB8AC3E}">
        <p14:creationId xmlns:p14="http://schemas.microsoft.com/office/powerpoint/2010/main" val="2243324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89025" y="1203325"/>
            <a:ext cx="4330700" cy="3249613"/>
          </a:xfrm>
        </p:spPr>
      </p:sp>
      <p:sp>
        <p:nvSpPr>
          <p:cNvPr id="3" name="Espaço Reservado para Anotações 2"/>
          <p:cNvSpPr>
            <a:spLocks noGrp="1"/>
          </p:cNvSpPr>
          <p:nvPr>
            <p:ph type="body" idx="1"/>
          </p:nvPr>
        </p:nvSpPr>
        <p:spPr/>
        <p:txBody>
          <a:bodyPr/>
          <a:lstStyle/>
          <a:p>
            <a:endParaRPr lang="pt-BR"/>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6" name="Espaço Reservado para Data 5"/>
          <p:cNvSpPr>
            <a:spLocks noGrp="1"/>
          </p:cNvSpPr>
          <p:nvPr>
            <p:ph type="dt" idx="12"/>
          </p:nvPr>
        </p:nvSpPr>
        <p:spPr/>
        <p:txBody>
          <a:bodyPr/>
          <a:lstStyle/>
          <a:p>
            <a:pPr>
              <a:defRPr/>
            </a:pPr>
            <a:endParaRPr lang="pt-BR" altLang="pt-BR"/>
          </a:p>
        </p:txBody>
      </p:sp>
    </p:spTree>
    <p:extLst>
      <p:ext uri="{BB962C8B-B14F-4D97-AF65-F5344CB8AC3E}">
        <p14:creationId xmlns:p14="http://schemas.microsoft.com/office/powerpoint/2010/main" val="1701969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089025" y="1203325"/>
            <a:ext cx="4330700" cy="3249613"/>
          </a:xfrm>
        </p:spPr>
      </p:sp>
      <p:sp>
        <p:nvSpPr>
          <p:cNvPr id="3" name="Espaço Reservado para Anotações 2"/>
          <p:cNvSpPr>
            <a:spLocks noGrp="1"/>
          </p:cNvSpPr>
          <p:nvPr>
            <p:ph type="body" idx="1"/>
          </p:nvPr>
        </p:nvSpPr>
        <p:spPr/>
        <p:txBody>
          <a:bodyPr/>
          <a:lstStyle/>
          <a:p>
            <a:endParaRPr lang="pt-BR"/>
          </a:p>
        </p:txBody>
      </p:sp>
      <p:sp>
        <p:nvSpPr>
          <p:cNvPr id="4" name="Espaço Reservado para Rodapé 3"/>
          <p:cNvSpPr>
            <a:spLocks noGrp="1"/>
          </p:cNvSpPr>
          <p:nvPr>
            <p:ph type="ftr" sz="quarter" idx="10"/>
          </p:nvPr>
        </p:nvSpPr>
        <p:spPr/>
        <p:txBody>
          <a:bodyPr/>
          <a:lstStyle/>
          <a:p>
            <a:pPr>
              <a:defRPr/>
            </a:pPr>
            <a:r>
              <a:rPr lang="pt-BR" smtClean="0"/>
              <a:t>SIOPS ITINERANTE</a:t>
            </a:r>
            <a:endParaRPr lang="pt-BR"/>
          </a:p>
        </p:txBody>
      </p:sp>
      <p:sp>
        <p:nvSpPr>
          <p:cNvPr id="6" name="Espaço Reservado para Data 5"/>
          <p:cNvSpPr>
            <a:spLocks noGrp="1"/>
          </p:cNvSpPr>
          <p:nvPr>
            <p:ph type="dt" idx="12"/>
          </p:nvPr>
        </p:nvSpPr>
        <p:spPr/>
        <p:txBody>
          <a:bodyPr/>
          <a:lstStyle/>
          <a:p>
            <a:pPr>
              <a:defRPr/>
            </a:pPr>
            <a:endParaRPr lang="pt-BR" altLang="pt-BR"/>
          </a:p>
        </p:txBody>
      </p:sp>
    </p:spTree>
    <p:extLst>
      <p:ext uri="{BB962C8B-B14F-4D97-AF65-F5344CB8AC3E}">
        <p14:creationId xmlns:p14="http://schemas.microsoft.com/office/powerpoint/2010/main" val="22387579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Tree>
    <p:extLst>
      <p:ext uri="{BB962C8B-B14F-4D97-AF65-F5344CB8AC3E}">
        <p14:creationId xmlns:p14="http://schemas.microsoft.com/office/powerpoint/2010/main" val="3231643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C4C24C18-86C4-4E17-8D0C-57EFEDAE4593}" type="datetimeFigureOut">
              <a:rPr lang="pt-BR" smtClean="0"/>
              <a:t>09/07/2018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57E5CF1-6225-406E-AF0D-FDD86ECE40E1}" type="slidenum">
              <a:rPr lang="pt-BR" smtClean="0"/>
              <a:t>‹nº›</a:t>
            </a:fld>
            <a:endParaRPr lang="pt-BR"/>
          </a:p>
        </p:txBody>
      </p:sp>
    </p:spTree>
    <p:extLst>
      <p:ext uri="{BB962C8B-B14F-4D97-AF65-F5344CB8AC3E}">
        <p14:creationId xmlns:p14="http://schemas.microsoft.com/office/powerpoint/2010/main" val="1416881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4C24C18-86C4-4E17-8D0C-57EFEDAE4593}" type="datetimeFigureOut">
              <a:rPr lang="pt-BR" smtClean="0"/>
              <a:t>09/07/2018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57E5CF1-6225-406E-AF0D-FDD86ECE40E1}" type="slidenum">
              <a:rPr lang="pt-BR" smtClean="0"/>
              <a:t>‹nº›</a:t>
            </a:fld>
            <a:endParaRPr lang="pt-BR"/>
          </a:p>
        </p:txBody>
      </p:sp>
    </p:spTree>
    <p:extLst>
      <p:ext uri="{BB962C8B-B14F-4D97-AF65-F5344CB8AC3E}">
        <p14:creationId xmlns:p14="http://schemas.microsoft.com/office/powerpoint/2010/main" val="1385930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C4C24C18-86C4-4E17-8D0C-57EFEDAE4593}" type="datetimeFigureOut">
              <a:rPr lang="pt-BR" smtClean="0"/>
              <a:t>09/07/2018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57E5CF1-6225-406E-AF0D-FDD86ECE40E1}" type="slidenum">
              <a:rPr lang="pt-BR" smtClean="0"/>
              <a:t>‹nº›</a:t>
            </a:fld>
            <a:endParaRPr lang="pt-BR"/>
          </a:p>
        </p:txBody>
      </p:sp>
    </p:spTree>
    <p:extLst>
      <p:ext uri="{BB962C8B-B14F-4D97-AF65-F5344CB8AC3E}">
        <p14:creationId xmlns:p14="http://schemas.microsoft.com/office/powerpoint/2010/main" val="2559349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C4C24C18-86C4-4E17-8D0C-57EFEDAE4593}" type="datetimeFigureOut">
              <a:rPr lang="pt-BR" smtClean="0"/>
              <a:t>09/07/2018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57E5CF1-6225-406E-AF0D-FDD86ECE40E1}" type="slidenum">
              <a:rPr lang="pt-BR" smtClean="0"/>
              <a:t>‹nº›</a:t>
            </a:fld>
            <a:endParaRPr lang="pt-BR"/>
          </a:p>
        </p:txBody>
      </p:sp>
    </p:spTree>
    <p:extLst>
      <p:ext uri="{BB962C8B-B14F-4D97-AF65-F5344CB8AC3E}">
        <p14:creationId xmlns:p14="http://schemas.microsoft.com/office/powerpoint/2010/main" val="4088115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C4C24C18-86C4-4E17-8D0C-57EFEDAE4593}" type="datetimeFigureOut">
              <a:rPr lang="pt-BR" smtClean="0"/>
              <a:t>09/07/2018</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157E5CF1-6225-406E-AF0D-FDD86ECE40E1}" type="slidenum">
              <a:rPr lang="pt-BR" smtClean="0"/>
              <a:t>‹nº›</a:t>
            </a:fld>
            <a:endParaRPr lang="pt-BR"/>
          </a:p>
        </p:txBody>
      </p:sp>
    </p:spTree>
    <p:extLst>
      <p:ext uri="{BB962C8B-B14F-4D97-AF65-F5344CB8AC3E}">
        <p14:creationId xmlns:p14="http://schemas.microsoft.com/office/powerpoint/2010/main" val="2369930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C4C24C18-86C4-4E17-8D0C-57EFEDAE4593}" type="datetimeFigureOut">
              <a:rPr lang="pt-BR" smtClean="0"/>
              <a:t>09/07/2018</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157E5CF1-6225-406E-AF0D-FDD86ECE40E1}" type="slidenum">
              <a:rPr lang="pt-BR" smtClean="0"/>
              <a:t>‹nº›</a:t>
            </a:fld>
            <a:endParaRPr lang="pt-BR"/>
          </a:p>
        </p:txBody>
      </p:sp>
    </p:spTree>
    <p:extLst>
      <p:ext uri="{BB962C8B-B14F-4D97-AF65-F5344CB8AC3E}">
        <p14:creationId xmlns:p14="http://schemas.microsoft.com/office/powerpoint/2010/main" val="2538152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C4C24C18-86C4-4E17-8D0C-57EFEDAE4593}" type="datetimeFigureOut">
              <a:rPr lang="pt-BR" smtClean="0"/>
              <a:t>09/07/2018</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157E5CF1-6225-406E-AF0D-FDD86ECE40E1}" type="slidenum">
              <a:rPr lang="pt-BR" smtClean="0"/>
              <a:t>‹nº›</a:t>
            </a:fld>
            <a:endParaRPr lang="pt-BR"/>
          </a:p>
        </p:txBody>
      </p:sp>
    </p:spTree>
    <p:extLst>
      <p:ext uri="{BB962C8B-B14F-4D97-AF65-F5344CB8AC3E}">
        <p14:creationId xmlns:p14="http://schemas.microsoft.com/office/powerpoint/2010/main" val="2149710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C4C24C18-86C4-4E17-8D0C-57EFEDAE4593}" type="datetimeFigureOut">
              <a:rPr lang="pt-BR" smtClean="0"/>
              <a:t>09/07/2018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57E5CF1-6225-406E-AF0D-FDD86ECE40E1}" type="slidenum">
              <a:rPr lang="pt-BR" smtClean="0"/>
              <a:t>‹nº›</a:t>
            </a:fld>
            <a:endParaRPr lang="pt-BR"/>
          </a:p>
        </p:txBody>
      </p:sp>
    </p:spTree>
    <p:extLst>
      <p:ext uri="{BB962C8B-B14F-4D97-AF65-F5344CB8AC3E}">
        <p14:creationId xmlns:p14="http://schemas.microsoft.com/office/powerpoint/2010/main" val="1193972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C4C24C18-86C4-4E17-8D0C-57EFEDAE4593}" type="datetimeFigureOut">
              <a:rPr lang="pt-BR" smtClean="0"/>
              <a:t>09/07/2018</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57E5CF1-6225-406E-AF0D-FDD86ECE40E1}" type="slidenum">
              <a:rPr lang="pt-BR" smtClean="0"/>
              <a:t>‹nº›</a:t>
            </a:fld>
            <a:endParaRPr lang="pt-BR"/>
          </a:p>
        </p:txBody>
      </p:sp>
    </p:spTree>
    <p:extLst>
      <p:ext uri="{BB962C8B-B14F-4D97-AF65-F5344CB8AC3E}">
        <p14:creationId xmlns:p14="http://schemas.microsoft.com/office/powerpoint/2010/main" val="3991095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4C24C18-86C4-4E17-8D0C-57EFEDAE4593}" type="datetimeFigureOut">
              <a:rPr lang="pt-BR" smtClean="0"/>
              <a:t>09/07/2018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57E5CF1-6225-406E-AF0D-FDD86ECE40E1}" type="slidenum">
              <a:rPr lang="pt-BR" smtClean="0"/>
              <a:t>‹nº›</a:t>
            </a:fld>
            <a:endParaRPr lang="pt-BR"/>
          </a:p>
        </p:txBody>
      </p:sp>
    </p:spTree>
    <p:extLst>
      <p:ext uri="{BB962C8B-B14F-4D97-AF65-F5344CB8AC3E}">
        <p14:creationId xmlns:p14="http://schemas.microsoft.com/office/powerpoint/2010/main" val="264115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4C24C18-86C4-4E17-8D0C-57EFEDAE4593}" type="datetimeFigureOut">
              <a:rPr lang="pt-BR" smtClean="0"/>
              <a:t>09/07/2018</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57E5CF1-6225-406E-AF0D-FDD86ECE40E1}" type="slidenum">
              <a:rPr lang="pt-BR" smtClean="0"/>
              <a:t>‹nº›</a:t>
            </a:fld>
            <a:endParaRPr lang="pt-BR"/>
          </a:p>
        </p:txBody>
      </p:sp>
    </p:spTree>
    <p:extLst>
      <p:ext uri="{BB962C8B-B14F-4D97-AF65-F5344CB8AC3E}">
        <p14:creationId xmlns:p14="http://schemas.microsoft.com/office/powerpoint/2010/main" val="501391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C24C18-86C4-4E17-8D0C-57EFEDAE4593}" type="datetimeFigureOut">
              <a:rPr lang="pt-BR" smtClean="0"/>
              <a:t>09/07/2018</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7E5CF1-6225-406E-AF0D-FDD86ECE40E1}" type="slidenum">
              <a:rPr lang="pt-BR" smtClean="0"/>
              <a:t>‹nº›</a:t>
            </a:fld>
            <a:endParaRPr lang="pt-BR"/>
          </a:p>
        </p:txBody>
      </p:sp>
    </p:spTree>
    <p:extLst>
      <p:ext uri="{BB962C8B-B14F-4D97-AF65-F5344CB8AC3E}">
        <p14:creationId xmlns:p14="http://schemas.microsoft.com/office/powerpoint/2010/main" val="1575163547"/>
      </p:ext>
    </p:extLst>
  </p:cSld>
  <p:clrMap bg1="lt1" tx1="dk1" bg2="lt2" tx2="dk2" accent1="accent1" accent2="accent2" accent3="accent3" accent4="accent4" accent5="accent5" accent6="accent6" hlink="hlink" folHlink="folHlink"/>
  <p:sldLayoutIdLst>
    <p:sldLayoutId id="2147484190" r:id="rId1"/>
    <p:sldLayoutId id="2147484191" r:id="rId2"/>
    <p:sldLayoutId id="2147484192" r:id="rId3"/>
    <p:sldLayoutId id="2147484193" r:id="rId4"/>
    <p:sldLayoutId id="2147484194" r:id="rId5"/>
    <p:sldLayoutId id="2147484195" r:id="rId6"/>
    <p:sldLayoutId id="2147484196" r:id="rId7"/>
    <p:sldLayoutId id="2147484197" r:id="rId8"/>
    <p:sldLayoutId id="2147484198" r:id="rId9"/>
    <p:sldLayoutId id="2147484199" r:id="rId10"/>
    <p:sldLayoutId id="2147484200"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www.planalto.gov.br/ccivil_03/leis/L8080.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jpeg"/></Relationships>
</file>

<file path=ppt/slides/_rels/slide2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image" Target="../media/image2.jpeg"/><Relationship Id="rId3" Type="http://schemas.openxmlformats.org/officeDocument/2006/relationships/diagramLayout" Target="../diagrams/layout3.xml"/><Relationship Id="rId7" Type="http://schemas.openxmlformats.org/officeDocument/2006/relationships/diagramData" Target="../diagrams/data4.xml"/><Relationship Id="rId12"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14.png"/><Relationship Id="rId7" Type="http://schemas.openxmlformats.org/officeDocument/2006/relationships/diagramQuickStyle" Target="../diagrams/quickStyle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1.png"/><Relationship Id="rId4" Type="http://schemas.openxmlformats.org/officeDocument/2006/relationships/image" Target="../media/image17.png"/><Relationship Id="rId9" Type="http://schemas.microsoft.com/office/2007/relationships/diagramDrawing" Target="../diagrams/drawing5.xml"/></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6.xml"/><Relationship Id="rId13" Type="http://schemas.openxmlformats.org/officeDocument/2006/relationships/diagramQuickStyle" Target="../diagrams/quickStyle7.xml"/><Relationship Id="rId3" Type="http://schemas.openxmlformats.org/officeDocument/2006/relationships/image" Target="../media/image14.png"/><Relationship Id="rId7" Type="http://schemas.openxmlformats.org/officeDocument/2006/relationships/diagramQuickStyle" Target="../diagrams/quickStyle6.xml"/><Relationship Id="rId12" Type="http://schemas.openxmlformats.org/officeDocument/2006/relationships/diagramLayout" Target="../diagrams/layout7.xml"/><Relationship Id="rId2" Type="http://schemas.openxmlformats.org/officeDocument/2006/relationships/notesSlide" Target="../notesSlides/notesSlide17.xml"/><Relationship Id="rId16"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Layout" Target="../diagrams/layout6.xml"/><Relationship Id="rId11" Type="http://schemas.openxmlformats.org/officeDocument/2006/relationships/diagramData" Target="../diagrams/data7.xml"/><Relationship Id="rId5" Type="http://schemas.openxmlformats.org/officeDocument/2006/relationships/diagramData" Target="../diagrams/data6.xml"/><Relationship Id="rId15" Type="http://schemas.microsoft.com/office/2007/relationships/diagramDrawing" Target="../diagrams/drawing7.xml"/><Relationship Id="rId10" Type="http://schemas.openxmlformats.org/officeDocument/2006/relationships/image" Target="../media/image18.png"/><Relationship Id="rId4" Type="http://schemas.openxmlformats.org/officeDocument/2006/relationships/image" Target="../media/image17.png"/><Relationship Id="rId9" Type="http://schemas.microsoft.com/office/2007/relationships/diagramDrawing" Target="../diagrams/drawing6.xml"/><Relationship Id="rId14" Type="http://schemas.openxmlformats.org/officeDocument/2006/relationships/diagramColors" Target="../diagrams/colors7.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Retângulo 6"/>
          <p:cNvSpPr/>
          <p:nvPr/>
        </p:nvSpPr>
        <p:spPr>
          <a:xfrm>
            <a:off x="8676456" y="5427222"/>
            <a:ext cx="378042" cy="5735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24" name="Imagem 2" descr="cid:image002.png@01D0B4C3.EFECA470"/>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513" t="38654" r="6288" b="33785"/>
          <a:stretch/>
        </p:blipFill>
        <p:spPr bwMode="auto">
          <a:xfrm>
            <a:off x="6379022" y="170350"/>
            <a:ext cx="2297434" cy="954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Artaf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233282"/>
            <a:ext cx="2183160" cy="1055946"/>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p:cNvSpPr txBox="1"/>
          <p:nvPr/>
        </p:nvSpPr>
        <p:spPr>
          <a:xfrm>
            <a:off x="-10221" y="4265801"/>
            <a:ext cx="9378533" cy="1323439"/>
          </a:xfrm>
          <a:prstGeom prst="rect">
            <a:avLst/>
          </a:prstGeom>
          <a:noFill/>
        </p:spPr>
        <p:txBody>
          <a:bodyPr wrap="square" rtlCol="0">
            <a:spAutoFit/>
          </a:bodyPr>
          <a:lstStyle/>
          <a:p>
            <a:pPr algn="ctr"/>
            <a:r>
              <a:rPr lang="pt-BR" sz="6000" b="1" dirty="0" smtClean="0">
                <a:solidFill>
                  <a:srgbClr val="1D4693"/>
                </a:solidFill>
              </a:rPr>
              <a:t>52º CONGRESSO ARTAFAM  </a:t>
            </a:r>
            <a:endParaRPr lang="pt-BR" sz="6000" b="1" dirty="0">
              <a:solidFill>
                <a:srgbClr val="1D4693"/>
              </a:solidFill>
            </a:endParaRPr>
          </a:p>
          <a:p>
            <a:pPr algn="ctr"/>
            <a:r>
              <a:rPr lang="pt-BR" sz="2000" b="1" dirty="0" smtClean="0">
                <a:solidFill>
                  <a:srgbClr val="365E2C"/>
                </a:solidFill>
              </a:rPr>
              <a:t>09 A 12 DE JULHO DE 2018 - TORRES - RS</a:t>
            </a:r>
            <a:endParaRPr lang="pt-BR" sz="2000" b="1" dirty="0">
              <a:solidFill>
                <a:srgbClr val="365E2C"/>
              </a:solidFill>
            </a:endParaRPr>
          </a:p>
        </p:txBody>
      </p:sp>
      <p:sp>
        <p:nvSpPr>
          <p:cNvPr id="9" name="Título 1"/>
          <p:cNvSpPr txBox="1">
            <a:spLocks/>
          </p:cNvSpPr>
          <p:nvPr/>
        </p:nvSpPr>
        <p:spPr bwMode="auto">
          <a:xfrm>
            <a:off x="-234533" y="725252"/>
            <a:ext cx="9378533" cy="72006"/>
          </a:xfrm>
          <a:prstGeom prst="rect">
            <a:avLst/>
          </a:prstGeom>
          <a:noFill/>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lnSpc>
                <a:spcPct val="100000"/>
              </a:lnSpc>
              <a:spcAft>
                <a:spcPts val="0"/>
              </a:spcAft>
            </a:pPr>
            <a:r>
              <a:rPr lang="pt-BR" altLang="pt-BR" sz="7200" b="1" dirty="0" smtClean="0">
                <a:solidFill>
                  <a:srgbClr val="1D4693"/>
                </a:solidFill>
                <a:latin typeface="Arial" panose="020B0604020202020204" pitchFamily="34" charset="0"/>
                <a:cs typeface="Arial" panose="020B0604020202020204" pitchFamily="34" charset="0"/>
              </a:rPr>
              <a:t>SIOPS</a:t>
            </a:r>
            <a:r>
              <a:rPr lang="pt-BR" altLang="pt-BR" sz="15000" b="1" dirty="0" smtClean="0">
                <a:solidFill>
                  <a:srgbClr val="1D4693"/>
                </a:solidFill>
                <a:latin typeface="Arial Black" panose="020B0A04020102020204" pitchFamily="34" charset="0"/>
              </a:rPr>
              <a:t> </a:t>
            </a:r>
          </a:p>
          <a:p>
            <a:pPr algn="ctr" fontAlgn="auto">
              <a:lnSpc>
                <a:spcPct val="100000"/>
              </a:lnSpc>
              <a:spcAft>
                <a:spcPts val="0"/>
              </a:spcAft>
            </a:pPr>
            <a:r>
              <a:rPr lang="pt-BR" altLang="pt-BR" sz="2000" b="1" dirty="0">
                <a:solidFill>
                  <a:srgbClr val="1D4693"/>
                </a:solidFill>
                <a:latin typeface="Arial Black" panose="020B0A04020102020204" pitchFamily="34" charset="0"/>
              </a:rPr>
              <a:t>Sistema de Informações sobre Orçamentos Públicos em </a:t>
            </a:r>
            <a:r>
              <a:rPr lang="pt-BR" altLang="pt-BR" sz="2000" b="1" dirty="0" smtClean="0">
                <a:solidFill>
                  <a:srgbClr val="1D4693"/>
                </a:solidFill>
                <a:latin typeface="Arial Black" panose="020B0A04020102020204" pitchFamily="34" charset="0"/>
              </a:rPr>
              <a:t>Saúde</a:t>
            </a:r>
          </a:p>
          <a:p>
            <a:pPr algn="ctr" fontAlgn="auto">
              <a:lnSpc>
                <a:spcPct val="100000"/>
              </a:lnSpc>
              <a:spcAft>
                <a:spcPts val="0"/>
              </a:spcAft>
            </a:pPr>
            <a:endParaRPr lang="pt-BR" altLang="pt-BR" sz="2000" b="1" dirty="0" smtClean="0">
              <a:solidFill>
                <a:srgbClr val="1D4693"/>
              </a:solidFill>
              <a:latin typeface="Arial Black" panose="020B0A04020102020204" pitchFamily="34" charset="0"/>
            </a:endParaRPr>
          </a:p>
          <a:p>
            <a:pPr algn="ctr" fontAlgn="auto">
              <a:lnSpc>
                <a:spcPct val="100000"/>
              </a:lnSpc>
              <a:spcAft>
                <a:spcPts val="0"/>
              </a:spcAft>
            </a:pPr>
            <a:r>
              <a:rPr lang="pt-BR" altLang="pt-BR" sz="2000" b="1" dirty="0" smtClean="0">
                <a:solidFill>
                  <a:srgbClr val="1D4693"/>
                </a:solidFill>
                <a:latin typeface="Arial Black" panose="020B0A04020102020204" pitchFamily="34" charset="0"/>
              </a:rPr>
              <a:t>“Um Novo Sistema para uma Gestão mais Transparente”</a:t>
            </a:r>
          </a:p>
          <a:p>
            <a:pPr algn="ctr" fontAlgn="auto">
              <a:lnSpc>
                <a:spcPct val="100000"/>
              </a:lnSpc>
              <a:spcAft>
                <a:spcPts val="0"/>
              </a:spcAft>
            </a:pPr>
            <a:endParaRPr lang="pt-BR" altLang="pt-BR" sz="2000" b="1" dirty="0">
              <a:solidFill>
                <a:srgbClr val="1D4693"/>
              </a:solidFill>
              <a:latin typeface="Arial Black" panose="020B0A04020102020204" pitchFamily="34" charset="0"/>
            </a:endParaRPr>
          </a:p>
          <a:p>
            <a:pPr algn="ctr" fontAlgn="auto">
              <a:lnSpc>
                <a:spcPct val="100000"/>
              </a:lnSpc>
              <a:spcAft>
                <a:spcPts val="0"/>
              </a:spcAft>
            </a:pPr>
            <a:endParaRPr lang="pt-BR" altLang="pt-BR" sz="2000" b="1" dirty="0">
              <a:solidFill>
                <a:srgbClr val="1D4693"/>
              </a:solidFill>
              <a:latin typeface="Arial Black" panose="020B0A04020102020204" pitchFamily="34" charset="0"/>
            </a:endParaRPr>
          </a:p>
          <a:p>
            <a:pPr algn="ctr" fontAlgn="auto">
              <a:lnSpc>
                <a:spcPct val="100000"/>
              </a:lnSpc>
              <a:spcAft>
                <a:spcPts val="0"/>
              </a:spcAft>
            </a:pPr>
            <a:endParaRPr lang="pt-BR" altLang="pt-BR" sz="4000" b="1" dirty="0" smtClean="0">
              <a:solidFill>
                <a:srgbClr val="1D4693"/>
              </a:solidFill>
              <a:latin typeface="Arial Black" panose="020B0A04020102020204" pitchFamily="34" charset="0"/>
            </a:endParaRPr>
          </a:p>
          <a:p>
            <a:pPr algn="ctr" fontAlgn="auto">
              <a:spcAft>
                <a:spcPts val="0"/>
              </a:spcAft>
            </a:pPr>
            <a:endParaRPr lang="pt-BR" altLang="pt-BR" sz="15000" b="1" dirty="0" smtClean="0">
              <a:solidFill>
                <a:srgbClr val="1D4693"/>
              </a:solidFill>
              <a:latin typeface="Arial Black" panose="020B0A04020102020204" pitchFamily="34" charset="0"/>
            </a:endParaRPr>
          </a:p>
          <a:p>
            <a:pPr algn="ctr" fontAlgn="auto">
              <a:spcAft>
                <a:spcPts val="0"/>
              </a:spcAft>
            </a:pPr>
            <a:endParaRPr lang="pt-BR" altLang="pt-BR" sz="3000" b="1" dirty="0">
              <a:solidFill>
                <a:srgbClr val="1D4693"/>
              </a:solidFill>
              <a:latin typeface="Arial Black" panose="020B0A04020102020204" pitchFamily="34" charset="0"/>
            </a:endParaRPr>
          </a:p>
          <a:p>
            <a:pPr algn="ctr" fontAlgn="auto">
              <a:spcAft>
                <a:spcPts val="0"/>
              </a:spcAft>
            </a:pPr>
            <a:endParaRPr lang="pt-BR" altLang="pt-BR" sz="3000" b="1" dirty="0" smtClean="0">
              <a:solidFill>
                <a:srgbClr val="1D4693"/>
              </a:solidFill>
              <a:latin typeface="Arial Black" panose="020B0A04020102020204" pitchFamily="34" charset="0"/>
            </a:endParaRPr>
          </a:p>
          <a:p>
            <a:pPr algn="ctr" fontAlgn="auto">
              <a:spcAft>
                <a:spcPts val="0"/>
              </a:spcAft>
            </a:pPr>
            <a:endParaRPr lang="pt-BR" altLang="pt-BR" sz="3000" b="1" dirty="0">
              <a:solidFill>
                <a:srgbClr val="1D4693"/>
              </a:solidFill>
              <a:latin typeface="Arial Black" panose="020B0A04020102020204" pitchFamily="34" charset="0"/>
            </a:endParaRPr>
          </a:p>
          <a:p>
            <a:pPr algn="ctr" fontAlgn="auto">
              <a:spcAft>
                <a:spcPts val="0"/>
              </a:spcAft>
            </a:pPr>
            <a:endParaRPr lang="pt-BR" altLang="pt-BR" sz="1800" b="1" dirty="0">
              <a:solidFill>
                <a:srgbClr val="1D4693"/>
              </a:solidFill>
              <a:latin typeface="Arial Black" panose="020B0A04020102020204" pitchFamily="34" charset="0"/>
            </a:endParaRPr>
          </a:p>
        </p:txBody>
      </p:sp>
    </p:spTree>
    <p:extLst>
      <p:ext uri="{BB962C8B-B14F-4D97-AF65-F5344CB8AC3E}">
        <p14:creationId xmlns:p14="http://schemas.microsoft.com/office/powerpoint/2010/main" val="2923023181"/>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307190" y="427186"/>
            <a:ext cx="4984889" cy="729522"/>
          </a:xfrm>
        </p:spPr>
        <p:txBody>
          <a:bodyPr>
            <a:normAutofit fontScale="90000"/>
          </a:bodyPr>
          <a:lstStyle/>
          <a:p>
            <a:pPr fontAlgn="base">
              <a:spcAft>
                <a:spcPts val="750"/>
              </a:spcAft>
            </a:pPr>
            <a:r>
              <a:rPr lang="pt-BR" altLang="pt-BR" b="1" dirty="0" smtClean="0">
                <a:solidFill>
                  <a:srgbClr val="1D4693"/>
                </a:solidFill>
                <a:latin typeface="Arial" panose="020B0604020202020204" pitchFamily="34" charset="0"/>
                <a:cs typeface="Arial" panose="020B0604020202020204" pitchFamily="34" charset="0"/>
              </a:rPr>
              <a:t>O QUE É O SIOPS</a:t>
            </a:r>
            <a:endParaRPr lang="pt-BR" altLang="pt-BR" b="1" dirty="0">
              <a:solidFill>
                <a:srgbClr val="1D4693"/>
              </a:solidFill>
              <a:latin typeface="Arial" panose="020B0604020202020204" pitchFamily="34" charset="0"/>
              <a:cs typeface="Arial" panose="020B0604020202020204" pitchFamily="34" charset="0"/>
            </a:endParaRPr>
          </a:p>
        </p:txBody>
      </p:sp>
      <p:sp>
        <p:nvSpPr>
          <p:cNvPr id="5" name="Retângulo 4"/>
          <p:cNvSpPr/>
          <p:nvPr/>
        </p:nvSpPr>
        <p:spPr>
          <a:xfrm>
            <a:off x="271228" y="1337118"/>
            <a:ext cx="5422738" cy="4785926"/>
          </a:xfrm>
          <a:prstGeom prst="rect">
            <a:avLst/>
          </a:prstGeom>
        </p:spPr>
        <p:txBody>
          <a:bodyPr wrap="square">
            <a:spAutoFit/>
          </a:bodyPr>
          <a:lstStyle/>
          <a:p>
            <a:pPr lvl="0" algn="just"/>
            <a:r>
              <a:rPr lang="pt-BR" altLang="pt-BR" sz="1950" b="1" dirty="0" smtClean="0">
                <a:solidFill>
                  <a:srgbClr val="000000"/>
                </a:solidFill>
                <a:latin typeface="Arial" panose="020B0604020202020204" pitchFamily="34" charset="0"/>
                <a:cs typeface="Arial" panose="020B0604020202020204" pitchFamily="34" charset="0"/>
              </a:rPr>
              <a:t>O </a:t>
            </a:r>
            <a:r>
              <a:rPr lang="pt-BR" altLang="pt-BR" sz="3200" b="1" dirty="0">
                <a:solidFill>
                  <a:srgbClr val="1D4693"/>
                </a:solidFill>
                <a:latin typeface="Arial" panose="020B0604020202020204" pitchFamily="34" charset="0"/>
                <a:cs typeface="Arial" panose="020B0604020202020204" pitchFamily="34" charset="0"/>
              </a:rPr>
              <a:t>SIOPS</a:t>
            </a:r>
            <a:r>
              <a:rPr lang="pt-BR" altLang="pt-BR" sz="1950" b="1" dirty="0">
                <a:solidFill>
                  <a:srgbClr val="0070C0"/>
                </a:solidFill>
                <a:latin typeface="Arial" panose="020B0604020202020204" pitchFamily="34" charset="0"/>
                <a:cs typeface="Arial" panose="020B0604020202020204" pitchFamily="34" charset="0"/>
              </a:rPr>
              <a:t> </a:t>
            </a:r>
            <a:r>
              <a:rPr lang="pt-BR" altLang="pt-BR" sz="1950" b="1" dirty="0">
                <a:solidFill>
                  <a:srgbClr val="000000"/>
                </a:solidFill>
                <a:latin typeface="Arial" panose="020B0604020202020204" pitchFamily="34" charset="0"/>
                <a:cs typeface="Arial" panose="020B0604020202020204" pitchFamily="34" charset="0"/>
              </a:rPr>
              <a:t>é um sistema informatizado operacionalizado pelo Ministério da Saúde, </a:t>
            </a:r>
            <a:r>
              <a:rPr lang="pt-BR" altLang="pt-BR" sz="1950" b="1" dirty="0" smtClean="0">
                <a:solidFill>
                  <a:srgbClr val="000000"/>
                </a:solidFill>
                <a:latin typeface="Arial" panose="020B0604020202020204" pitchFamily="34" charset="0"/>
                <a:cs typeface="Arial" panose="020B0604020202020204" pitchFamily="34" charset="0"/>
              </a:rPr>
              <a:t>de acesso público instituído </a:t>
            </a:r>
            <a:r>
              <a:rPr lang="pt-BR" altLang="pt-BR" sz="1950" b="1" dirty="0">
                <a:solidFill>
                  <a:srgbClr val="000000"/>
                </a:solidFill>
                <a:latin typeface="Arial" panose="020B0604020202020204" pitchFamily="34" charset="0"/>
                <a:cs typeface="Arial" panose="020B0604020202020204" pitchFamily="34" charset="0"/>
              </a:rPr>
              <a:t>para </a:t>
            </a:r>
            <a:r>
              <a:rPr lang="pt-BR" altLang="pt-BR" sz="1950" b="1" dirty="0">
                <a:latin typeface="Arial" panose="020B0604020202020204" pitchFamily="34" charset="0"/>
                <a:cs typeface="Arial" panose="020B0604020202020204" pitchFamily="34" charset="0"/>
              </a:rPr>
              <a:t>coleta, recuperação, processamento, armazenamento, organização, e disponibilização de informações referentes às receitas totais e às despesas com </a:t>
            </a:r>
            <a:r>
              <a:rPr lang="pt-BR" altLang="pt-BR" sz="1950" b="1" dirty="0" smtClean="0">
                <a:latin typeface="Arial" panose="020B0604020202020204" pitchFamily="34" charset="0"/>
                <a:cs typeface="Arial" panose="020B0604020202020204" pitchFamily="34" charset="0"/>
              </a:rPr>
              <a:t>Ações e Serviços Públicos de Saúde – ASPS</a:t>
            </a:r>
            <a:r>
              <a:rPr lang="pt-BR" altLang="pt-BR" sz="1950" b="1" dirty="0">
                <a:latin typeface="Arial" panose="020B0604020202020204" pitchFamily="34" charset="0"/>
                <a:cs typeface="Arial" panose="020B0604020202020204" pitchFamily="34" charset="0"/>
              </a:rPr>
              <a:t>.</a:t>
            </a:r>
          </a:p>
          <a:p>
            <a:pPr lvl="0" algn="just"/>
            <a:endParaRPr lang="pt-BR" altLang="pt-BR" sz="1950" b="1" dirty="0">
              <a:latin typeface="Arial" panose="020B0604020202020204" pitchFamily="34" charset="0"/>
              <a:cs typeface="Arial" panose="020B0604020202020204" pitchFamily="34" charset="0"/>
            </a:endParaRPr>
          </a:p>
          <a:p>
            <a:pPr lvl="0" algn="just"/>
            <a:r>
              <a:rPr lang="pt-BR" altLang="pt-BR" sz="1950" b="1" dirty="0">
                <a:latin typeface="Arial" panose="020B0604020202020204" pitchFamily="34" charset="0"/>
                <a:cs typeface="Arial" panose="020B0604020202020204" pitchFamily="34" charset="0"/>
              </a:rPr>
              <a:t>O sistema possibilita </a:t>
            </a:r>
            <a:r>
              <a:rPr lang="pt-BR" altLang="pt-BR" sz="1950" b="1" dirty="0">
                <a:solidFill>
                  <a:srgbClr val="000000"/>
                </a:solidFill>
                <a:latin typeface="Arial" panose="020B0604020202020204" pitchFamily="34" charset="0"/>
                <a:cs typeface="Arial" panose="020B0604020202020204" pitchFamily="34" charset="0"/>
              </a:rPr>
              <a:t>o acompanhamento e monitoramento da aplicação de recursos em saúde, </a:t>
            </a:r>
            <a:r>
              <a:rPr lang="pt-BR" sz="1950" b="1" dirty="0">
                <a:latin typeface="Arial" panose="020B0604020202020204" pitchFamily="34" charset="0"/>
                <a:cs typeface="Arial" panose="020B0604020202020204" pitchFamily="34" charset="0"/>
              </a:rPr>
              <a:t>no âmbito da  União, Estados, Distrito Federal e Municípios, sem prejuízo das atribuições próprias dos Poderes Legislativos e dos Tribunais de Contas. </a:t>
            </a:r>
          </a:p>
        </p:txBody>
      </p:sp>
      <p:pic>
        <p:nvPicPr>
          <p:cNvPr id="15"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6588224" y="427186"/>
            <a:ext cx="2438753" cy="793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2"/>
          <p:cNvSpPr>
            <a:spLocks noChangeArrowheads="1"/>
          </p:cNvSpPr>
          <p:nvPr/>
        </p:nvSpPr>
        <p:spPr bwMode="auto">
          <a:xfrm>
            <a:off x="5720680" y="1521964"/>
            <a:ext cx="2952328" cy="1663800"/>
          </a:xfrm>
          <a:prstGeom prst="cloudCallout">
            <a:avLst>
              <a:gd name="adj1" fmla="val 13931"/>
              <a:gd name="adj2" fmla="val 103633"/>
            </a:avLst>
          </a:prstGeom>
          <a:solidFill>
            <a:srgbClr val="1D4693"/>
          </a:solidFill>
          <a:ln>
            <a:headEnd/>
            <a:tailEnd/>
          </a:ln>
        </p:spPr>
        <p:style>
          <a:lnRef idx="0">
            <a:schemeClr val="accent1"/>
          </a:lnRef>
          <a:fillRef idx="3">
            <a:schemeClr val="accent1"/>
          </a:fillRef>
          <a:effectRef idx="3">
            <a:schemeClr val="accent1"/>
          </a:effectRef>
          <a:fontRef idx="minor">
            <a:schemeClr val="lt1"/>
          </a:fontRef>
        </p:style>
        <p:txBody>
          <a:bodyPr vert="horz" wrap="square" lIns="27432" tIns="27432" rIns="27432" bIns="27432" numCol="1" anchor="t" anchorCtr="0" compatLnSpc="1">
            <a:prstTxWarp prst="textNoShape">
              <a:avLst/>
            </a:prstTxWarp>
          </a:bodyPr>
          <a:lstStyle/>
          <a:p>
            <a:pPr algn="ctr" defTabSz="685800">
              <a:spcAft>
                <a:spcPts val="750"/>
              </a:spcAft>
            </a:pPr>
            <a:endParaRPr lang="pt-BR" altLang="pt-BR" sz="1650" b="1" dirty="0" smtClean="0">
              <a:solidFill>
                <a:schemeClr val="bg1"/>
              </a:solidFill>
              <a:latin typeface="Arial" pitchFamily="34" charset="0"/>
              <a:cs typeface="Arial" pitchFamily="34" charset="0"/>
            </a:endParaRPr>
          </a:p>
          <a:p>
            <a:pPr algn="ctr" defTabSz="685800">
              <a:spcAft>
                <a:spcPts val="750"/>
              </a:spcAft>
            </a:pPr>
            <a:r>
              <a:rPr lang="pt-BR" altLang="pt-BR" sz="1650" b="1" dirty="0" smtClean="0">
                <a:solidFill>
                  <a:schemeClr val="bg1"/>
                </a:solidFill>
                <a:latin typeface="Arial" pitchFamily="34" charset="0"/>
                <a:cs typeface="Arial" pitchFamily="34" charset="0"/>
              </a:rPr>
              <a:t>O </a:t>
            </a:r>
            <a:r>
              <a:rPr lang="pt-BR" altLang="pt-BR" sz="1650" b="1" dirty="0">
                <a:solidFill>
                  <a:schemeClr val="bg1"/>
                </a:solidFill>
                <a:latin typeface="Arial" pitchFamily="34" charset="0"/>
                <a:cs typeface="Arial" pitchFamily="34" charset="0"/>
              </a:rPr>
              <a:t>que é </a:t>
            </a:r>
            <a:r>
              <a:rPr lang="pt-BR" altLang="pt-BR" sz="1650" b="1" dirty="0" smtClean="0">
                <a:solidFill>
                  <a:schemeClr val="bg1"/>
                </a:solidFill>
                <a:latin typeface="Arial" pitchFamily="34" charset="0"/>
                <a:cs typeface="Arial" pitchFamily="34" charset="0"/>
              </a:rPr>
              <a:t>o SIOPS</a:t>
            </a:r>
            <a:r>
              <a:rPr lang="pt-BR" altLang="pt-BR" sz="1650" b="1" dirty="0">
                <a:solidFill>
                  <a:schemeClr val="bg1"/>
                </a:solidFill>
                <a:latin typeface="Arial" pitchFamily="34" charset="0"/>
                <a:cs typeface="Arial" pitchFamily="34" charset="0"/>
              </a:rPr>
              <a:t>?</a:t>
            </a:r>
            <a:endParaRPr lang="pt-BR" altLang="pt-BR" sz="1650" dirty="0">
              <a:solidFill>
                <a:schemeClr val="bg1"/>
              </a:solidFill>
              <a:latin typeface="Arial" pitchFamily="34" charset="0"/>
              <a:cs typeface="Arial" pitchFamily="34" charset="0"/>
            </a:endParaRPr>
          </a:p>
        </p:txBody>
      </p:sp>
      <p:pic>
        <p:nvPicPr>
          <p:cNvPr id="10" name="Imagem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4726" y="4149080"/>
            <a:ext cx="1669976" cy="2087470"/>
          </a:xfrm>
          <a:prstGeom prst="rect">
            <a:avLst/>
          </a:prstGeom>
          <a:noFill/>
          <a:ln>
            <a:noFill/>
          </a:ln>
        </p:spPr>
      </p:pic>
    </p:spTree>
    <p:extLst>
      <p:ext uri="{BB962C8B-B14F-4D97-AF65-F5344CB8AC3E}">
        <p14:creationId xmlns:p14="http://schemas.microsoft.com/office/powerpoint/2010/main" val="35994247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withEffect">
                                  <p:stCondLst>
                                    <p:cond delay="0"/>
                                  </p:stCondLst>
                                  <p:childTnLst>
                                    <p:animClr clrSpc="rgb" dir="cw">
                                      <p:cBhvr override="childStyle">
                                        <p:cTn id="6" dur="500" autoRev="1" fill="remove"/>
                                        <p:tgtEl>
                                          <p:spTgt spid="6"/>
                                        </p:tgtEl>
                                        <p:attrNameLst>
                                          <p:attrName>style.color</p:attrName>
                                        </p:attrNameLst>
                                      </p:cBhvr>
                                      <p:to>
                                        <a:schemeClr val="bg1"/>
                                      </p:to>
                                    </p:animClr>
                                    <p:animClr clrSpc="rgb" dir="cw">
                                      <p:cBhvr>
                                        <p:cTn id="7" dur="500" autoRev="1" fill="remove"/>
                                        <p:tgtEl>
                                          <p:spTgt spid="6"/>
                                        </p:tgtEl>
                                        <p:attrNameLst>
                                          <p:attrName>fillcolor</p:attrName>
                                        </p:attrNameLst>
                                      </p:cBhvr>
                                      <p:to>
                                        <a:schemeClr val="bg1"/>
                                      </p:to>
                                    </p:animClr>
                                    <p:set>
                                      <p:cBhvr>
                                        <p:cTn id="8" dur="500" autoRev="1" fill="remove"/>
                                        <p:tgtEl>
                                          <p:spTgt spid="6"/>
                                        </p:tgtEl>
                                        <p:attrNameLst>
                                          <p:attrName>fill.type</p:attrName>
                                        </p:attrNameLst>
                                      </p:cBhvr>
                                      <p:to>
                                        <p:strVal val="solid"/>
                                      </p:to>
                                    </p:set>
                                    <p:set>
                                      <p:cBhvr>
                                        <p:cTn id="9" dur="500" autoRev="1" fill="remove"/>
                                        <p:tgtEl>
                                          <p:spTgt spid="6"/>
                                        </p:tgtEl>
                                        <p:attrNameLst>
                                          <p:attrName>fill.on</p:attrName>
                                        </p:attrNameLst>
                                      </p:cBhvr>
                                      <p:to>
                                        <p:strVal val="true"/>
                                      </p:to>
                                    </p:set>
                                  </p:childTnLst>
                                </p:cTn>
                              </p:par>
                              <p:par>
                                <p:cTn id="10" presetID="27" presetClass="emph" presetSubtype="0" repeatCount="indefinite" fill="remove" nodeType="withEffect">
                                  <p:stCondLst>
                                    <p:cond delay="0"/>
                                  </p:stCondLst>
                                  <p:childTnLst>
                                    <p:animClr clrSpc="rgb" dir="cw">
                                      <p:cBhvr override="childStyle">
                                        <p:cTn id="11" dur="250" autoRev="1" fill="remove"/>
                                        <p:tgtEl>
                                          <p:spTgt spid="6">
                                            <p:txEl>
                                              <p:pRg st="1" end="1"/>
                                            </p:txEl>
                                          </p:spTgt>
                                        </p:tgtEl>
                                        <p:attrNameLst>
                                          <p:attrName>style.color</p:attrName>
                                        </p:attrNameLst>
                                      </p:cBhvr>
                                      <p:to>
                                        <a:schemeClr val="bg1"/>
                                      </p:to>
                                    </p:animClr>
                                    <p:animClr clrSpc="rgb" dir="cw">
                                      <p:cBhvr>
                                        <p:cTn id="12" dur="250" autoRev="1" fill="remove"/>
                                        <p:tgtEl>
                                          <p:spTgt spid="6">
                                            <p:txEl>
                                              <p:pRg st="1" end="1"/>
                                            </p:txEl>
                                          </p:spTgt>
                                        </p:tgtEl>
                                        <p:attrNameLst>
                                          <p:attrName>fillcolor</p:attrName>
                                        </p:attrNameLst>
                                      </p:cBhvr>
                                      <p:to>
                                        <a:schemeClr val="bg1"/>
                                      </p:to>
                                    </p:animClr>
                                    <p:set>
                                      <p:cBhvr>
                                        <p:cTn id="13" dur="250" autoRev="1" fill="remove"/>
                                        <p:tgtEl>
                                          <p:spTgt spid="6">
                                            <p:txEl>
                                              <p:pRg st="1" end="1"/>
                                            </p:txEl>
                                          </p:spTgt>
                                        </p:tgtEl>
                                        <p:attrNameLst>
                                          <p:attrName>fill.type</p:attrName>
                                        </p:attrNameLst>
                                      </p:cBhvr>
                                      <p:to>
                                        <p:strVal val="solid"/>
                                      </p:to>
                                    </p:set>
                                    <p:set>
                                      <p:cBhvr>
                                        <p:cTn id="14" dur="250" autoRev="1" fill="remove"/>
                                        <p:tgtEl>
                                          <p:spTgt spid="6">
                                            <p:txEl>
                                              <p:pRg st="1" end="1"/>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251520" y="274638"/>
            <a:ext cx="5400600" cy="850106"/>
          </a:xfrm>
        </p:spPr>
        <p:txBody>
          <a:bodyPr/>
          <a:lstStyle/>
          <a:p>
            <a:r>
              <a:rPr lang="pt-BR" sz="2800" b="1" dirty="0" smtClean="0">
                <a:solidFill>
                  <a:srgbClr val="1D4693"/>
                </a:solidFill>
                <a:latin typeface="Arial" panose="020B0604020202020204" pitchFamily="34" charset="0"/>
                <a:cs typeface="Arial" panose="020B0604020202020204" pitchFamily="34" charset="0"/>
              </a:rPr>
              <a:t>CARACTERÍSTICAS DO SIOPS</a:t>
            </a:r>
            <a:endParaRPr lang="pt-BR" sz="2800" b="1" dirty="0">
              <a:solidFill>
                <a:srgbClr val="1D4693"/>
              </a:solidFill>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33046" y="980728"/>
            <a:ext cx="8229600" cy="5390059"/>
          </a:xfrm>
        </p:spPr>
        <p:txBody>
          <a:bodyPr/>
          <a:lstStyle/>
          <a:p>
            <a:pPr algn="just"/>
            <a:r>
              <a:rPr lang="pt-BR" sz="2400" b="1" dirty="0" smtClean="0">
                <a:latin typeface="Arial" panose="020B0604020202020204" pitchFamily="34" charset="0"/>
                <a:cs typeface="Arial" panose="020B0604020202020204" pitchFamily="34" charset="0"/>
              </a:rPr>
              <a:t>Natureza Declaratória;</a:t>
            </a:r>
          </a:p>
          <a:p>
            <a:pPr algn="just"/>
            <a:r>
              <a:rPr lang="pt-BR" sz="2400" b="1" dirty="0" smtClean="0">
                <a:latin typeface="Arial" panose="020B0604020202020204" pitchFamily="34" charset="0"/>
                <a:cs typeface="Arial" panose="020B0604020202020204" pitchFamily="34" charset="0"/>
              </a:rPr>
              <a:t>Sistemática à Declaração do IRRF;</a:t>
            </a:r>
          </a:p>
          <a:p>
            <a:pPr algn="just"/>
            <a:r>
              <a:rPr lang="pt-BR" sz="2400" b="1" dirty="0" smtClean="0">
                <a:latin typeface="Arial" panose="020B0604020202020204" pitchFamily="34" charset="0"/>
                <a:cs typeface="Arial" panose="020B0604020202020204" pitchFamily="34" charset="0"/>
              </a:rPr>
              <a:t>Alimentação Bimestral;</a:t>
            </a:r>
          </a:p>
          <a:p>
            <a:pPr algn="just"/>
            <a:r>
              <a:rPr lang="pt-BR" sz="2400" b="1" dirty="0" smtClean="0">
                <a:latin typeface="Arial" panose="020B0604020202020204" pitchFamily="34" charset="0"/>
                <a:cs typeface="Arial" panose="020B0604020202020204" pitchFamily="34" charset="0"/>
              </a:rPr>
              <a:t>Declaração Obrigatória (LC N° 141/2012);</a:t>
            </a:r>
          </a:p>
          <a:p>
            <a:pPr algn="just"/>
            <a:r>
              <a:rPr lang="pt-BR" sz="2400" b="1" dirty="0" smtClean="0">
                <a:latin typeface="Arial" panose="020B0604020202020204" pitchFamily="34" charset="0"/>
                <a:cs typeface="Arial" panose="020B0604020202020204" pitchFamily="34" charset="0"/>
              </a:rPr>
              <a:t>Emissão Automática do ANEXO XII do RREO;</a:t>
            </a:r>
          </a:p>
          <a:p>
            <a:pPr algn="just"/>
            <a:r>
              <a:rPr lang="pt-BR" sz="2400" b="1" dirty="0" smtClean="0">
                <a:latin typeface="Arial" panose="020B0604020202020204" pitchFamily="34" charset="0"/>
                <a:cs typeface="Arial" panose="020B0604020202020204" pitchFamily="34" charset="0"/>
              </a:rPr>
              <a:t>Cadastramento de Vários </a:t>
            </a:r>
            <a:r>
              <a:rPr lang="pt-BR" sz="2400" b="1" dirty="0">
                <a:latin typeface="Arial" panose="020B0604020202020204" pitchFamily="34" charset="0"/>
                <a:cs typeface="Arial" panose="020B0604020202020204" pitchFamily="34" charset="0"/>
              </a:rPr>
              <a:t>P</a:t>
            </a:r>
            <a:r>
              <a:rPr lang="pt-BR" sz="2400" b="1" dirty="0" smtClean="0">
                <a:latin typeface="Arial" panose="020B0604020202020204" pitchFamily="34" charset="0"/>
                <a:cs typeface="Arial" panose="020B0604020202020204" pitchFamily="34" charset="0"/>
              </a:rPr>
              <a:t>erfis (Gestor do Executivo, Secretário de Saúde e Técnico </a:t>
            </a:r>
            <a:r>
              <a:rPr lang="pt-BR" sz="2400" b="1" dirty="0">
                <a:latin typeface="Arial" panose="020B0604020202020204" pitchFamily="34" charset="0"/>
                <a:cs typeface="Arial" panose="020B0604020202020204" pitchFamily="34" charset="0"/>
              </a:rPr>
              <a:t>R</a:t>
            </a:r>
            <a:r>
              <a:rPr lang="pt-BR" sz="2400" b="1" dirty="0" smtClean="0">
                <a:latin typeface="Arial" panose="020B0604020202020204" pitchFamily="34" charset="0"/>
                <a:cs typeface="Arial" panose="020B0604020202020204" pitchFamily="34" charset="0"/>
              </a:rPr>
              <a:t>esponsável pelo Envio dos Dados);</a:t>
            </a:r>
          </a:p>
          <a:p>
            <a:pPr algn="just"/>
            <a:r>
              <a:rPr lang="pt-BR" sz="2400" b="1" dirty="0" smtClean="0">
                <a:latin typeface="Arial" panose="020B0604020202020204" pitchFamily="34" charset="0"/>
                <a:cs typeface="Arial" panose="020B0604020202020204" pitchFamily="34" charset="0"/>
              </a:rPr>
              <a:t>Etapas: Envio e Homologação;</a:t>
            </a:r>
          </a:p>
          <a:p>
            <a:pPr algn="just"/>
            <a:r>
              <a:rPr lang="pt-BR" sz="2400" b="1" dirty="0" smtClean="0">
                <a:latin typeface="Arial" panose="020B0604020202020204" pitchFamily="34" charset="0"/>
                <a:cs typeface="Arial" panose="020B0604020202020204" pitchFamily="34" charset="0"/>
              </a:rPr>
              <a:t>Utilização do Certificado Digital;</a:t>
            </a:r>
          </a:p>
          <a:p>
            <a:pPr algn="just"/>
            <a:r>
              <a:rPr lang="pt-BR" sz="2400" b="1" dirty="0" smtClean="0">
                <a:latin typeface="Arial" panose="020B0604020202020204" pitchFamily="34" charset="0"/>
                <a:cs typeface="Arial" panose="020B0604020202020204" pitchFamily="34" charset="0"/>
              </a:rPr>
              <a:t>Enseja Penalidades pela não alimentação e ao não cumprimento da aplicação mínima em ASPS.</a:t>
            </a:r>
            <a:endParaRPr lang="pt-BR" sz="2400" b="1" dirty="0">
              <a:latin typeface="Arial" panose="020B0604020202020204" pitchFamily="34" charset="0"/>
              <a:cs typeface="Arial" panose="020B0604020202020204" pitchFamily="34" charset="0"/>
            </a:endParaRPr>
          </a:p>
        </p:txBody>
      </p:sp>
      <p:pic>
        <p:nvPicPr>
          <p:cNvPr id="4"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530244" y="332656"/>
            <a:ext cx="2611640"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08998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1692696" y="355867"/>
            <a:ext cx="7886700" cy="994172"/>
          </a:xfrm>
        </p:spPr>
        <p:txBody>
          <a:bodyPr>
            <a:normAutofit/>
          </a:bodyPr>
          <a:lstStyle/>
          <a:p>
            <a:pPr fontAlgn="base">
              <a:spcAft>
                <a:spcPts val="750"/>
              </a:spcAft>
            </a:pPr>
            <a:r>
              <a:rPr lang="pt-BR" altLang="pt-BR" sz="3600" b="1" dirty="0" smtClean="0">
                <a:solidFill>
                  <a:srgbClr val="1D4693"/>
                </a:solidFill>
                <a:latin typeface="Arial" panose="020B0604020202020204" pitchFamily="34" charset="0"/>
                <a:cs typeface="Arial" panose="020B0604020202020204" pitchFamily="34" charset="0"/>
              </a:rPr>
              <a:t>			OBJETIVOS </a:t>
            </a:r>
            <a:r>
              <a:rPr lang="pt-BR" altLang="pt-BR" sz="3600" b="1" dirty="0">
                <a:solidFill>
                  <a:srgbClr val="1D4693"/>
                </a:solidFill>
                <a:latin typeface="Arial" panose="020B0604020202020204" pitchFamily="34" charset="0"/>
                <a:cs typeface="Arial" panose="020B0604020202020204" pitchFamily="34" charset="0"/>
              </a:rPr>
              <a:t>DO SIOPS</a:t>
            </a:r>
          </a:p>
        </p:txBody>
      </p:sp>
      <p:sp>
        <p:nvSpPr>
          <p:cNvPr id="12" name="Espaço Reservado para Conteúdo 2"/>
          <p:cNvSpPr>
            <a:spLocks noGrp="1"/>
          </p:cNvSpPr>
          <p:nvPr>
            <p:ph idx="1"/>
          </p:nvPr>
        </p:nvSpPr>
        <p:spPr>
          <a:xfrm>
            <a:off x="323529" y="1268760"/>
            <a:ext cx="6446539" cy="4976614"/>
          </a:xfrm>
        </p:spPr>
        <p:txBody>
          <a:bodyPr>
            <a:noAutofit/>
          </a:bodyPr>
          <a:lstStyle/>
          <a:p>
            <a:pPr marL="257175" indent="-257175" algn="just">
              <a:buClr>
                <a:schemeClr val="accent3"/>
              </a:buClr>
              <a:buBlip>
                <a:blip r:embed="rId3"/>
              </a:buBlip>
            </a:pPr>
            <a:r>
              <a:rPr lang="pt-BR" sz="2400" b="1" dirty="0" smtClean="0">
                <a:latin typeface="Arial" panose="020B0604020202020204" pitchFamily="34" charset="0"/>
                <a:cs typeface="Arial" panose="020B0604020202020204" pitchFamily="34" charset="0"/>
              </a:rPr>
              <a:t>Subsidiar </a:t>
            </a:r>
            <a:r>
              <a:rPr lang="pt-BR" sz="2400" b="1" dirty="0">
                <a:latin typeface="Arial" panose="020B0604020202020204" pitchFamily="34" charset="0"/>
                <a:cs typeface="Arial" panose="020B0604020202020204" pitchFamily="34" charset="0"/>
              </a:rPr>
              <a:t>o planejamento, gestão e a avaliação dos gastos públicos de saúde nas três esferas de governo;</a:t>
            </a:r>
          </a:p>
          <a:p>
            <a:pPr marL="257175" indent="-257175" algn="just">
              <a:buClr>
                <a:schemeClr val="accent3"/>
              </a:buClr>
              <a:buBlip>
                <a:blip r:embed="rId3"/>
              </a:buBlip>
            </a:pPr>
            <a:r>
              <a:rPr lang="pt-BR" sz="2400" b="1" dirty="0">
                <a:latin typeface="Arial" panose="020B0604020202020204" pitchFamily="34" charset="0"/>
                <a:cs typeface="Arial" panose="020B0604020202020204" pitchFamily="34" charset="0"/>
              </a:rPr>
              <a:t>Fortalecer o controle social;</a:t>
            </a:r>
          </a:p>
          <a:p>
            <a:pPr marL="257175" indent="-257175" algn="just">
              <a:buClr>
                <a:schemeClr val="accent3"/>
              </a:buClr>
              <a:buBlip>
                <a:blip r:embed="rId3"/>
              </a:buBlip>
            </a:pPr>
            <a:r>
              <a:rPr lang="pt-BR" sz="2400" b="1" dirty="0">
                <a:latin typeface="Arial" panose="020B0604020202020204" pitchFamily="34" charset="0"/>
                <a:cs typeface="Arial" panose="020B0604020202020204" pitchFamily="34" charset="0"/>
              </a:rPr>
              <a:t>Dar visibilidade às informações sobre o financiamento e </a:t>
            </a:r>
            <a:r>
              <a:rPr lang="pt-BR" sz="2400" b="1" dirty="0" smtClean="0">
                <a:latin typeface="Arial" panose="020B0604020202020204" pitchFamily="34" charset="0"/>
                <a:cs typeface="Arial" panose="020B0604020202020204" pitchFamily="34" charset="0"/>
              </a:rPr>
              <a:t>os gastos </a:t>
            </a:r>
            <a:r>
              <a:rPr lang="pt-BR" sz="2400" b="1" dirty="0">
                <a:latin typeface="Arial" panose="020B0604020202020204" pitchFamily="34" charset="0"/>
                <a:cs typeface="Arial" panose="020B0604020202020204" pitchFamily="34" charset="0"/>
              </a:rPr>
              <a:t>em saúde;</a:t>
            </a:r>
          </a:p>
          <a:p>
            <a:pPr marL="257175" indent="-257175" algn="just">
              <a:buClr>
                <a:schemeClr val="accent3"/>
              </a:buClr>
              <a:buBlip>
                <a:blip r:embed="rId3"/>
              </a:buBlip>
            </a:pPr>
            <a:r>
              <a:rPr lang="pt-BR" sz="2400" b="1" dirty="0">
                <a:latin typeface="Arial" panose="020B0604020202020204" pitchFamily="34" charset="0"/>
                <a:cs typeface="Arial" panose="020B0604020202020204" pitchFamily="34" charset="0"/>
              </a:rPr>
              <a:t>Participar da padronização das informações contábeis;</a:t>
            </a:r>
          </a:p>
          <a:p>
            <a:pPr marL="257175" indent="-257175" algn="just">
              <a:buClr>
                <a:schemeClr val="accent3"/>
              </a:buClr>
              <a:buBlip>
                <a:blip r:embed="rId3"/>
              </a:buBlip>
            </a:pPr>
            <a:r>
              <a:rPr lang="pt-BR" sz="2400" b="1" dirty="0">
                <a:latin typeface="Arial" panose="020B0604020202020204" pitchFamily="34" charset="0"/>
                <a:cs typeface="Arial" panose="020B0604020202020204" pitchFamily="34" charset="0"/>
              </a:rPr>
              <a:t>Dimensionar a participação da União, </a:t>
            </a:r>
            <a:r>
              <a:rPr lang="pt-BR" sz="2400" b="1" dirty="0" smtClean="0">
                <a:latin typeface="Arial" panose="020B0604020202020204" pitchFamily="34" charset="0"/>
                <a:cs typeface="Arial" panose="020B0604020202020204" pitchFamily="34" charset="0"/>
              </a:rPr>
              <a:t>dos Estados, dos Distrito Federal e dos Municípios </a:t>
            </a:r>
            <a:r>
              <a:rPr lang="pt-BR" sz="2400" b="1" dirty="0">
                <a:latin typeface="Arial" panose="020B0604020202020204" pitchFamily="34" charset="0"/>
                <a:cs typeface="Arial" panose="020B0604020202020204" pitchFamily="34" charset="0"/>
              </a:rPr>
              <a:t>no financiamento da saúde pública.</a:t>
            </a:r>
          </a:p>
          <a:p>
            <a:endParaRPr lang="pt-BR" sz="2400" b="1" dirty="0">
              <a:ln w="31550" cmpd="sng">
                <a:gradFill>
                  <a:gsLst>
                    <a:gs pos="25000">
                      <a:srgbClr val="4F81BD">
                        <a:shade val="25000"/>
                        <a:satMod val="190000"/>
                      </a:srgbClr>
                    </a:gs>
                    <a:gs pos="80000">
                      <a:srgbClr val="4F81BD">
                        <a:tint val="75000"/>
                        <a:satMod val="190000"/>
                      </a:srgbClr>
                    </a:gs>
                  </a:gsLst>
                  <a:lin ang="5400000"/>
                </a:gradFill>
                <a:prstDash val="solid"/>
              </a:ln>
              <a:solidFill>
                <a:srgbClr val="4F81BD">
                  <a:lumMod val="50000"/>
                </a:srgbClr>
              </a:solidFill>
              <a:effectLst>
                <a:outerShdw blurRad="41275" dist="12700" dir="12000000" algn="tl" rotWithShape="0">
                  <a:srgbClr val="000000">
                    <a:alpha val="40000"/>
                  </a:srgbClr>
                </a:outerShdw>
              </a:effectLst>
              <a:latin typeface="Arial" panose="020B0604020202020204" pitchFamily="34" charset="0"/>
              <a:cs typeface="Arial" panose="020B0604020202020204" pitchFamily="34" charset="0"/>
            </a:endParaRPr>
          </a:p>
          <a:p>
            <a:endParaRPr lang="pt-BR" sz="1800" dirty="0"/>
          </a:p>
        </p:txBody>
      </p:sp>
      <p:pic>
        <p:nvPicPr>
          <p:cNvPr id="7"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455706" y="339929"/>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m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6256" y="4049512"/>
            <a:ext cx="2191090" cy="1943336"/>
          </a:xfrm>
          <a:prstGeom prst="rect">
            <a:avLst/>
          </a:prstGeom>
        </p:spPr>
      </p:pic>
    </p:spTree>
    <p:extLst>
      <p:ext uri="{BB962C8B-B14F-4D97-AF65-F5344CB8AC3E}">
        <p14:creationId xmlns:p14="http://schemas.microsoft.com/office/powerpoint/2010/main" val="2826808631"/>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323528" y="0"/>
            <a:ext cx="7056784" cy="817007"/>
          </a:xfrm>
        </p:spPr>
        <p:txBody>
          <a:bodyPr>
            <a:normAutofit/>
          </a:bodyPr>
          <a:lstStyle/>
          <a:p>
            <a:pPr fontAlgn="base">
              <a:spcAft>
                <a:spcPts val="750"/>
              </a:spcAft>
            </a:pPr>
            <a:r>
              <a:rPr lang="pt-BR" altLang="pt-BR" sz="1800" b="1" dirty="0" smtClean="0">
                <a:solidFill>
                  <a:srgbClr val="1D4693"/>
                </a:solidFill>
                <a:latin typeface="Arial" panose="020B0604020202020204" pitchFamily="34" charset="0"/>
                <a:cs typeface="Arial" panose="020B0604020202020204" pitchFamily="34" charset="0"/>
              </a:rPr>
              <a:t>DESPESAS QUE PODEM SER CONSIDERADAS COMO  ASPS</a:t>
            </a:r>
            <a:endParaRPr lang="pt-BR" altLang="pt-BR" sz="1800" b="1" dirty="0">
              <a:solidFill>
                <a:srgbClr val="1D4693"/>
              </a:solidFill>
              <a:latin typeface="Arial" panose="020B0604020202020204" pitchFamily="34" charset="0"/>
              <a:cs typeface="Arial" panose="020B0604020202020204" pitchFamily="34" charset="0"/>
            </a:endParaRPr>
          </a:p>
        </p:txBody>
      </p:sp>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5" name="Retângulo 4"/>
          <p:cNvSpPr/>
          <p:nvPr/>
        </p:nvSpPr>
        <p:spPr>
          <a:xfrm>
            <a:off x="239977" y="1052736"/>
            <a:ext cx="8712968" cy="6017032"/>
          </a:xfrm>
          <a:prstGeom prst="rect">
            <a:avLst/>
          </a:prstGeom>
        </p:spPr>
        <p:txBody>
          <a:bodyPr wrap="square">
            <a:spAutoFit/>
          </a:bodyPr>
          <a:lstStyle/>
          <a:p>
            <a:pPr indent="337185" algn="just">
              <a:spcBef>
                <a:spcPts val="450"/>
              </a:spcBef>
              <a:spcAft>
                <a:spcPts val="450"/>
              </a:spcAft>
            </a:pP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A Lei Complementar n° 141, de 13 de janeiro de 2012, no seu artigo Art. 2</a:t>
            </a:r>
            <a:r>
              <a:rPr lang="pt-BR" sz="1600" u="sng" baseline="30000" dirty="0">
                <a:solidFill>
                  <a:prstClr val="black"/>
                </a:solidFill>
                <a:latin typeface="Arial" panose="020B0604020202020204" pitchFamily="34" charset="0"/>
                <a:ea typeface="Calibri" panose="020F0502020204030204" pitchFamily="34" charset="0"/>
                <a:cs typeface="Arial" panose="020B0604020202020204" pitchFamily="34" charset="0"/>
              </a:rPr>
              <a:t>o,</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 define: “</a:t>
            </a:r>
            <a:r>
              <a:rPr lang="pt-BR" sz="1600" i="1" dirty="0">
                <a:solidFill>
                  <a:prstClr val="black"/>
                </a:solidFill>
                <a:latin typeface="Arial" panose="020B0604020202020204" pitchFamily="34" charset="0"/>
                <a:ea typeface="Calibri" panose="020F0502020204030204" pitchFamily="34" charset="0"/>
                <a:cs typeface="Arial" panose="020B0604020202020204" pitchFamily="34" charset="0"/>
              </a:rPr>
              <a:t>Para fins de apuração da aplicação dos recursos mínimos, considerar-se-ão como despesas em ações e serviços públicos de saúde – ASPS, aquelas voltadas para a promoção, proteção e recuperação da saúde que atendam, simultaneamente, aos princípios estatuídos no </a:t>
            </a:r>
            <a:r>
              <a:rPr lang="pt-BR" sz="1600" i="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hlinkClick r:id="rId3"/>
              </a:rPr>
              <a:t>art. 7º da Lei nº 8.080, de 19 de setembro de 1990</a:t>
            </a:r>
            <a:r>
              <a:rPr lang="pt-BR" sz="1600" i="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 </a:t>
            </a:r>
            <a:r>
              <a:rPr lang="pt-BR" sz="1600" i="1" dirty="0">
                <a:solidFill>
                  <a:prstClr val="black"/>
                </a:solidFill>
                <a:latin typeface="Arial" panose="020B0604020202020204" pitchFamily="34" charset="0"/>
                <a:ea typeface="Calibri" panose="020F0502020204030204" pitchFamily="34" charset="0"/>
                <a:cs typeface="Arial" panose="020B0604020202020204" pitchFamily="34" charset="0"/>
              </a:rPr>
              <a:t>e às seguintes diretrizes”:</a:t>
            </a:r>
            <a:endParaRPr lang="pt-BR" sz="16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257175" indent="-257175" algn="just">
              <a:spcBef>
                <a:spcPts val="450"/>
              </a:spcBef>
              <a:spcAft>
                <a:spcPts val="450"/>
              </a:spcAft>
              <a:buFont typeface="+mj-lt"/>
              <a:buAutoNum type="romanUcPeriod"/>
            </a:pPr>
            <a:r>
              <a:rPr lang="pt-BR" sz="1600" dirty="0" smtClean="0">
                <a:solidFill>
                  <a:prstClr val="black"/>
                </a:solidFill>
                <a:latin typeface="Arial" panose="020B0604020202020204" pitchFamily="34" charset="0"/>
                <a:ea typeface="Calibri" panose="020F0502020204030204" pitchFamily="34" charset="0"/>
                <a:cs typeface="Arial" panose="020B0604020202020204" pitchFamily="34" charset="0"/>
              </a:rPr>
              <a:t>Sejam </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destinadas às ações e serviços públicos de saúde </a:t>
            </a:r>
            <a:r>
              <a:rPr lang="pt-BR" sz="1600" b="1" u="sng" dirty="0">
                <a:solidFill>
                  <a:prstClr val="black"/>
                </a:solidFill>
                <a:latin typeface="Arial" panose="020B0604020202020204" pitchFamily="34" charset="0"/>
                <a:ea typeface="Calibri" panose="020F0502020204030204" pitchFamily="34" charset="0"/>
                <a:cs typeface="Arial" panose="020B0604020202020204" pitchFamily="34" charset="0"/>
              </a:rPr>
              <a:t>de acesso universal, igualitário e gratuito;</a:t>
            </a:r>
          </a:p>
          <a:p>
            <a:pPr marL="257175" indent="-257175" algn="just">
              <a:spcBef>
                <a:spcPts val="450"/>
              </a:spcBef>
              <a:spcAft>
                <a:spcPts val="450"/>
              </a:spcAft>
              <a:buFont typeface="+mj-lt"/>
              <a:buAutoNum type="romanUcPeriod"/>
            </a:pPr>
            <a:r>
              <a:rPr lang="pt-BR" sz="1600" dirty="0" smtClean="0">
                <a:solidFill>
                  <a:prstClr val="black"/>
                </a:solidFill>
                <a:latin typeface="Arial" panose="020B0604020202020204" pitchFamily="34" charset="0"/>
                <a:ea typeface="Calibri" panose="020F0502020204030204" pitchFamily="34" charset="0"/>
                <a:cs typeface="Arial" panose="020B0604020202020204" pitchFamily="34" charset="0"/>
              </a:rPr>
              <a:t>Estejam </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em conformidade com </a:t>
            </a:r>
            <a:r>
              <a:rPr lang="pt-BR" sz="1600" b="1" u="sng" dirty="0">
                <a:solidFill>
                  <a:prstClr val="black"/>
                </a:solidFill>
                <a:latin typeface="Arial" panose="020B0604020202020204" pitchFamily="34" charset="0"/>
                <a:ea typeface="Calibri" panose="020F0502020204030204" pitchFamily="34" charset="0"/>
                <a:cs typeface="Arial" panose="020B0604020202020204" pitchFamily="34" charset="0"/>
              </a:rPr>
              <a:t>objetivos e metas explicitados nos Planos de Saúde</a:t>
            </a:r>
            <a:r>
              <a:rPr lang="pt-BR" sz="1600" u="sng"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de cada ente da Federação; e</a:t>
            </a:r>
          </a:p>
          <a:p>
            <a:pPr marL="257175" indent="-257175" algn="just">
              <a:spcBef>
                <a:spcPts val="450"/>
              </a:spcBef>
              <a:spcAft>
                <a:spcPts val="450"/>
              </a:spcAft>
              <a:buFont typeface="+mj-lt"/>
              <a:buAutoNum type="romanUcPeriod"/>
            </a:pPr>
            <a:r>
              <a:rPr lang="pt-BR" sz="1600" dirty="0" smtClean="0">
                <a:solidFill>
                  <a:prstClr val="black"/>
                </a:solidFill>
                <a:latin typeface="Arial" panose="020B0604020202020204" pitchFamily="34" charset="0"/>
                <a:ea typeface="Calibri" panose="020F0502020204030204" pitchFamily="34" charset="0"/>
                <a:cs typeface="Arial" panose="020B0604020202020204" pitchFamily="34" charset="0"/>
              </a:rPr>
              <a:t> Sejam </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de responsabilidade específica do setor da saúde, não se aplicando a despesas relacionadas a outras políticas públicas que atuam sobre determinantes sociais e econômicos, ainda que incidentes sobre as condições de saúde da população.</a:t>
            </a:r>
          </a:p>
          <a:p>
            <a:pPr algn="just">
              <a:spcBef>
                <a:spcPts val="450"/>
              </a:spcBef>
              <a:spcAft>
                <a:spcPts val="450"/>
              </a:spcAft>
            </a:pPr>
            <a:r>
              <a:rPr lang="pt-BR" sz="1600" dirty="0" smtClean="0">
                <a:solidFill>
                  <a:prstClr val="black"/>
                </a:solidFill>
                <a:latin typeface="Arial" panose="020B0604020202020204" pitchFamily="34" charset="0"/>
                <a:ea typeface="Calibri" panose="020F0502020204030204" pitchFamily="34" charset="0"/>
                <a:cs typeface="Arial" panose="020B0604020202020204" pitchFamily="34" charset="0"/>
              </a:rPr>
              <a:t>	Assim</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 para serem consideradas ASPS, as ações devem estar disponíveis, de forma gratuita, a toda a população; deverão ser financiadas com recursos movimentados por meio dos respectivos </a:t>
            </a:r>
            <a:r>
              <a:rPr lang="pt-BR" sz="1600" b="1" dirty="0" smtClean="0">
                <a:solidFill>
                  <a:prstClr val="black"/>
                </a:solidFill>
                <a:latin typeface="Arial" panose="020B0604020202020204" pitchFamily="34" charset="0"/>
                <a:ea typeface="Calibri" panose="020F0502020204030204" pitchFamily="34" charset="0"/>
                <a:cs typeface="Arial" panose="020B0604020202020204" pitchFamily="34" charset="0"/>
              </a:rPr>
              <a:t>Fundos </a:t>
            </a:r>
            <a:r>
              <a:rPr lang="pt-BR" sz="1600" b="1" dirty="0">
                <a:solidFill>
                  <a:prstClr val="black"/>
                </a:solidFill>
                <a:latin typeface="Arial" panose="020B0604020202020204" pitchFamily="34" charset="0"/>
                <a:ea typeface="Calibri" panose="020F0502020204030204" pitchFamily="34" charset="0"/>
                <a:cs typeface="Arial" panose="020B0604020202020204" pitchFamily="34" charset="0"/>
              </a:rPr>
              <a:t>de </a:t>
            </a:r>
            <a:r>
              <a:rPr lang="pt-BR" sz="1600" b="1" dirty="0" smtClean="0">
                <a:solidFill>
                  <a:prstClr val="black"/>
                </a:solidFill>
                <a:latin typeface="Arial" panose="020B0604020202020204" pitchFamily="34" charset="0"/>
                <a:ea typeface="Calibri" panose="020F0502020204030204" pitchFamily="34" charset="0"/>
                <a:cs typeface="Arial" panose="020B0604020202020204" pitchFamily="34" charset="0"/>
              </a:rPr>
              <a:t>Saúde</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 devem estar incluídas no plano de saúde e executadas na função saúde; devendo ser aprovadas pelo Conselho de Saúde e ser de responsabilidade do setor saúde</a:t>
            </a:r>
            <a:r>
              <a:rPr lang="pt-BR" sz="1600" dirty="0" smtClean="0">
                <a:solidFill>
                  <a:prstClr val="black"/>
                </a:solidFill>
                <a:latin typeface="Arial" panose="020B0604020202020204" pitchFamily="34" charset="0"/>
                <a:ea typeface="Calibri" panose="020F0502020204030204" pitchFamily="34" charset="0"/>
                <a:cs typeface="Arial" panose="020B0604020202020204" pitchFamily="34" charset="0"/>
              </a:rPr>
              <a:t>.</a:t>
            </a:r>
          </a:p>
          <a:p>
            <a:pPr algn="just">
              <a:spcBef>
                <a:spcPts val="450"/>
              </a:spcBef>
              <a:spcAft>
                <a:spcPts val="450"/>
              </a:spcAft>
            </a:pPr>
            <a:r>
              <a:rPr lang="pt-BR" sz="1600" dirty="0" smtClean="0">
                <a:solidFill>
                  <a:prstClr val="black"/>
                </a:solidFill>
                <a:latin typeface="Arial" panose="020B0604020202020204" pitchFamily="34" charset="0"/>
                <a:ea typeface="Calibri" panose="020F0502020204030204" pitchFamily="34" charset="0"/>
                <a:cs typeface="Arial" panose="020B0604020202020204" pitchFamily="34" charset="0"/>
              </a:rPr>
              <a:t>	A </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Lei Complementar n° 141/2012 no seu art.3° estabelece que: “</a:t>
            </a:r>
            <a:r>
              <a:rPr lang="pt-BR" sz="1600" i="1" dirty="0">
                <a:solidFill>
                  <a:prstClr val="black"/>
                </a:solidFill>
                <a:latin typeface="Arial" panose="020B0604020202020204" pitchFamily="34" charset="0"/>
                <a:ea typeface="Calibri" panose="020F0502020204030204" pitchFamily="34" charset="0"/>
                <a:cs typeface="Arial" panose="020B0604020202020204" pitchFamily="34" charset="0"/>
              </a:rPr>
              <a:t>Para efeito da apuração da aplicação dos recursos mínimos, serão consideradas despesas com ações e serviços públicos de saúde as referentes a</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a:t>
            </a:r>
          </a:p>
          <a:p>
            <a:pPr algn="just">
              <a:spcBef>
                <a:spcPts val="450"/>
              </a:spcBef>
              <a:spcAft>
                <a:spcPts val="450"/>
              </a:spcAft>
            </a:pPr>
            <a:endParaRPr lang="pt-BR" sz="1500" b="1" dirty="0">
              <a:solidFill>
                <a:prstClr val="black"/>
              </a:solidFill>
              <a:ea typeface="Calibri" panose="020F0502020204030204" pitchFamily="34" charset="0"/>
              <a:cs typeface="Times New Roman" panose="02020603050405020304" pitchFamily="18" charset="0"/>
            </a:endParaRPr>
          </a:p>
        </p:txBody>
      </p:sp>
      <p:pic>
        <p:nvPicPr>
          <p:cNvPr id="7"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7164288" y="332657"/>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2839701"/>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375054"/>
            <a:ext cx="7886700" cy="1325563"/>
          </a:xfrm>
        </p:spPr>
        <p:txBody>
          <a:bodyPr>
            <a:normAutofit/>
          </a:bodyPr>
          <a:lstStyle/>
          <a:p>
            <a:r>
              <a:rPr lang="pt-BR" altLang="pt-BR" sz="1800" b="1" smtClean="0">
                <a:solidFill>
                  <a:srgbClr val="1D4693"/>
                </a:solidFill>
                <a:latin typeface="Arial" panose="020B0604020202020204" pitchFamily="34" charset="0"/>
                <a:cs typeface="Arial" panose="020B0604020202020204" pitchFamily="34" charset="0"/>
              </a:rPr>
              <a:t>DESPESAS QUE PODEM SER CONSIDERADAS COMO  ASPS</a:t>
            </a:r>
            <a:endParaRPr lang="pt-BR" sz="1800" dirty="0"/>
          </a:p>
        </p:txBody>
      </p:sp>
      <p:sp>
        <p:nvSpPr>
          <p:cNvPr id="3" name="Espaço Reservado para Conteúdo 2"/>
          <p:cNvSpPr>
            <a:spLocks noGrp="1"/>
          </p:cNvSpPr>
          <p:nvPr>
            <p:ph idx="1"/>
          </p:nvPr>
        </p:nvSpPr>
        <p:spPr>
          <a:xfrm>
            <a:off x="628650" y="1412776"/>
            <a:ext cx="7886700" cy="4764187"/>
          </a:xfrm>
        </p:spPr>
        <p:txBody>
          <a:bodyPr>
            <a:normAutofit fontScale="92500" lnSpcReduction="20000"/>
          </a:bodyPr>
          <a:lstStyle/>
          <a:p>
            <a:pPr algn="just"/>
            <a:r>
              <a:rPr lang="pt-BR" sz="2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I. Vigilância em saúde, incluindo a epidemiológica e a sanitária</a:t>
            </a:r>
            <a:r>
              <a:rPr lang="pt-BR" sz="2000" dirty="0" smtClean="0">
                <a:solidFill>
                  <a:prstClr val="black"/>
                </a:solidFill>
                <a:latin typeface="Arial" panose="020B0604020202020204" pitchFamily="34" charset="0"/>
                <a:ea typeface="Calibri" panose="020F0502020204030204" pitchFamily="34" charset="0"/>
                <a:cs typeface="Arial" panose="020B0604020202020204" pitchFamily="34" charset="0"/>
              </a:rPr>
              <a:t>;</a:t>
            </a:r>
          </a:p>
          <a:p>
            <a:pPr algn="just"/>
            <a:r>
              <a:rPr lang="pt-BR" sz="2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II. Atenção integral e universal à saúde em todos os níveis de complexidade, incluindo assistência terapêutica e recuperação de deficiências nutricionais;</a:t>
            </a:r>
          </a:p>
          <a:p>
            <a:pPr algn="just"/>
            <a:r>
              <a:rPr lang="pt-BR" sz="2000" b="1" dirty="0" smtClean="0">
                <a:solidFill>
                  <a:prstClr val="black"/>
                </a:solidFill>
                <a:latin typeface="Arial" panose="020B0604020202020204" pitchFamily="34" charset="0"/>
                <a:cs typeface="Arial" panose="020B0604020202020204" pitchFamily="34" charset="0"/>
              </a:rPr>
              <a:t>III</a:t>
            </a:r>
            <a:r>
              <a:rPr lang="pt-BR" sz="2000" dirty="0" smtClean="0">
                <a:solidFill>
                  <a:prstClr val="black"/>
                </a:solidFill>
                <a:latin typeface="Arial" panose="020B0604020202020204" pitchFamily="34" charset="0"/>
                <a:cs typeface="Arial" panose="020B0604020202020204" pitchFamily="34" charset="0"/>
              </a:rPr>
              <a:t>. </a:t>
            </a:r>
            <a:r>
              <a:rPr lang="pt-BR" sz="2000" b="1" dirty="0" smtClean="0">
                <a:solidFill>
                  <a:prstClr val="black"/>
                </a:solidFill>
                <a:latin typeface="Arial" panose="020B0604020202020204" pitchFamily="34" charset="0"/>
                <a:cs typeface="Arial" panose="020B0604020202020204" pitchFamily="34" charset="0"/>
              </a:rPr>
              <a:t>Capacitação do pessoal de saúde do Sistema Único de Saúde (SUS);</a:t>
            </a:r>
          </a:p>
          <a:p>
            <a:pPr algn="just"/>
            <a:r>
              <a:rPr lang="pt-BR" sz="2000" b="1" dirty="0" smtClean="0">
                <a:solidFill>
                  <a:prstClr val="black"/>
                </a:solidFill>
                <a:latin typeface="Arial" panose="020B0604020202020204" pitchFamily="34" charset="0"/>
                <a:cs typeface="Arial" panose="020B0604020202020204" pitchFamily="34" charset="0"/>
              </a:rPr>
              <a:t>IV</a:t>
            </a:r>
            <a:r>
              <a:rPr lang="pt-BR" sz="2000" dirty="0" smtClean="0">
                <a:solidFill>
                  <a:prstClr val="black"/>
                </a:solidFill>
                <a:latin typeface="Arial" panose="020B0604020202020204" pitchFamily="34" charset="0"/>
                <a:cs typeface="Arial" panose="020B0604020202020204" pitchFamily="34" charset="0"/>
              </a:rPr>
              <a:t>. </a:t>
            </a:r>
            <a:r>
              <a:rPr lang="pt-BR" sz="2000" b="1" dirty="0" smtClean="0">
                <a:solidFill>
                  <a:prstClr val="black"/>
                </a:solidFill>
                <a:latin typeface="Arial" panose="020B0604020202020204" pitchFamily="34" charset="0"/>
                <a:cs typeface="Arial" panose="020B0604020202020204" pitchFamily="34" charset="0"/>
              </a:rPr>
              <a:t>Desenvolvimento científico e tecnológico e controle de qualidade promovido por instituições do SUS</a:t>
            </a:r>
            <a:r>
              <a:rPr lang="pt-BR" sz="2000" dirty="0" smtClean="0">
                <a:solidFill>
                  <a:prstClr val="black"/>
                </a:solidFill>
                <a:latin typeface="Arial" panose="020B0604020202020204" pitchFamily="34" charset="0"/>
                <a:cs typeface="Arial" panose="020B0604020202020204" pitchFamily="34" charset="0"/>
              </a:rPr>
              <a:t>;</a:t>
            </a:r>
          </a:p>
          <a:p>
            <a:pPr algn="just"/>
            <a:r>
              <a:rPr lang="pt-BR" sz="2000" b="1" dirty="0" smtClean="0">
                <a:solidFill>
                  <a:prstClr val="black"/>
                </a:solidFill>
                <a:latin typeface="Arial" panose="020B0604020202020204" pitchFamily="34" charset="0"/>
                <a:cs typeface="Arial" panose="020B0604020202020204" pitchFamily="34" charset="0"/>
              </a:rPr>
              <a:t>V</a:t>
            </a:r>
            <a:r>
              <a:rPr lang="pt-BR" sz="2000" dirty="0" smtClean="0">
                <a:solidFill>
                  <a:prstClr val="black"/>
                </a:solidFill>
                <a:latin typeface="Arial" panose="020B0604020202020204" pitchFamily="34" charset="0"/>
                <a:cs typeface="Arial" panose="020B0604020202020204" pitchFamily="34" charset="0"/>
              </a:rPr>
              <a:t>. </a:t>
            </a:r>
            <a:r>
              <a:rPr lang="pt-BR" sz="2000" b="1" dirty="0" smtClean="0">
                <a:solidFill>
                  <a:prstClr val="black"/>
                </a:solidFill>
                <a:latin typeface="Arial" panose="020B0604020202020204" pitchFamily="34" charset="0"/>
                <a:cs typeface="Arial" panose="020B0604020202020204" pitchFamily="34" charset="0"/>
              </a:rPr>
              <a:t>Produção, aquisição e distribuição de insumos específicos dos serviços de saúde do SUS, tais como: </a:t>
            </a:r>
            <a:r>
              <a:rPr lang="pt-BR" sz="2000" b="1" dirty="0" err="1" smtClean="0">
                <a:solidFill>
                  <a:prstClr val="black"/>
                </a:solidFill>
                <a:latin typeface="Arial" panose="020B0604020202020204" pitchFamily="34" charset="0"/>
                <a:cs typeface="Arial" panose="020B0604020202020204" pitchFamily="34" charset="0"/>
              </a:rPr>
              <a:t>imunobiologicos</a:t>
            </a:r>
            <a:r>
              <a:rPr lang="pt-BR" sz="2000" b="1" dirty="0" smtClean="0">
                <a:solidFill>
                  <a:prstClr val="black"/>
                </a:solidFill>
                <a:latin typeface="Arial" panose="020B0604020202020204" pitchFamily="34" charset="0"/>
                <a:cs typeface="Arial" panose="020B0604020202020204" pitchFamily="34" charset="0"/>
              </a:rPr>
              <a:t>, sangue e hemoderivados, medicamentos e equipamentos médico-odontológicos;</a:t>
            </a:r>
          </a:p>
          <a:p>
            <a:pPr algn="just"/>
            <a:r>
              <a:rPr lang="pt-BR" sz="2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VI. Saneamento básico de domicílios ou de pequenas comunidades. E</a:t>
            </a:r>
            <a:r>
              <a:rPr lang="pt-BR" sz="2000" b="1" dirty="0" smtClean="0">
                <a:latin typeface="Arial" panose="020B0604020202020204" pitchFamily="34" charset="0"/>
                <a:ea typeface="Calibri" panose="020F0502020204030204" pitchFamily="34" charset="0"/>
                <a:cs typeface="Arial" panose="020B0604020202020204" pitchFamily="34" charset="0"/>
              </a:rPr>
              <a:t>ntendendo como pequenas comunidades: </a:t>
            </a:r>
            <a:r>
              <a:rPr lang="pt-BR" sz="2000" b="1" dirty="0">
                <a:latin typeface="Arial" panose="020B0604020202020204" pitchFamily="34" charset="0"/>
                <a:ea typeface="Calibri" panose="020F0502020204030204" pitchFamily="34" charset="0"/>
                <a:cs typeface="Arial" panose="020B0604020202020204" pitchFamily="34" charset="0"/>
              </a:rPr>
              <a:t>“localidades de pequeno porte: vilas, aglomerados rurais, povoados, núcleos, lugarejos e aldeias, assim definidos pela Fundação Instituto Brasileiro de Geografia e Estatísticas – </a:t>
            </a:r>
            <a:r>
              <a:rPr lang="pt-BR" sz="2000" b="1" dirty="0" smtClean="0">
                <a:latin typeface="Arial" panose="020B0604020202020204" pitchFamily="34" charset="0"/>
                <a:ea typeface="Calibri" panose="020F0502020204030204" pitchFamily="34" charset="0"/>
                <a:cs typeface="Arial" panose="020B0604020202020204" pitchFamily="34" charset="0"/>
              </a:rPr>
              <a:t>IBGE;</a:t>
            </a:r>
            <a:endParaRPr lang="pt-BR" sz="2000" b="1" dirty="0" smtClean="0">
              <a:solidFill>
                <a:prstClr val="black"/>
              </a:solidFill>
              <a:latin typeface="Arial" panose="020B0604020202020204" pitchFamily="34" charset="0"/>
              <a:cs typeface="Arial" panose="020B0604020202020204" pitchFamily="34" charset="0"/>
            </a:endParaRPr>
          </a:p>
          <a:p>
            <a:endParaRPr lang="pt-BR" sz="2000" dirty="0" smtClean="0">
              <a:solidFill>
                <a:prstClr val="black"/>
              </a:solidFill>
              <a:latin typeface="Arial" panose="020B0604020202020204" pitchFamily="34" charset="0"/>
              <a:cs typeface="Arial" panose="020B0604020202020204" pitchFamily="34" charset="0"/>
            </a:endParaRPr>
          </a:p>
          <a:p>
            <a:endParaRPr lang="pt-BR" sz="2000" b="1" dirty="0" smtClean="0">
              <a:solidFill>
                <a:prstClr val="black"/>
              </a:solidFill>
              <a:latin typeface="Arial" panose="020B0604020202020204" pitchFamily="34" charset="0"/>
              <a:cs typeface="Arial" panose="020B0604020202020204" pitchFamily="34" charset="0"/>
            </a:endParaRPr>
          </a:p>
          <a:p>
            <a:endParaRPr lang="pt-BR" sz="2000" b="1" dirty="0" smtClean="0">
              <a:solidFill>
                <a:prstClr val="black"/>
              </a:solidFill>
              <a:latin typeface="Arial" panose="020B0604020202020204" pitchFamily="34" charset="0"/>
              <a:cs typeface="Arial" panose="020B0604020202020204" pitchFamily="34" charset="0"/>
            </a:endParaRPr>
          </a:p>
          <a:p>
            <a:endParaRPr lang="pt-BR" sz="2400" b="1"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endParaRPr lang="pt-BR" sz="2400"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endParaRPr lang="pt-BR" dirty="0"/>
          </a:p>
        </p:txBody>
      </p:sp>
      <p:pic>
        <p:nvPicPr>
          <p:cNvPr id="4"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7164288" y="332657"/>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72717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830236"/>
            <a:ext cx="7886700" cy="798564"/>
          </a:xfrm>
        </p:spPr>
        <p:txBody>
          <a:bodyPr>
            <a:normAutofit/>
          </a:bodyPr>
          <a:lstStyle/>
          <a:p>
            <a:r>
              <a:rPr lang="pt-BR" altLang="pt-BR" sz="2000" b="1" dirty="0" smtClean="0">
                <a:solidFill>
                  <a:srgbClr val="1D4693"/>
                </a:solidFill>
                <a:latin typeface="Arial" panose="020B0604020202020204" pitchFamily="34" charset="0"/>
                <a:cs typeface="Arial" panose="020B0604020202020204" pitchFamily="34" charset="0"/>
              </a:rPr>
              <a:t>DESPESAS QUE PODEM SER CONSIDERADAS COMO  ASPS</a:t>
            </a:r>
            <a:endParaRPr lang="pt-BR" sz="2000" dirty="0"/>
          </a:p>
        </p:txBody>
      </p:sp>
      <p:sp>
        <p:nvSpPr>
          <p:cNvPr id="3" name="Espaço Reservado para Conteúdo 2"/>
          <p:cNvSpPr>
            <a:spLocks noGrp="1"/>
          </p:cNvSpPr>
          <p:nvPr>
            <p:ph idx="1"/>
          </p:nvPr>
        </p:nvSpPr>
        <p:spPr>
          <a:xfrm>
            <a:off x="628650" y="1484784"/>
            <a:ext cx="7886700" cy="4692179"/>
          </a:xfrm>
        </p:spPr>
        <p:txBody>
          <a:bodyPr>
            <a:normAutofit lnSpcReduction="10000"/>
          </a:bodyPr>
          <a:lstStyle/>
          <a:p>
            <a:pPr marL="0" indent="0" algn="just">
              <a:buNone/>
            </a:pPr>
            <a:r>
              <a:rPr lang="pt-BR" sz="2000" b="1" dirty="0">
                <a:solidFill>
                  <a:prstClr val="black"/>
                </a:solidFill>
                <a:latin typeface="Arial" panose="020B0604020202020204" pitchFamily="34" charset="0"/>
                <a:ea typeface="Calibri" panose="020F0502020204030204" pitchFamily="34" charset="0"/>
                <a:cs typeface="Arial" panose="020B0604020202020204" pitchFamily="34" charset="0"/>
              </a:rPr>
              <a:t>VII. Saneamento básico dos distritos sanitários especiais indígenas e de comunidades remanescentes de </a:t>
            </a:r>
            <a:r>
              <a:rPr lang="pt-BR" sz="2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quilombos;</a:t>
            </a:r>
          </a:p>
          <a:p>
            <a:pPr marL="0" indent="0" algn="just">
              <a:buNone/>
            </a:pPr>
            <a:r>
              <a:rPr lang="pt-BR" sz="2000" b="1" dirty="0">
                <a:solidFill>
                  <a:prstClr val="black"/>
                </a:solidFill>
                <a:latin typeface="Arial" panose="020B0604020202020204" pitchFamily="34" charset="0"/>
                <a:ea typeface="Calibri" panose="020F0502020204030204" pitchFamily="34" charset="0"/>
                <a:cs typeface="Arial" panose="020B0604020202020204" pitchFamily="34" charset="0"/>
              </a:rPr>
              <a:t>VIII. Manejo ambiental vinculado diretamente ao controle de vetores de </a:t>
            </a:r>
            <a:r>
              <a:rPr lang="pt-BR" sz="2000" b="1" dirty="0" smtClean="0">
                <a:solidFill>
                  <a:prstClr val="black"/>
                </a:solidFill>
                <a:latin typeface="Arial" panose="020B0604020202020204" pitchFamily="34" charset="0"/>
                <a:ea typeface="Calibri" panose="020F0502020204030204" pitchFamily="34" charset="0"/>
                <a:cs typeface="Arial" panose="020B0604020202020204" pitchFamily="34" charset="0"/>
              </a:rPr>
              <a:t>doenças;</a:t>
            </a:r>
          </a:p>
          <a:p>
            <a:pPr marL="0" indent="0" algn="just">
              <a:buNone/>
            </a:pPr>
            <a:r>
              <a:rPr lang="pt-BR" sz="2000" b="1" dirty="0">
                <a:solidFill>
                  <a:prstClr val="black"/>
                </a:solidFill>
                <a:latin typeface="Arial" panose="020B0604020202020204" pitchFamily="34" charset="0"/>
                <a:cs typeface="Arial" panose="020B0604020202020204" pitchFamily="34" charset="0"/>
              </a:rPr>
              <a:t>IX. Investimento na rede física do SUS, incluindo a execução de obras de recuperação, reforma, ampliação e construção de estabelecimentos públicos de </a:t>
            </a:r>
            <a:r>
              <a:rPr lang="pt-BR" sz="2000" b="1" dirty="0" smtClean="0">
                <a:solidFill>
                  <a:prstClr val="black"/>
                </a:solidFill>
                <a:latin typeface="Arial" panose="020B0604020202020204" pitchFamily="34" charset="0"/>
                <a:cs typeface="Arial" panose="020B0604020202020204" pitchFamily="34" charset="0"/>
              </a:rPr>
              <a:t>saúde</a:t>
            </a:r>
            <a:r>
              <a:rPr lang="pt-BR" sz="2000" dirty="0" smtClean="0">
                <a:solidFill>
                  <a:prstClr val="black"/>
                </a:solidFill>
                <a:latin typeface="Arial" panose="020B0604020202020204" pitchFamily="34" charset="0"/>
                <a:cs typeface="Arial" panose="020B0604020202020204" pitchFamily="34" charset="0"/>
              </a:rPr>
              <a:t>;</a:t>
            </a:r>
          </a:p>
          <a:p>
            <a:pPr marL="0" indent="0" algn="just">
              <a:buNone/>
            </a:pPr>
            <a:r>
              <a:rPr lang="pt-BR" sz="2000" b="1" dirty="0">
                <a:solidFill>
                  <a:prstClr val="black"/>
                </a:solidFill>
                <a:latin typeface="Arial" panose="020B0604020202020204" pitchFamily="34" charset="0"/>
                <a:cs typeface="Arial" panose="020B0604020202020204" pitchFamily="34" charset="0"/>
              </a:rPr>
              <a:t>X. Remuneração do pessoal ativo da área de saúde em atividade nas ações e serviços públicos de saúde, incluindo os encargos </a:t>
            </a:r>
            <a:r>
              <a:rPr lang="pt-BR" sz="2000" b="1" dirty="0" smtClean="0">
                <a:solidFill>
                  <a:prstClr val="black"/>
                </a:solidFill>
                <a:latin typeface="Arial" panose="020B0604020202020204" pitchFamily="34" charset="0"/>
                <a:cs typeface="Arial" panose="020B0604020202020204" pitchFamily="34" charset="0"/>
              </a:rPr>
              <a:t>sociais;</a:t>
            </a:r>
          </a:p>
          <a:p>
            <a:pPr marL="0" indent="0" algn="just">
              <a:buNone/>
            </a:pPr>
            <a:r>
              <a:rPr lang="pt-BR" sz="2000" b="1" dirty="0">
                <a:solidFill>
                  <a:prstClr val="black"/>
                </a:solidFill>
                <a:latin typeface="Arial" panose="020B0604020202020204" pitchFamily="34" charset="0"/>
                <a:cs typeface="Arial" panose="020B0604020202020204" pitchFamily="34" charset="0"/>
              </a:rPr>
              <a:t>XI. Ações de apoio administrativo realizadas pelas instituições públicas do SUS e imprescindíveis à execução das ações e serviços públicos de </a:t>
            </a:r>
            <a:r>
              <a:rPr lang="pt-BR" sz="2000" b="1" dirty="0" smtClean="0">
                <a:solidFill>
                  <a:prstClr val="black"/>
                </a:solidFill>
                <a:latin typeface="Arial" panose="020B0604020202020204" pitchFamily="34" charset="0"/>
                <a:cs typeface="Arial" panose="020B0604020202020204" pitchFamily="34" charset="0"/>
              </a:rPr>
              <a:t>saúde;</a:t>
            </a:r>
            <a:endParaRPr lang="pt-BR" sz="2000" b="1" dirty="0">
              <a:solidFill>
                <a:prstClr val="black"/>
              </a:solidFill>
              <a:latin typeface="Arial" panose="020B0604020202020204" pitchFamily="34" charset="0"/>
              <a:cs typeface="Arial" panose="020B0604020202020204" pitchFamily="34" charset="0"/>
            </a:endParaRPr>
          </a:p>
          <a:p>
            <a:pPr marL="0" indent="0" algn="just">
              <a:buNone/>
            </a:pPr>
            <a:r>
              <a:rPr lang="pt-BR" sz="2000" b="1" dirty="0" smtClean="0">
                <a:solidFill>
                  <a:prstClr val="black"/>
                </a:solidFill>
                <a:latin typeface="Arial" panose="020B0604020202020204" pitchFamily="34" charset="0"/>
                <a:cs typeface="Arial" panose="020B0604020202020204" pitchFamily="34" charset="0"/>
              </a:rPr>
              <a:t>XII</a:t>
            </a:r>
            <a:r>
              <a:rPr lang="pt-BR" sz="2000" b="1" dirty="0">
                <a:solidFill>
                  <a:prstClr val="black"/>
                </a:solidFill>
                <a:latin typeface="Arial" panose="020B0604020202020204" pitchFamily="34" charset="0"/>
                <a:cs typeface="Arial" panose="020B0604020202020204" pitchFamily="34" charset="0"/>
              </a:rPr>
              <a:t>. Gestão do sistema público de saúde e operação de unidades prestadoras de serviços públicos de </a:t>
            </a:r>
            <a:r>
              <a:rPr lang="pt-BR" sz="2000" b="1" dirty="0" smtClean="0">
                <a:solidFill>
                  <a:prstClr val="black"/>
                </a:solidFill>
                <a:latin typeface="Arial" panose="020B0604020202020204" pitchFamily="34" charset="0"/>
                <a:cs typeface="Arial" panose="020B0604020202020204" pitchFamily="34" charset="0"/>
              </a:rPr>
              <a:t>saúde</a:t>
            </a:r>
            <a:r>
              <a:rPr lang="pt-BR" sz="2000" dirty="0" smtClean="0">
                <a:solidFill>
                  <a:prstClr val="black"/>
                </a:solidFill>
                <a:latin typeface="Arial" panose="020B0604020202020204" pitchFamily="34" charset="0"/>
                <a:cs typeface="Arial" panose="020B0604020202020204" pitchFamily="34" charset="0"/>
              </a:rPr>
              <a:t>.</a:t>
            </a:r>
            <a:endParaRPr lang="pt-BR" sz="2000" dirty="0">
              <a:solidFill>
                <a:prstClr val="black"/>
              </a:solidFill>
              <a:latin typeface="Arial" panose="020B0604020202020204" pitchFamily="34" charset="0"/>
              <a:cs typeface="Arial" panose="020B0604020202020204" pitchFamily="34" charset="0"/>
            </a:endParaRPr>
          </a:p>
          <a:p>
            <a:pPr marL="0" indent="0" algn="just">
              <a:buNone/>
            </a:pPr>
            <a:endParaRPr lang="pt-BR" sz="2000" dirty="0">
              <a:solidFill>
                <a:prstClr val="black"/>
              </a:solidFill>
              <a:latin typeface="Arial" panose="020B0604020202020204" pitchFamily="34" charset="0"/>
              <a:cs typeface="Arial" panose="020B0604020202020204" pitchFamily="34" charset="0"/>
            </a:endParaRPr>
          </a:p>
          <a:p>
            <a:pPr marL="0" indent="0">
              <a:buNone/>
            </a:pPr>
            <a:endParaRPr lang="pt-BR" sz="24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0" indent="0">
              <a:buNone/>
            </a:pPr>
            <a:endParaRPr lang="pt-BR" dirty="0"/>
          </a:p>
        </p:txBody>
      </p:sp>
      <p:pic>
        <p:nvPicPr>
          <p:cNvPr id="4"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7371882" y="280177"/>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360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7" name="Retângulo 6"/>
          <p:cNvSpPr/>
          <p:nvPr/>
        </p:nvSpPr>
        <p:spPr>
          <a:xfrm>
            <a:off x="318459" y="1124744"/>
            <a:ext cx="8356579" cy="5555367"/>
          </a:xfrm>
          <a:prstGeom prst="rect">
            <a:avLst/>
          </a:prstGeom>
        </p:spPr>
        <p:txBody>
          <a:bodyPr wrap="square">
            <a:spAutoFit/>
          </a:bodyPr>
          <a:lstStyle/>
          <a:p>
            <a:pPr algn="just">
              <a:spcAft>
                <a:spcPts val="900"/>
              </a:spcAft>
              <a:tabLst>
                <a:tab pos="877729" algn="l"/>
                <a:tab pos="945356" algn="l"/>
              </a:tabLst>
            </a:pPr>
            <a:r>
              <a:rPr lang="pt-BR" sz="1500" dirty="0" smtClean="0">
                <a:solidFill>
                  <a:prstClr val="black"/>
                </a:solidFill>
                <a:latin typeface="Arial" panose="020B0604020202020204" pitchFamily="34" charset="0"/>
                <a:cs typeface="Arial" panose="020B0604020202020204" pitchFamily="34" charset="0"/>
              </a:rPr>
              <a:t>	</a:t>
            </a:r>
            <a:r>
              <a:rPr lang="pt-BR" sz="1700" dirty="0" smtClean="0">
                <a:solidFill>
                  <a:prstClr val="black"/>
                </a:solidFill>
                <a:latin typeface="Arial" panose="020B0604020202020204" pitchFamily="34" charset="0"/>
                <a:cs typeface="Arial" panose="020B0604020202020204" pitchFamily="34" charset="0"/>
              </a:rPr>
              <a:t>Importa ressaltar que foram </a:t>
            </a:r>
            <a:r>
              <a:rPr lang="pt-BR" sz="1700" dirty="0">
                <a:solidFill>
                  <a:prstClr val="black"/>
                </a:solidFill>
                <a:latin typeface="Arial" panose="020B0604020202020204" pitchFamily="34" charset="0"/>
                <a:cs typeface="Arial" panose="020B0604020202020204" pitchFamily="34" charset="0"/>
              </a:rPr>
              <a:t>citadas, </a:t>
            </a:r>
            <a:r>
              <a:rPr lang="pt-BR" sz="1700" dirty="0" smtClean="0">
                <a:solidFill>
                  <a:prstClr val="black"/>
                </a:solidFill>
                <a:latin typeface="Arial" panose="020B0604020202020204" pitchFamily="34" charset="0"/>
                <a:cs typeface="Arial" panose="020B0604020202020204" pitchFamily="34" charset="0"/>
              </a:rPr>
              <a:t>como exemplos, algumas </a:t>
            </a:r>
            <a:r>
              <a:rPr lang="pt-BR" sz="1700" dirty="0">
                <a:solidFill>
                  <a:prstClr val="black"/>
                </a:solidFill>
                <a:latin typeface="Arial" panose="020B0604020202020204" pitchFamily="34" charset="0"/>
                <a:cs typeface="Arial" panose="020B0604020202020204" pitchFamily="34" charset="0"/>
              </a:rPr>
              <a:t>ações que poderão ser consideradas despesas com ASPS, o que não exclui várias outras ações executadas pelos entes que poderão ser declaradas como ASPS, </a:t>
            </a:r>
            <a:r>
              <a:rPr lang="pt-BR" sz="1700" b="1"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desde que atendam, simultaneamente, aos princípios do SUS </a:t>
            </a:r>
            <a:r>
              <a:rPr lang="pt-BR" sz="1700" dirty="0">
                <a:solidFill>
                  <a:prstClr val="black"/>
                </a:solidFill>
                <a:latin typeface="Arial" panose="020B0604020202020204" pitchFamily="34" charset="0"/>
                <a:cs typeface="Arial" panose="020B0604020202020204" pitchFamily="34" charset="0"/>
              </a:rPr>
              <a:t>(art. 7º da Lei </a:t>
            </a:r>
            <a:r>
              <a:rPr lang="pt-BR" sz="1700" dirty="0" smtClean="0">
                <a:solidFill>
                  <a:prstClr val="black"/>
                </a:solidFill>
                <a:latin typeface="Arial" panose="020B0604020202020204" pitchFamily="34" charset="0"/>
                <a:cs typeface="Arial" panose="020B0604020202020204" pitchFamily="34" charset="0"/>
              </a:rPr>
              <a:t> n°8.080/90</a:t>
            </a:r>
            <a:r>
              <a:rPr lang="pt-BR" sz="1700" dirty="0">
                <a:solidFill>
                  <a:prstClr val="black"/>
                </a:solidFill>
                <a:latin typeface="Arial" panose="020B0604020202020204" pitchFamily="34" charset="0"/>
                <a:cs typeface="Arial" panose="020B0604020202020204" pitchFamily="34" charset="0"/>
              </a:rPr>
              <a:t>); diretrizes do art. 2º. da LC n° 141/2012; os recursos sejam movimentados nos Fundos de </a:t>
            </a:r>
            <a:r>
              <a:rPr lang="pt-BR" sz="1700" dirty="0" smtClean="0">
                <a:solidFill>
                  <a:prstClr val="black"/>
                </a:solidFill>
                <a:latin typeface="Arial" panose="020B0604020202020204" pitchFamily="34" charset="0"/>
                <a:cs typeface="Arial" panose="020B0604020202020204" pitchFamily="34" charset="0"/>
              </a:rPr>
              <a:t>Saúde</a:t>
            </a:r>
            <a:r>
              <a:rPr lang="pt-BR" sz="1700" dirty="0">
                <a:solidFill>
                  <a:prstClr val="black"/>
                </a:solidFill>
                <a:latin typeface="Arial" panose="020B0604020202020204" pitchFamily="34" charset="0"/>
                <a:cs typeface="Arial" panose="020B0604020202020204" pitchFamily="34" charset="0"/>
              </a:rPr>
              <a:t>; a apuração da aplicação considere as atribuições do SUS (art. 200 da CF) e o seu campo de atuação (art. 6º. da Lei n° 8.080/1990</a:t>
            </a:r>
            <a:r>
              <a:rPr lang="pt-BR" sz="1700" dirty="0" smtClean="0">
                <a:solidFill>
                  <a:prstClr val="black"/>
                </a:solidFill>
                <a:latin typeface="Arial" panose="020B0604020202020204" pitchFamily="34" charset="0"/>
                <a:cs typeface="Arial" panose="020B0604020202020204" pitchFamily="34" charset="0"/>
              </a:rPr>
              <a:t>).</a:t>
            </a:r>
            <a:endParaRPr lang="pt-BR" sz="1700"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900"/>
              </a:spcAft>
              <a:tabLst>
                <a:tab pos="877729" algn="l"/>
                <a:tab pos="945356" algn="l"/>
              </a:tabLst>
            </a:pPr>
            <a:r>
              <a:rPr lang="pt-BR" sz="1700" dirty="0">
                <a:solidFill>
                  <a:prstClr val="black"/>
                </a:solidFill>
                <a:latin typeface="Arial" panose="020B0604020202020204" pitchFamily="34" charset="0"/>
                <a:ea typeface="Calibri" panose="020F0502020204030204" pitchFamily="34" charset="0"/>
                <a:cs typeface="Arial" panose="020B0604020202020204" pitchFamily="34" charset="0"/>
              </a:rPr>
              <a:t>A lei Complementar n° 141/2012 no seu art.4° define que “</a:t>
            </a:r>
            <a:r>
              <a:rPr lang="pt-BR" sz="1700" b="1" i="1" dirty="0">
                <a:latin typeface="Arial" panose="020B0604020202020204" pitchFamily="34" charset="0"/>
                <a:ea typeface="Calibri" panose="020F0502020204030204" pitchFamily="34" charset="0"/>
                <a:cs typeface="Arial" panose="020B0604020202020204" pitchFamily="34" charset="0"/>
              </a:rPr>
              <a:t>Não constituirão despesas com ações e serviços públicos de saúde</a:t>
            </a:r>
            <a:r>
              <a:rPr lang="pt-BR" sz="1700" i="1" dirty="0">
                <a:latin typeface="Arial" panose="020B0604020202020204" pitchFamily="34" charset="0"/>
                <a:ea typeface="Calibri" panose="020F0502020204030204" pitchFamily="34" charset="0"/>
                <a:cs typeface="Arial" panose="020B0604020202020204" pitchFamily="34" charset="0"/>
              </a:rPr>
              <a:t>, para fins de apuração dos percentuais mínimos de que trata a LC n° 141, aquelas decorrentes de”:</a:t>
            </a:r>
            <a:endParaRPr lang="pt-BR" sz="1700" dirty="0">
              <a:latin typeface="Arial" panose="020B0604020202020204" pitchFamily="34" charset="0"/>
              <a:ea typeface="Calibri" panose="020F0502020204030204" pitchFamily="34" charset="0"/>
              <a:cs typeface="Arial" panose="020B0604020202020204" pitchFamily="34" charset="0"/>
            </a:endParaRPr>
          </a:p>
          <a:p>
            <a:pPr marL="257175" indent="-257175" algn="just">
              <a:spcAft>
                <a:spcPts val="0"/>
              </a:spcAft>
              <a:buFont typeface="+mj-lt"/>
              <a:buAutoNum type="romanUcPeriod"/>
              <a:tabLst>
                <a:tab pos="135255" algn="l"/>
              </a:tabLst>
            </a:pPr>
            <a:r>
              <a:rPr lang="pt-BR" sz="1700" b="1" dirty="0">
                <a:solidFill>
                  <a:prstClr val="black"/>
                </a:solidFill>
                <a:latin typeface="Arial" panose="020B0604020202020204" pitchFamily="34" charset="0"/>
                <a:ea typeface="Calibri" panose="020F0502020204030204" pitchFamily="34" charset="0"/>
                <a:cs typeface="Arial" panose="020B0604020202020204" pitchFamily="34" charset="0"/>
              </a:rPr>
              <a:t>Pagamentos de aposentadorias e pensões, inclusive dos servidores da saúde</a:t>
            </a:r>
            <a:r>
              <a:rPr lang="pt-BR" sz="1700" b="1" dirty="0" smtClean="0">
                <a:solidFill>
                  <a:prstClr val="black"/>
                </a:solidFill>
                <a:latin typeface="Arial" panose="020B0604020202020204" pitchFamily="34" charset="0"/>
                <a:ea typeface="Calibri" panose="020F0502020204030204" pitchFamily="34" charset="0"/>
                <a:cs typeface="Arial" panose="020B0604020202020204" pitchFamily="34" charset="0"/>
              </a:rPr>
              <a:t>;</a:t>
            </a:r>
          </a:p>
          <a:p>
            <a:pPr marL="257175" indent="-257175" algn="just">
              <a:spcAft>
                <a:spcPts val="0"/>
              </a:spcAft>
              <a:buFont typeface="+mj-lt"/>
              <a:buAutoNum type="romanUcPeriod"/>
              <a:tabLst>
                <a:tab pos="135255" algn="l"/>
              </a:tabLst>
            </a:pPr>
            <a:endParaRPr lang="pt-BR" sz="17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257175" indent="-257175" algn="just">
              <a:spcAft>
                <a:spcPts val="0"/>
              </a:spcAft>
              <a:buFont typeface="+mj-lt"/>
              <a:buAutoNum type="romanUcPeriod"/>
              <a:tabLst>
                <a:tab pos="135255" algn="l"/>
              </a:tabLst>
            </a:pPr>
            <a:r>
              <a:rPr lang="pt-BR" sz="1700" b="1" dirty="0">
                <a:solidFill>
                  <a:prstClr val="black"/>
                </a:solidFill>
                <a:latin typeface="Arial" panose="020B0604020202020204" pitchFamily="34" charset="0"/>
                <a:ea typeface="Calibri" panose="020F0502020204030204" pitchFamily="34" charset="0"/>
                <a:cs typeface="Arial" panose="020B0604020202020204" pitchFamily="34" charset="0"/>
              </a:rPr>
              <a:t>Pessoal ativo da área de saúde quando em atividade alheia à referida área;</a:t>
            </a:r>
          </a:p>
          <a:p>
            <a:pPr marL="342900">
              <a:spcAft>
                <a:spcPts val="0"/>
              </a:spcAft>
            </a:pPr>
            <a:r>
              <a:rPr lang="pt-BR" sz="1700" dirty="0">
                <a:solidFill>
                  <a:prstClr val="black"/>
                </a:solidFill>
                <a:latin typeface="Arial" panose="020B0604020202020204" pitchFamily="34" charset="0"/>
                <a:ea typeface="Calibri" panose="020F0502020204030204" pitchFamily="34" charset="0"/>
                <a:cs typeface="Arial" panose="020B0604020202020204" pitchFamily="34" charset="0"/>
              </a:rPr>
              <a:t> </a:t>
            </a:r>
          </a:p>
          <a:p>
            <a:pPr algn="just">
              <a:spcAft>
                <a:spcPts val="0"/>
              </a:spcAft>
              <a:tabLst>
                <a:tab pos="135255" algn="l"/>
              </a:tabLst>
            </a:pPr>
            <a:r>
              <a:rPr lang="pt-BR" sz="1700" dirty="0">
                <a:solidFill>
                  <a:prstClr val="black"/>
                </a:solidFill>
                <a:latin typeface="Arial" panose="020B0604020202020204" pitchFamily="34" charset="0"/>
                <a:ea typeface="Calibri" panose="020F0502020204030204" pitchFamily="34" charset="0"/>
                <a:cs typeface="Arial" panose="020B0604020202020204" pitchFamily="34" charset="0"/>
              </a:rPr>
              <a:t>		Um exemplo típico desse item seriam as despesas realizadas com médicos, enfermeiros, fisioterapeutas ou outro profissional da saúde exercendo atividades alheias à saúde, ou seja, em atividades em outras áreas. Outro exemplo seriam despesas com pessoal que atuam no transporte (motoristas) do município, entretanto não estão exclusivamente à disposição da saúde;</a:t>
            </a:r>
          </a:p>
        </p:txBody>
      </p:sp>
      <p:sp>
        <p:nvSpPr>
          <p:cNvPr id="8" name="Título 1"/>
          <p:cNvSpPr>
            <a:spLocks noGrp="1"/>
          </p:cNvSpPr>
          <p:nvPr>
            <p:ph type="title"/>
          </p:nvPr>
        </p:nvSpPr>
        <p:spPr>
          <a:xfrm>
            <a:off x="-1116632" y="692696"/>
            <a:ext cx="10441837" cy="465197"/>
          </a:xfrm>
        </p:spPr>
        <p:txBody>
          <a:bodyPr>
            <a:normAutofit fontScale="90000"/>
          </a:bodyPr>
          <a:lstStyle/>
          <a:p>
            <a:pPr lvl="0" fontAlgn="base">
              <a:spcAft>
                <a:spcPts val="1000"/>
              </a:spcAft>
            </a:pPr>
            <a:r>
              <a:rPr lang="pt-BR" altLang="pt-BR" sz="1900" b="1" dirty="0" smtClean="0">
                <a:solidFill>
                  <a:srgbClr val="1D4693"/>
                </a:solidFill>
                <a:latin typeface="Arial" panose="020B0604020202020204" pitchFamily="34" charset="0"/>
                <a:cs typeface="Arial" panose="020B0604020202020204" pitchFamily="34" charset="0"/>
              </a:rPr>
              <a:t>			</a:t>
            </a:r>
            <a:r>
              <a:rPr lang="pt-BR" altLang="pt-BR" sz="1900" b="1" dirty="0">
                <a:solidFill>
                  <a:srgbClr val="1D4693"/>
                </a:solidFill>
                <a:latin typeface="Arial" panose="020B0604020202020204" pitchFamily="34" charset="0"/>
                <a:cs typeface="Arial" panose="020B0604020202020204" pitchFamily="34" charset="0"/>
              </a:rPr>
              <a:t>DESPESAS QUE </a:t>
            </a:r>
            <a:r>
              <a:rPr lang="pt-BR" altLang="pt-BR" sz="1900" b="1" u="sng" dirty="0" smtClean="0">
                <a:solidFill>
                  <a:srgbClr val="1D4693"/>
                </a:solidFill>
                <a:latin typeface="Arial" panose="020B0604020202020204" pitchFamily="34" charset="0"/>
                <a:cs typeface="Arial" panose="020B0604020202020204" pitchFamily="34" charset="0"/>
              </a:rPr>
              <a:t>NÃO PODEM </a:t>
            </a:r>
            <a:r>
              <a:rPr lang="pt-BR" altLang="pt-BR" sz="1900" b="1" dirty="0">
                <a:solidFill>
                  <a:srgbClr val="1D4693"/>
                </a:solidFill>
                <a:latin typeface="Arial" panose="020B0604020202020204" pitchFamily="34" charset="0"/>
                <a:cs typeface="Arial" panose="020B0604020202020204" pitchFamily="34" charset="0"/>
              </a:rPr>
              <a:t>SER CONSIDERADAS COMO  ASPS</a:t>
            </a:r>
          </a:p>
        </p:txBody>
      </p:sp>
      <p:pic>
        <p:nvPicPr>
          <p:cNvPr id="11"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329737" y="44624"/>
            <a:ext cx="1803850" cy="57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529785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251520" y="524483"/>
            <a:ext cx="7416824" cy="586781"/>
          </a:xfrm>
        </p:spPr>
        <p:txBody>
          <a:bodyPr>
            <a:normAutofit/>
          </a:bodyPr>
          <a:lstStyle/>
          <a:p>
            <a:pPr fontAlgn="base">
              <a:spcAft>
                <a:spcPts val="750"/>
              </a:spcAft>
            </a:pPr>
            <a:r>
              <a:rPr lang="pt-BR" altLang="pt-BR" sz="1800" b="1" dirty="0" smtClean="0">
                <a:solidFill>
                  <a:srgbClr val="1D4693"/>
                </a:solidFill>
                <a:latin typeface="Arial" panose="020B0604020202020204" pitchFamily="34" charset="0"/>
                <a:cs typeface="Arial" panose="020B0604020202020204" pitchFamily="34" charset="0"/>
              </a:rPr>
              <a:t>DESPESAS </a:t>
            </a:r>
            <a:r>
              <a:rPr lang="pt-BR" altLang="pt-BR" sz="1800" b="1" dirty="0">
                <a:solidFill>
                  <a:srgbClr val="1D4693"/>
                </a:solidFill>
                <a:latin typeface="Arial" panose="020B0604020202020204" pitchFamily="34" charset="0"/>
                <a:cs typeface="Arial" panose="020B0604020202020204" pitchFamily="34" charset="0"/>
              </a:rPr>
              <a:t>NÃO CONSIDERADAS PARA FINS </a:t>
            </a:r>
            <a:r>
              <a:rPr lang="pt-BR" altLang="pt-BR" sz="1800" b="1" dirty="0" smtClean="0">
                <a:solidFill>
                  <a:srgbClr val="1D4693"/>
                </a:solidFill>
                <a:latin typeface="Arial" panose="020B0604020202020204" pitchFamily="34" charset="0"/>
                <a:cs typeface="Arial" panose="020B0604020202020204" pitchFamily="34" charset="0"/>
              </a:rPr>
              <a:t>DE ASPS</a:t>
            </a:r>
            <a:endParaRPr lang="pt-BR" altLang="pt-BR" sz="1800" b="1" dirty="0">
              <a:solidFill>
                <a:srgbClr val="1D4693"/>
              </a:solidFill>
              <a:latin typeface="Arial" panose="020B0604020202020204" pitchFamily="34" charset="0"/>
              <a:cs typeface="Arial" panose="020B0604020202020204" pitchFamily="34" charset="0"/>
            </a:endParaRPr>
          </a:p>
        </p:txBody>
      </p:sp>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3" name="Retângulo 2"/>
          <p:cNvSpPr/>
          <p:nvPr/>
        </p:nvSpPr>
        <p:spPr>
          <a:xfrm>
            <a:off x="141682" y="1085885"/>
            <a:ext cx="8860634" cy="5394297"/>
          </a:xfrm>
          <a:prstGeom prst="rect">
            <a:avLst/>
          </a:prstGeom>
        </p:spPr>
        <p:txBody>
          <a:bodyPr wrap="square">
            <a:spAutoFit/>
          </a:bodyPr>
          <a:lstStyle/>
          <a:p>
            <a:pPr algn="just">
              <a:lnSpc>
                <a:spcPct val="115000"/>
              </a:lnSpc>
              <a:spcAft>
                <a:spcPts val="750"/>
              </a:spcAft>
            </a:pPr>
            <a:r>
              <a:rPr lang="pt-BR" b="1" dirty="0" smtClean="0">
                <a:solidFill>
                  <a:prstClr val="black"/>
                </a:solidFill>
                <a:latin typeface="Arial" panose="020B0604020202020204" pitchFamily="34" charset="0"/>
                <a:ea typeface="Calibri" panose="020F0502020204030204" pitchFamily="34" charset="0"/>
                <a:cs typeface="Arial" panose="020B0604020202020204" pitchFamily="34" charset="0"/>
              </a:rPr>
              <a:t>III. Assistência </a:t>
            </a:r>
            <a:r>
              <a:rPr lang="pt-BR" b="1" dirty="0">
                <a:solidFill>
                  <a:prstClr val="black"/>
                </a:solidFill>
                <a:latin typeface="Arial" panose="020B0604020202020204" pitchFamily="34" charset="0"/>
                <a:ea typeface="Calibri" panose="020F0502020204030204" pitchFamily="34" charset="0"/>
                <a:cs typeface="Arial" panose="020B0604020202020204" pitchFamily="34" charset="0"/>
              </a:rPr>
              <a:t>à saúde que não atenda ao princípio de acesso universal;</a:t>
            </a:r>
          </a:p>
          <a:p>
            <a:pPr indent="337185" algn="just">
              <a:spcBef>
                <a:spcPts val="450"/>
              </a:spcBef>
              <a:spcAft>
                <a:spcPts val="450"/>
              </a:spcAft>
            </a:pP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A Lei n° 8.080, de 1990 estabeleceu que, para fins de apuração dos recursos mínimos da saúde, somente será considerada despesa com ações e serviços públicos de saúde de </a:t>
            </a:r>
            <a:r>
              <a:rPr lang="pt-BR" sz="1600" b="1" dirty="0">
                <a:solidFill>
                  <a:prstClr val="black"/>
                </a:solidFill>
                <a:latin typeface="Arial" panose="020B0604020202020204" pitchFamily="34" charset="0"/>
                <a:ea typeface="Calibri" panose="020F0502020204030204" pitchFamily="34" charset="0"/>
                <a:cs typeface="Arial" panose="020B0604020202020204" pitchFamily="34" charset="0"/>
              </a:rPr>
              <a:t>acesso universal, igualitário e gratuito</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 Além disso, </a:t>
            </a:r>
            <a:r>
              <a:rPr lang="pt-BR" sz="1600" dirty="0" smtClean="0">
                <a:solidFill>
                  <a:prstClr val="black"/>
                </a:solidFill>
                <a:latin typeface="Arial" panose="020B0604020202020204" pitchFamily="34" charset="0"/>
                <a:ea typeface="Calibri" panose="020F0502020204030204" pitchFamily="34" charset="0"/>
                <a:cs typeface="Arial" panose="020B0604020202020204" pitchFamily="34" charset="0"/>
              </a:rPr>
              <a:t>tais </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ações devam estar em </a:t>
            </a:r>
            <a:r>
              <a:rPr lang="pt-BR" sz="1600" b="1" dirty="0">
                <a:solidFill>
                  <a:prstClr val="black"/>
                </a:solidFill>
                <a:latin typeface="Arial" panose="020B0604020202020204" pitchFamily="34" charset="0"/>
                <a:ea typeface="Calibri" panose="020F0502020204030204" pitchFamily="34" charset="0"/>
                <a:cs typeface="Arial" panose="020B0604020202020204" pitchFamily="34" charset="0"/>
              </a:rPr>
              <a:t>conformidade com objetivos e metas dos Planos de Saúde.</a:t>
            </a:r>
          </a:p>
          <a:p>
            <a:pPr indent="337185" algn="just">
              <a:spcBef>
                <a:spcPts val="450"/>
              </a:spcBef>
              <a:spcAft>
                <a:spcPts val="450"/>
              </a:spcAft>
            </a:pP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Dentro desse contexto, despesas afetas a clientelas fechadas ou a regulação de planos privados de saúde, </a:t>
            </a:r>
            <a:r>
              <a:rPr lang="pt-BR" sz="1600" dirty="0" smtClean="0">
                <a:solidFill>
                  <a:prstClr val="black"/>
                </a:solidFill>
                <a:latin typeface="Arial" panose="020B0604020202020204" pitchFamily="34" charset="0"/>
                <a:ea typeface="Calibri" panose="020F0502020204030204" pitchFamily="34" charset="0"/>
                <a:cs typeface="Arial" panose="020B0604020202020204" pitchFamily="34" charset="0"/>
              </a:rPr>
              <a:t>a </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prestação de serviços não gratuitos, deverão deixar de integrar as despesas computáveis na apuração do piso constitucional.</a:t>
            </a:r>
          </a:p>
          <a:p>
            <a:pPr indent="337185" algn="just">
              <a:spcBef>
                <a:spcPts val="450"/>
              </a:spcBef>
              <a:spcAft>
                <a:spcPts val="450"/>
              </a:spcAft>
            </a:pP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São exemplos de clientela fechada, as despesas </a:t>
            </a:r>
            <a:r>
              <a:rPr lang="pt-BR" sz="1600" dirty="0" smtClean="0">
                <a:solidFill>
                  <a:prstClr val="black"/>
                </a:solidFill>
                <a:latin typeface="Arial" panose="020B0604020202020204" pitchFamily="34" charset="0"/>
                <a:ea typeface="Calibri" panose="020F0502020204030204" pitchFamily="34" charset="0"/>
                <a:cs typeface="Arial" panose="020B0604020202020204" pitchFamily="34" charset="0"/>
              </a:rPr>
              <a:t>com saúde realizadas </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com o </a:t>
            </a:r>
            <a:r>
              <a:rPr lang="pt-BR" sz="1600" b="1" dirty="0">
                <a:solidFill>
                  <a:prstClr val="black"/>
                </a:solidFill>
                <a:latin typeface="Arial" panose="020B0604020202020204" pitchFamily="34" charset="0"/>
                <a:ea typeface="Calibri" panose="020F0502020204030204" pitchFamily="34" charset="0"/>
                <a:cs typeface="Arial" panose="020B0604020202020204" pitchFamily="34" charset="0"/>
              </a:rPr>
              <a:t>Hospital das Forças </a:t>
            </a:r>
            <a:r>
              <a:rPr lang="pt-BR" sz="1600" b="1" dirty="0" smtClean="0">
                <a:solidFill>
                  <a:prstClr val="black"/>
                </a:solidFill>
                <a:latin typeface="Arial" panose="020B0604020202020204" pitchFamily="34" charset="0"/>
                <a:ea typeface="Calibri" panose="020F0502020204030204" pitchFamily="34" charset="0"/>
                <a:cs typeface="Arial" panose="020B0604020202020204" pitchFamily="34" charset="0"/>
              </a:rPr>
              <a:t>Armadas; </a:t>
            </a:r>
            <a:r>
              <a:rPr lang="pt-BR" sz="1600" b="1" dirty="0">
                <a:solidFill>
                  <a:prstClr val="black"/>
                </a:solidFill>
                <a:latin typeface="Arial" panose="020B0604020202020204" pitchFamily="34" charset="0"/>
                <a:ea typeface="Calibri" panose="020F0502020204030204" pitchFamily="34" charset="0"/>
                <a:cs typeface="Arial" panose="020B0604020202020204" pitchFamily="34" charset="0"/>
              </a:rPr>
              <a:t>Hospital do Corpo de </a:t>
            </a:r>
            <a:r>
              <a:rPr lang="pt-BR" sz="1600" b="1" dirty="0" smtClean="0">
                <a:solidFill>
                  <a:prstClr val="black"/>
                </a:solidFill>
                <a:latin typeface="Arial" panose="020B0604020202020204" pitchFamily="34" charset="0"/>
                <a:ea typeface="Calibri" panose="020F0502020204030204" pitchFamily="34" charset="0"/>
                <a:cs typeface="Arial" panose="020B0604020202020204" pitchFamily="34" charset="0"/>
              </a:rPr>
              <a:t>Bombeiros; Hospital da Polícia Militar e Assistência Médica; Fundo de Atendimento a Saúde dos Policiais Militares; Assistência Médica aos Servidores da Assembleia Legislativa; despesas com </a:t>
            </a:r>
            <a:r>
              <a:rPr lang="pt-BR" sz="1600" b="1" dirty="0">
                <a:solidFill>
                  <a:prstClr val="black"/>
                </a:solidFill>
                <a:latin typeface="Arial" panose="020B0604020202020204" pitchFamily="34" charset="0"/>
                <a:ea typeface="Calibri" panose="020F0502020204030204" pitchFamily="34" charset="0"/>
                <a:cs typeface="Arial" panose="020B0604020202020204" pitchFamily="34" charset="0"/>
              </a:rPr>
              <a:t>planos de </a:t>
            </a:r>
            <a:r>
              <a:rPr lang="pt-BR" sz="1600" b="1" dirty="0" smtClean="0">
                <a:solidFill>
                  <a:prstClr val="black"/>
                </a:solidFill>
                <a:latin typeface="Arial" panose="020B0604020202020204" pitchFamily="34" charset="0"/>
                <a:ea typeface="Calibri" panose="020F0502020204030204" pitchFamily="34" charset="0"/>
                <a:cs typeface="Arial" panose="020B0604020202020204" pitchFamily="34" charset="0"/>
              </a:rPr>
              <a:t>saúde, bem como de seguros de vida dos </a:t>
            </a:r>
            <a:r>
              <a:rPr lang="pt-BR" sz="1600" b="1" dirty="0">
                <a:solidFill>
                  <a:prstClr val="black"/>
                </a:solidFill>
                <a:latin typeface="Arial" panose="020B0604020202020204" pitchFamily="34" charset="0"/>
                <a:ea typeface="Calibri" panose="020F0502020204030204" pitchFamily="34" charset="0"/>
                <a:cs typeface="Arial" panose="020B0604020202020204" pitchFamily="34" charset="0"/>
              </a:rPr>
              <a:t>servidores </a:t>
            </a:r>
            <a:r>
              <a:rPr lang="pt-BR" sz="1600" b="1" dirty="0" smtClean="0">
                <a:solidFill>
                  <a:prstClr val="black"/>
                </a:solidFill>
                <a:latin typeface="Arial" panose="020B0604020202020204" pitchFamily="34" charset="0"/>
                <a:ea typeface="Calibri" panose="020F0502020204030204" pitchFamily="34" charset="0"/>
                <a:cs typeface="Arial" panose="020B0604020202020204" pitchFamily="34" charset="0"/>
              </a:rPr>
              <a:t>municipais/estaduais</a:t>
            </a:r>
            <a:r>
              <a:rPr lang="pt-BR" sz="1600" dirty="0" smtClean="0">
                <a:solidFill>
                  <a:prstClr val="black"/>
                </a:solidFill>
                <a:latin typeface="Arial" panose="020B0604020202020204" pitchFamily="34" charset="0"/>
                <a:ea typeface="Calibri" panose="020F0502020204030204" pitchFamily="34" charset="0"/>
                <a:cs typeface="Arial" panose="020B0604020202020204" pitchFamily="34" charset="0"/>
              </a:rPr>
              <a:t>. </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No entanto, </a:t>
            </a:r>
            <a:r>
              <a:rPr lang="pt-BR" sz="1600" i="1" u="sng" dirty="0" smtClean="0">
                <a:solidFill>
                  <a:prstClr val="black"/>
                </a:solidFill>
                <a:latin typeface="Arial" panose="020B0604020202020204" pitchFamily="34" charset="0"/>
                <a:ea typeface="Calibri" panose="020F0502020204030204" pitchFamily="34" charset="0"/>
                <a:cs typeface="Arial" panose="020B0604020202020204" pitchFamily="34" charset="0"/>
              </a:rPr>
              <a:t>quando </a:t>
            </a:r>
            <a:r>
              <a:rPr lang="pt-BR" sz="1600" i="1" u="sng" dirty="0">
                <a:solidFill>
                  <a:prstClr val="black"/>
                </a:solidFill>
                <a:latin typeface="Arial" panose="020B0604020202020204" pitchFamily="34" charset="0"/>
                <a:ea typeface="Calibri" panose="020F0502020204030204" pitchFamily="34" charset="0"/>
                <a:cs typeface="Arial" panose="020B0604020202020204" pitchFamily="34" charset="0"/>
              </a:rPr>
              <a:t>hospitais forem abertos ao atendimento do público em geral, as despesas com esse atendimento aberto, desde que mensuráveis, podem ser consideradas ASPS.</a:t>
            </a:r>
          </a:p>
          <a:p>
            <a:pPr indent="337185" algn="just">
              <a:spcBef>
                <a:spcPts val="450"/>
              </a:spcBef>
              <a:spcAft>
                <a:spcPts val="450"/>
              </a:spcAft>
            </a:pP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Ressalta-se que a definição do que é acesso universal, não exclui programas destinados a públicos específicos. Assim, as ações destinadas ao atendimento a quilombolas, indígenas e presidiários, bem como aquelas ações destinadas especificamente às mulheres ou às crianças, </a:t>
            </a:r>
            <a:r>
              <a:rPr lang="pt-BR" sz="1600" b="1" dirty="0">
                <a:solidFill>
                  <a:prstClr val="black"/>
                </a:solidFill>
                <a:latin typeface="Arial" panose="020B0604020202020204" pitchFamily="34" charset="0"/>
                <a:ea typeface="Calibri" panose="020F0502020204030204" pitchFamily="34" charset="0"/>
                <a:cs typeface="Arial" panose="020B0604020202020204" pitchFamily="34" charset="0"/>
              </a:rPr>
              <a:t>podem ser consideradas ASPS</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 </a:t>
            </a:r>
          </a:p>
        </p:txBody>
      </p:sp>
      <p:pic>
        <p:nvPicPr>
          <p:cNvPr id="6"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130109" y="470594"/>
            <a:ext cx="1803850" cy="58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98298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a:solidFill>
                <a:prstClr val="black"/>
              </a:solidFill>
            </a:endParaRPr>
          </a:p>
        </p:txBody>
      </p:sp>
      <p:sp>
        <p:nvSpPr>
          <p:cNvPr id="5" name="Retângulo 4"/>
          <p:cNvSpPr/>
          <p:nvPr/>
        </p:nvSpPr>
        <p:spPr>
          <a:xfrm>
            <a:off x="323528" y="1789840"/>
            <a:ext cx="8424936" cy="4693593"/>
          </a:xfrm>
          <a:prstGeom prst="rect">
            <a:avLst/>
          </a:prstGeom>
        </p:spPr>
        <p:txBody>
          <a:bodyPr wrap="square">
            <a:spAutoFit/>
          </a:bodyPr>
          <a:lstStyle/>
          <a:p>
            <a:pPr algn="just">
              <a:spcAft>
                <a:spcPts val="0"/>
              </a:spcAft>
              <a:tabLst>
                <a:tab pos="135255" algn="l"/>
              </a:tabLst>
            </a:pPr>
            <a:r>
              <a:rPr lang="pt-BR" b="1" dirty="0">
                <a:solidFill>
                  <a:prstClr val="black"/>
                </a:solidFill>
                <a:latin typeface="Arial" panose="020B0604020202020204" pitchFamily="34" charset="0"/>
                <a:ea typeface="Calibri" panose="020F0502020204030204" pitchFamily="34" charset="0"/>
                <a:cs typeface="Arial" panose="020B0604020202020204" pitchFamily="34" charset="0"/>
              </a:rPr>
              <a:t>IV. Merenda escolar e outros programas de alimentação, ainda que executados em unidades do Sistema Único de Saúde (SUS), excetuando-se a recuperação de deficiências </a:t>
            </a:r>
            <a:r>
              <a:rPr lang="pt-BR" b="1" dirty="0" smtClean="0">
                <a:solidFill>
                  <a:prstClr val="black"/>
                </a:solidFill>
                <a:latin typeface="Arial" panose="020B0604020202020204" pitchFamily="34" charset="0"/>
                <a:ea typeface="Calibri" panose="020F0502020204030204" pitchFamily="34" charset="0"/>
                <a:cs typeface="Arial" panose="020B0604020202020204" pitchFamily="34" charset="0"/>
              </a:rPr>
              <a:t>nutricionais;</a:t>
            </a:r>
            <a:endParaRPr lang="pt-BR"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endParaRPr lang="pt-BR"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r>
              <a:rPr lang="pt-BR" b="1" dirty="0">
                <a:solidFill>
                  <a:prstClr val="black"/>
                </a:solidFill>
                <a:latin typeface="Arial" panose="020B0604020202020204" pitchFamily="34" charset="0"/>
                <a:ea typeface="Calibri" panose="020F0502020204030204" pitchFamily="34" charset="0"/>
                <a:cs typeface="Arial" panose="020B0604020202020204" pitchFamily="34" charset="0"/>
              </a:rPr>
              <a:t>V. Saneamento básico, inclusive quanto às ações financiadas e mantidas com recursos provenientes de taxas, tarifas ou preços públicos instituídos para essa </a:t>
            </a:r>
            <a:r>
              <a:rPr lang="pt-BR" b="1" dirty="0" smtClean="0">
                <a:solidFill>
                  <a:prstClr val="black"/>
                </a:solidFill>
                <a:latin typeface="Arial" panose="020B0604020202020204" pitchFamily="34" charset="0"/>
                <a:ea typeface="Calibri" panose="020F0502020204030204" pitchFamily="34" charset="0"/>
                <a:cs typeface="Arial" panose="020B0604020202020204" pitchFamily="34" charset="0"/>
              </a:rPr>
              <a:t>finalidade;</a:t>
            </a:r>
            <a:endParaRPr lang="pt-BR"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endParaRPr lang="pt-BR" dirty="0" smtClean="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algn="just">
              <a:spcAft>
                <a:spcPts val="0"/>
              </a:spcAft>
              <a:tabLst>
                <a:tab pos="135255" algn="l"/>
              </a:tabLst>
            </a:pPr>
            <a:r>
              <a:rPr lang="pt-BR" b="1" dirty="0">
                <a:solidFill>
                  <a:prstClr val="black"/>
                </a:solidFill>
                <a:latin typeface="Arial" panose="020B0604020202020204" pitchFamily="34" charset="0"/>
                <a:ea typeface="Calibri" panose="020F0502020204030204" pitchFamily="34" charset="0"/>
                <a:cs typeface="Arial" panose="020B0604020202020204" pitchFamily="34" charset="0"/>
              </a:rPr>
              <a:t>VI .  Limpeza urbana e remoção de </a:t>
            </a:r>
            <a:r>
              <a:rPr lang="pt-BR" b="1" dirty="0" smtClean="0">
                <a:solidFill>
                  <a:prstClr val="black"/>
                </a:solidFill>
                <a:latin typeface="Arial" panose="020B0604020202020204" pitchFamily="34" charset="0"/>
                <a:ea typeface="Calibri" panose="020F0502020204030204" pitchFamily="34" charset="0"/>
                <a:cs typeface="Arial" panose="020B0604020202020204" pitchFamily="34" charset="0"/>
              </a:rPr>
              <a:t>resíduos</a:t>
            </a:r>
            <a:r>
              <a:rPr lang="pt-BR" b="1" dirty="0">
                <a:solidFill>
                  <a:prstClr val="black"/>
                </a:solidFill>
                <a:latin typeface="Arial" panose="020B0604020202020204" pitchFamily="34" charset="0"/>
                <a:ea typeface="Calibri" panose="020F0502020204030204" pitchFamily="34" charset="0"/>
                <a:cs typeface="Arial" panose="020B0604020202020204" pitchFamily="34" charset="0"/>
              </a:rPr>
              <a:t>;</a:t>
            </a:r>
            <a:endParaRPr lang="pt-BR" b="1"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endParaRPr lang="pt-BR" b="1"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r>
              <a:rPr lang="pt-BR" b="1" dirty="0">
                <a:solidFill>
                  <a:prstClr val="black"/>
                </a:solidFill>
                <a:latin typeface="Arial" panose="020B0604020202020204" pitchFamily="34" charset="0"/>
                <a:cs typeface="Arial" panose="020B0604020202020204" pitchFamily="34" charset="0"/>
              </a:rPr>
              <a:t>VII. Preservação e correção do meio ambiente, realizadas pelos órgãos de meio ambiente dos entes da Federação ou por entidades não governamentais;</a:t>
            </a:r>
          </a:p>
          <a:p>
            <a:pPr algn="just">
              <a:spcAft>
                <a:spcPts val="0"/>
              </a:spcAft>
              <a:tabLst>
                <a:tab pos="135255" algn="l"/>
              </a:tabLst>
            </a:pPr>
            <a:endParaRPr lang="pt-BR"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endParaRPr lang="pt-BR" sz="1600"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algn="just">
              <a:spcAft>
                <a:spcPts val="0"/>
              </a:spcAft>
              <a:tabLst>
                <a:tab pos="135255" algn="l"/>
              </a:tabLst>
            </a:pPr>
            <a:r>
              <a:rPr lang="pt-BR" sz="16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pt-BR" sz="1600" dirty="0">
                <a:solidFill>
                  <a:prstClr val="black"/>
                </a:solidFill>
                <a:latin typeface="Arial" panose="020B0604020202020204" pitchFamily="34" charset="0"/>
                <a:ea typeface="Calibri" panose="020F0502020204030204" pitchFamily="34" charset="0"/>
                <a:cs typeface="Arial" panose="020B0604020202020204" pitchFamily="34" charset="0"/>
              </a:rPr>
              <a:t>  </a:t>
            </a:r>
          </a:p>
          <a:p>
            <a:pPr algn="just">
              <a:spcAft>
                <a:spcPts val="0"/>
              </a:spcAft>
              <a:tabLst>
                <a:tab pos="135255" algn="l"/>
              </a:tabLst>
            </a:pPr>
            <a:endPar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10" name="Título 1"/>
          <p:cNvSpPr>
            <a:spLocks noGrp="1"/>
          </p:cNvSpPr>
          <p:nvPr>
            <p:ph type="title"/>
          </p:nvPr>
        </p:nvSpPr>
        <p:spPr>
          <a:xfrm>
            <a:off x="179512" y="524483"/>
            <a:ext cx="7488832" cy="586781"/>
          </a:xfrm>
        </p:spPr>
        <p:txBody>
          <a:bodyPr>
            <a:normAutofit/>
          </a:bodyPr>
          <a:lstStyle/>
          <a:p>
            <a:pPr fontAlgn="base">
              <a:spcAft>
                <a:spcPts val="750"/>
              </a:spcAft>
            </a:pPr>
            <a:r>
              <a:rPr lang="pt-BR" altLang="pt-BR" sz="1800" b="1" dirty="0" smtClean="0">
                <a:solidFill>
                  <a:srgbClr val="1D4693"/>
                </a:solidFill>
                <a:latin typeface="Arial" panose="020B0604020202020204" pitchFamily="34" charset="0"/>
                <a:cs typeface="Arial" panose="020B0604020202020204" pitchFamily="34" charset="0"/>
              </a:rPr>
              <a:t>DESPESAS </a:t>
            </a:r>
            <a:r>
              <a:rPr lang="pt-BR" altLang="pt-BR" sz="1800" b="1" dirty="0">
                <a:solidFill>
                  <a:srgbClr val="1D4693"/>
                </a:solidFill>
                <a:latin typeface="Arial" panose="020B0604020202020204" pitchFamily="34" charset="0"/>
                <a:cs typeface="Arial" panose="020B0604020202020204" pitchFamily="34" charset="0"/>
              </a:rPr>
              <a:t>NÃO CONSIDERADAS PARA FINS </a:t>
            </a:r>
            <a:r>
              <a:rPr lang="pt-BR" altLang="pt-BR" sz="1800" b="1" dirty="0" smtClean="0">
                <a:solidFill>
                  <a:srgbClr val="1D4693"/>
                </a:solidFill>
                <a:latin typeface="Arial" panose="020B0604020202020204" pitchFamily="34" charset="0"/>
                <a:cs typeface="Arial" panose="020B0604020202020204" pitchFamily="34" charset="0"/>
              </a:rPr>
              <a:t>DE ASPS</a:t>
            </a:r>
            <a:endParaRPr lang="pt-BR" altLang="pt-BR" sz="1800" b="1" dirty="0">
              <a:solidFill>
                <a:srgbClr val="1D4693"/>
              </a:solidFill>
              <a:latin typeface="Arial" panose="020B0604020202020204" pitchFamily="34" charset="0"/>
              <a:cs typeface="Arial" panose="020B0604020202020204" pitchFamily="34" charset="0"/>
            </a:endParaRPr>
          </a:p>
        </p:txBody>
      </p:sp>
      <p:pic>
        <p:nvPicPr>
          <p:cNvPr id="11"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130109" y="470594"/>
            <a:ext cx="1803850" cy="58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79890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tângulo 3"/>
          <p:cNvSpPr/>
          <p:nvPr/>
        </p:nvSpPr>
        <p:spPr>
          <a:xfrm>
            <a:off x="191509" y="1571739"/>
            <a:ext cx="8370930" cy="6494085"/>
          </a:xfrm>
          <a:prstGeom prst="rect">
            <a:avLst/>
          </a:prstGeom>
        </p:spPr>
        <p:txBody>
          <a:bodyPr wrap="square">
            <a:spAutoFit/>
          </a:bodyPr>
          <a:lstStyle/>
          <a:p>
            <a:pPr algn="just"/>
            <a:r>
              <a:rPr lang="pt-BR" b="1" dirty="0">
                <a:solidFill>
                  <a:prstClr val="black"/>
                </a:solidFill>
                <a:latin typeface="Arial" panose="020B0604020202020204" pitchFamily="34" charset="0"/>
                <a:cs typeface="Arial" panose="020B0604020202020204" pitchFamily="34" charset="0"/>
              </a:rPr>
              <a:t>VIII. Ações de assistência </a:t>
            </a:r>
            <a:r>
              <a:rPr lang="pt-BR" b="1" dirty="0" smtClean="0">
                <a:solidFill>
                  <a:prstClr val="black"/>
                </a:solidFill>
                <a:latin typeface="Arial" panose="020B0604020202020204" pitchFamily="34" charset="0"/>
                <a:cs typeface="Arial" panose="020B0604020202020204" pitchFamily="34" charset="0"/>
              </a:rPr>
              <a:t>social:</a:t>
            </a:r>
          </a:p>
          <a:p>
            <a:pPr algn="just"/>
            <a:endParaRPr lang="pt-BR" b="1" dirty="0">
              <a:solidFill>
                <a:prstClr val="black"/>
              </a:solidFill>
              <a:latin typeface="Arial" panose="020B0604020202020204" pitchFamily="34" charset="0"/>
              <a:cs typeface="Arial" panose="020B0604020202020204" pitchFamily="34" charset="0"/>
            </a:endParaRPr>
          </a:p>
          <a:p>
            <a:pPr algn="just"/>
            <a:r>
              <a:rPr lang="pt-BR" sz="1500" dirty="0" smtClean="0">
                <a:solidFill>
                  <a:prstClr val="black"/>
                </a:solidFill>
                <a:latin typeface="Arial" panose="020B0604020202020204" pitchFamily="34" charset="0"/>
                <a:cs typeface="Arial" panose="020B0604020202020204" pitchFamily="34" charset="0"/>
              </a:rPr>
              <a:t>	</a:t>
            </a:r>
            <a:r>
              <a:rPr lang="pt-BR" sz="1600" dirty="0" smtClean="0">
                <a:solidFill>
                  <a:prstClr val="black"/>
                </a:solidFill>
                <a:latin typeface="Arial" panose="020B0604020202020204" pitchFamily="34" charset="0"/>
                <a:cs typeface="Arial" panose="020B0604020202020204" pitchFamily="34" charset="0"/>
              </a:rPr>
              <a:t>A </a:t>
            </a:r>
            <a:r>
              <a:rPr lang="pt-BR" sz="1600" dirty="0">
                <a:solidFill>
                  <a:prstClr val="black"/>
                </a:solidFill>
                <a:latin typeface="Arial" panose="020B0604020202020204" pitchFamily="34" charset="0"/>
                <a:cs typeface="Arial" panose="020B0604020202020204" pitchFamily="34" charset="0"/>
              </a:rPr>
              <a:t>Constituição Federal dispõe sobre a assistência social em seu art. 203, prevendo que seja prestada a quem dela necessitar – independentemente de contribuição à seguridade social – e tendo por objetivos: </a:t>
            </a:r>
            <a:r>
              <a:rPr lang="pt-BR" sz="1600" b="1" dirty="0">
                <a:solidFill>
                  <a:prstClr val="black"/>
                </a:solidFill>
                <a:latin typeface="Arial" panose="020B0604020202020204" pitchFamily="34" charset="0"/>
                <a:cs typeface="Arial" panose="020B0604020202020204" pitchFamily="34" charset="0"/>
              </a:rPr>
              <a:t>a proteção à família, à maternidade, à infância, à adolescência e à velhice; o amparo às crianças e adolescentes carentes; a promoção da integração ao mercado de trabalho; a habitação e reabilitação das pessoas portadoras de deficiência e a promoção de sua integração à vida comunitária; e a garantia de um salário mínimo de benefício mensal à pessoa portadora de deficiência e ao idoso que comprovem não possuir meios de prover à própria manutenção ou de tê-la provida por sua família</a:t>
            </a:r>
            <a:r>
              <a:rPr lang="pt-BR" sz="1600" dirty="0">
                <a:solidFill>
                  <a:prstClr val="black"/>
                </a:solidFill>
                <a:latin typeface="Arial" panose="020B0604020202020204" pitchFamily="34" charset="0"/>
                <a:cs typeface="Arial" panose="020B0604020202020204" pitchFamily="34" charset="0"/>
              </a:rPr>
              <a:t>. Dessa forma as despesas com ações de assistência social são expressamente proibidas de serem consideradas no cálculo de ASPS.</a:t>
            </a:r>
          </a:p>
          <a:p>
            <a:pPr algn="just">
              <a:spcAft>
                <a:spcPts val="0"/>
              </a:spcAft>
              <a:tabLst>
                <a:tab pos="135255" algn="l"/>
              </a:tabLst>
            </a:pPr>
            <a:endPar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r>
              <a:rPr lang="pt-BR" b="1" dirty="0">
                <a:solidFill>
                  <a:prstClr val="black"/>
                </a:solidFill>
                <a:latin typeface="Arial" panose="020B0604020202020204" pitchFamily="34" charset="0"/>
                <a:ea typeface="Calibri" panose="020F0502020204030204" pitchFamily="34" charset="0"/>
                <a:cs typeface="Arial" panose="020B0604020202020204" pitchFamily="34" charset="0"/>
              </a:rPr>
              <a:t>IX. Obras de infraestrutura, mesmo que sejam realizadas para beneficiar direta ou indiretamente a rede de </a:t>
            </a:r>
            <a:r>
              <a:rPr lang="pt-BR" b="1" dirty="0" smtClean="0">
                <a:solidFill>
                  <a:prstClr val="black"/>
                </a:solidFill>
                <a:latin typeface="Arial" panose="020B0604020202020204" pitchFamily="34" charset="0"/>
                <a:ea typeface="Calibri" panose="020F0502020204030204" pitchFamily="34" charset="0"/>
                <a:cs typeface="Arial" panose="020B0604020202020204" pitchFamily="34" charset="0"/>
              </a:rPr>
              <a:t>saúde;</a:t>
            </a:r>
          </a:p>
          <a:p>
            <a:pPr algn="just">
              <a:spcAft>
                <a:spcPts val="0"/>
              </a:spcAft>
              <a:tabLst>
                <a:tab pos="135255" algn="l"/>
              </a:tabLst>
            </a:pPr>
            <a:endParaRPr lang="pt-BR" b="1"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r>
              <a:rPr lang="pt-BR" b="1" dirty="0">
                <a:latin typeface="Arial" panose="020B0604020202020204" pitchFamily="34" charset="0"/>
                <a:ea typeface="Calibri" panose="020F0502020204030204" pitchFamily="34" charset="0"/>
                <a:cs typeface="Arial" panose="020B0604020202020204" pitchFamily="34" charset="0"/>
              </a:rPr>
              <a:t>X. Ações e serviços públicos de saúde custeados com recursos distintos dos especificados na base de cálculo definida em lei ou vinculados a fundos específicos distintos daqueles da </a:t>
            </a:r>
            <a:r>
              <a:rPr lang="pt-BR" b="1" dirty="0" smtClean="0">
                <a:latin typeface="Arial" panose="020B0604020202020204" pitchFamily="34" charset="0"/>
                <a:ea typeface="Calibri" panose="020F0502020204030204" pitchFamily="34" charset="0"/>
                <a:cs typeface="Arial" panose="020B0604020202020204" pitchFamily="34" charset="0"/>
              </a:rPr>
              <a:t>saúde</a:t>
            </a:r>
            <a:r>
              <a:rPr lang="pt-BR" b="1" dirty="0">
                <a:latin typeface="Arial" panose="020B0604020202020204" pitchFamily="34" charset="0"/>
                <a:ea typeface="Calibri" panose="020F0502020204030204" pitchFamily="34" charset="0"/>
                <a:cs typeface="Arial" panose="020B0604020202020204" pitchFamily="34" charset="0"/>
              </a:rPr>
              <a:t>;</a:t>
            </a:r>
          </a:p>
          <a:p>
            <a:pPr algn="just">
              <a:spcAft>
                <a:spcPts val="0"/>
              </a:spcAft>
              <a:tabLst>
                <a:tab pos="135255" algn="l"/>
              </a:tabLst>
            </a:pPr>
            <a:endParaRPr lang="pt-BR" b="1" dirty="0" smtClean="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endParaRPr lang="pt-BR"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endPar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r>
              <a:rPr lang="pt-BR" sz="1500" dirty="0" smtClean="0">
                <a:solidFill>
                  <a:prstClr val="black"/>
                </a:solidFill>
                <a:latin typeface="Arial" panose="020B0604020202020204" pitchFamily="34" charset="0"/>
                <a:ea typeface="Calibri" panose="020F0502020204030204" pitchFamily="34" charset="0"/>
                <a:cs typeface="Arial" panose="020B0604020202020204" pitchFamily="34" charset="0"/>
              </a:rPr>
              <a:t>	</a:t>
            </a:r>
            <a:endPar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algn="just">
              <a:spcAft>
                <a:spcPts val="0"/>
              </a:spcAft>
              <a:tabLst>
                <a:tab pos="135255" algn="l"/>
              </a:tabLst>
            </a:pPr>
            <a:endParaRPr lang="pt-BR" sz="1500" b="1"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
        <p:nvSpPr>
          <p:cNvPr id="6" name="Título 1"/>
          <p:cNvSpPr>
            <a:spLocks noGrp="1"/>
          </p:cNvSpPr>
          <p:nvPr>
            <p:ph type="title"/>
          </p:nvPr>
        </p:nvSpPr>
        <p:spPr>
          <a:xfrm>
            <a:off x="323528" y="524483"/>
            <a:ext cx="7344816" cy="586781"/>
          </a:xfrm>
        </p:spPr>
        <p:txBody>
          <a:bodyPr>
            <a:normAutofit/>
          </a:bodyPr>
          <a:lstStyle/>
          <a:p>
            <a:pPr fontAlgn="base">
              <a:spcAft>
                <a:spcPts val="750"/>
              </a:spcAft>
            </a:pPr>
            <a:r>
              <a:rPr lang="pt-BR" altLang="pt-BR" sz="1800" b="1" dirty="0" smtClean="0">
                <a:solidFill>
                  <a:srgbClr val="1D4693"/>
                </a:solidFill>
                <a:latin typeface="Arial" panose="020B0604020202020204" pitchFamily="34" charset="0"/>
                <a:cs typeface="Arial" panose="020B0604020202020204" pitchFamily="34" charset="0"/>
              </a:rPr>
              <a:t>DESPESAS </a:t>
            </a:r>
            <a:r>
              <a:rPr lang="pt-BR" altLang="pt-BR" sz="1800" b="1" dirty="0">
                <a:solidFill>
                  <a:srgbClr val="1D4693"/>
                </a:solidFill>
                <a:latin typeface="Arial" panose="020B0604020202020204" pitchFamily="34" charset="0"/>
                <a:cs typeface="Arial" panose="020B0604020202020204" pitchFamily="34" charset="0"/>
              </a:rPr>
              <a:t>NÃO CONSIDERADAS PARA FINS </a:t>
            </a:r>
            <a:r>
              <a:rPr lang="pt-BR" altLang="pt-BR" sz="1800" b="1" dirty="0" smtClean="0">
                <a:solidFill>
                  <a:srgbClr val="1D4693"/>
                </a:solidFill>
                <a:latin typeface="Arial" panose="020B0604020202020204" pitchFamily="34" charset="0"/>
                <a:cs typeface="Arial" panose="020B0604020202020204" pitchFamily="34" charset="0"/>
              </a:rPr>
              <a:t>DE ASPS</a:t>
            </a:r>
            <a:endParaRPr lang="pt-BR" altLang="pt-BR" sz="1800" b="1" dirty="0">
              <a:solidFill>
                <a:srgbClr val="1D4693"/>
              </a:solidFill>
              <a:latin typeface="Arial" panose="020B0604020202020204" pitchFamily="34" charset="0"/>
              <a:cs typeface="Arial" panose="020B0604020202020204" pitchFamily="34" charset="0"/>
            </a:endParaRPr>
          </a:p>
        </p:txBody>
      </p:sp>
      <p:pic>
        <p:nvPicPr>
          <p:cNvPr id="7"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7130109" y="470594"/>
            <a:ext cx="1803850" cy="586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35990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471459" y="980728"/>
            <a:ext cx="8856984" cy="1584176"/>
          </a:xfrm>
        </p:spPr>
        <p:txBody>
          <a:bodyPr/>
          <a:lstStyle/>
          <a:p>
            <a:r>
              <a:rPr lang="pt-BR" sz="2600" b="1" dirty="0" smtClean="0">
                <a:latin typeface="Arial" panose="020B0604020202020204" pitchFamily="34" charset="0"/>
                <a:cs typeface="Arial" panose="020B0604020202020204" pitchFamily="34" charset="0"/>
              </a:rPr>
              <a:t/>
            </a:r>
            <a:br>
              <a:rPr lang="pt-BR" sz="2600" b="1" dirty="0" smtClean="0">
                <a:latin typeface="Arial" panose="020B0604020202020204" pitchFamily="34" charset="0"/>
                <a:cs typeface="Arial" panose="020B0604020202020204" pitchFamily="34" charset="0"/>
              </a:rPr>
            </a:br>
            <a:r>
              <a:rPr lang="pt-BR" sz="2400" b="1" dirty="0" smtClean="0">
                <a:latin typeface="Arial" panose="020B0604020202020204" pitchFamily="34" charset="0"/>
                <a:cs typeface="Arial" panose="020B0604020202020204" pitchFamily="34" charset="0"/>
              </a:rPr>
              <a:t>Módulo de  Monitoramento de Transferências Constitucionais Condicionadas e Suspensas - MMTC</a:t>
            </a:r>
            <a:endParaRPr lang="pt-BR" sz="2400"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69300" y="2780928"/>
            <a:ext cx="8229600" cy="4353347"/>
          </a:xfrm>
        </p:spPr>
        <p:txBody>
          <a:bodyPr/>
          <a:lstStyle/>
          <a:p>
            <a:pPr marL="0" indent="0" algn="just">
              <a:buNone/>
            </a:pPr>
            <a:r>
              <a:rPr lang="pt-BR" sz="2400" dirty="0" smtClean="0">
                <a:latin typeface="Arial" panose="020B0604020202020204" pitchFamily="34" charset="0"/>
                <a:cs typeface="Arial" panose="020B0604020202020204" pitchFamily="34" charset="0"/>
              </a:rPr>
              <a:t>	Todo acompanhamento de aplicação da Medida Preliminar poderá ser feito por meio do Módulo de Monitoramento das Transferências Constitucionais Condicionadas e Suspensas – MMTC do SIOPS, de acesso público e irrestrito na página do SIOPS. O MMTC é uma ferramenta disponibilizada pelo Sistema, desenvolvida com o objetivo de monitorar a aplicação da medida preliminar de condicionamento das transferências constitucionais, prevista no Decreto n° 7.827/2012</a:t>
            </a:r>
            <a:r>
              <a:rPr lang="pt-BR" sz="1800" dirty="0" smtClean="0">
                <a:latin typeface="Arial" panose="020B0604020202020204" pitchFamily="34" charset="0"/>
                <a:cs typeface="Arial" panose="020B0604020202020204" pitchFamily="34" charset="0"/>
              </a:rPr>
              <a:t>.</a:t>
            </a:r>
            <a:endParaRPr lang="pt-BR" sz="1800" dirty="0">
              <a:latin typeface="Arial" panose="020B0604020202020204" pitchFamily="34" charset="0"/>
              <a:cs typeface="Arial" panose="020B0604020202020204" pitchFamily="34" charset="0"/>
            </a:endParaRPr>
          </a:p>
        </p:txBody>
      </p:sp>
      <p:pic>
        <p:nvPicPr>
          <p:cNvPr id="4"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140475" y="260648"/>
            <a:ext cx="2611640" cy="64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Artaf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88641"/>
            <a:ext cx="2183160" cy="1055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1022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 name="Retângulo 40"/>
          <p:cNvSpPr/>
          <p:nvPr/>
        </p:nvSpPr>
        <p:spPr>
          <a:xfrm>
            <a:off x="671332" y="2276872"/>
            <a:ext cx="4916454" cy="3139321"/>
          </a:xfrm>
          <a:prstGeom prst="rect">
            <a:avLst/>
          </a:prstGeom>
        </p:spPr>
        <p:txBody>
          <a:bodyPr wrap="square">
            <a:spAutoFit/>
          </a:bodyPr>
          <a:lstStyle/>
          <a:p>
            <a:pPr algn="just"/>
            <a:r>
              <a:rPr lang="pt-BR" dirty="0">
                <a:solidFill>
                  <a:prstClr val="black"/>
                </a:solidFill>
              </a:rPr>
              <a:t>	</a:t>
            </a:r>
            <a:r>
              <a:rPr lang="pt-BR" b="1" dirty="0">
                <a:solidFill>
                  <a:prstClr val="black"/>
                </a:solidFill>
                <a:latin typeface="Calibri"/>
              </a:rPr>
              <a:t>Medida Preliminar, prevista no § 1º do art. 26 da Lei Complementar nº 141/2012, é aplicada ao Ente da Federação que não demonstrar, por meio do SIOPS, a aplicação mínima de recursos em ações e serviços públicos de saúde. Trata-se de procedimento de redirecionamento da parcela de recursos oriundos de Transferências Constitucionais para conta específica do Fundo de Saúde do ente, amparado no inciso II do parágrafo único do art. 160 da Constituição Federal.</a:t>
            </a:r>
          </a:p>
        </p:txBody>
      </p:sp>
      <p:sp>
        <p:nvSpPr>
          <p:cNvPr id="3" name="Retângulo 2"/>
          <p:cNvSpPr/>
          <p:nvPr/>
        </p:nvSpPr>
        <p:spPr>
          <a:xfrm>
            <a:off x="518289" y="1700808"/>
            <a:ext cx="5759141" cy="400110"/>
          </a:xfrm>
          <a:prstGeom prst="rect">
            <a:avLst/>
          </a:prstGeom>
        </p:spPr>
        <p:txBody>
          <a:bodyPr wrap="none">
            <a:spAutoFit/>
          </a:bodyPr>
          <a:lstStyle/>
          <a:p>
            <a:r>
              <a:rPr lang="pt-BR" sz="2000" b="1" dirty="0"/>
              <a:t>Condicionamento das Transferências Constitucionais</a:t>
            </a:r>
          </a:p>
        </p:txBody>
      </p:sp>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5962" y="3373252"/>
            <a:ext cx="2798218" cy="2798218"/>
          </a:xfrm>
          <a:prstGeom prst="rect">
            <a:avLst/>
          </a:prstGeom>
        </p:spPr>
      </p:pic>
      <p:sp>
        <p:nvSpPr>
          <p:cNvPr id="6" name="Texto explicativo em elipse 5"/>
          <p:cNvSpPr/>
          <p:nvPr/>
        </p:nvSpPr>
        <p:spPr>
          <a:xfrm>
            <a:off x="6156176" y="1550367"/>
            <a:ext cx="2453881" cy="1036351"/>
          </a:xfrm>
          <a:prstGeom prst="wedgeEllipseCallout">
            <a:avLst>
              <a:gd name="adj1" fmla="val -16440"/>
              <a:gd name="adj2" fmla="val 146633"/>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pt-BR" b="1" dirty="0" smtClean="0">
                <a:solidFill>
                  <a:prstClr val="black"/>
                </a:solidFill>
              </a:rPr>
              <a:t>Transferências Constitucionais </a:t>
            </a:r>
            <a:endParaRPr lang="pt-BR" b="1" dirty="0">
              <a:solidFill>
                <a:prstClr val="black"/>
              </a:solidFill>
            </a:endParaRPr>
          </a:p>
        </p:txBody>
      </p:sp>
      <p:sp>
        <p:nvSpPr>
          <p:cNvPr id="14" name="Texto explicativo em elipse 13"/>
          <p:cNvSpPr/>
          <p:nvPr/>
        </p:nvSpPr>
        <p:spPr>
          <a:xfrm>
            <a:off x="7308304" y="2852937"/>
            <a:ext cx="1835696" cy="1270584"/>
          </a:xfrm>
          <a:prstGeom prst="wedgeEllipseCallout">
            <a:avLst>
              <a:gd name="adj1" fmla="val -33736"/>
              <a:gd name="adj2" fmla="val 68468"/>
            </a:avLst>
          </a:prstGeom>
          <a:ln>
            <a:solidFill>
              <a:srgbClr val="C00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pt-BR" b="1" dirty="0" smtClean="0">
                <a:solidFill>
                  <a:prstClr val="black"/>
                </a:solidFill>
              </a:rPr>
              <a:t>Conta Específica do Fundo de Saúde</a:t>
            </a:r>
            <a:endParaRPr lang="pt-BR" b="1" dirty="0">
              <a:solidFill>
                <a:prstClr val="black"/>
              </a:solidFill>
            </a:endParaRPr>
          </a:p>
        </p:txBody>
      </p:sp>
      <p:sp>
        <p:nvSpPr>
          <p:cNvPr id="11" name="Título 1"/>
          <p:cNvSpPr>
            <a:spLocks noGrp="1"/>
          </p:cNvSpPr>
          <p:nvPr>
            <p:ph type="title"/>
          </p:nvPr>
        </p:nvSpPr>
        <p:spPr>
          <a:xfrm>
            <a:off x="1475655" y="836713"/>
            <a:ext cx="6227961" cy="432047"/>
          </a:xfrm>
        </p:spPr>
        <p:txBody>
          <a:bodyPr>
            <a:noAutofit/>
          </a:bodyPr>
          <a:lstStyle/>
          <a:p>
            <a:r>
              <a:rPr lang="pt-BR" sz="2800" b="1" dirty="0" smtClean="0">
                <a:solidFill>
                  <a:schemeClr val="tx1">
                    <a:lumMod val="65000"/>
                    <a:lumOff val="35000"/>
                  </a:schemeClr>
                </a:solidFill>
                <a:latin typeface="Arial" panose="020B0604020202020204" pitchFamily="34" charset="0"/>
                <a:cs typeface="Arial" panose="020B0604020202020204" pitchFamily="34" charset="0"/>
              </a:rPr>
              <a:t>PENALIDADES</a:t>
            </a:r>
            <a:r>
              <a:rPr lang="pt-BR" sz="2800" b="1" dirty="0" smtClean="0">
                <a:solidFill>
                  <a:srgbClr val="1D4693"/>
                </a:solidFill>
                <a:latin typeface="Arial" panose="020B0604020202020204" pitchFamily="34" charset="0"/>
                <a:cs typeface="Arial" panose="020B0604020202020204" pitchFamily="34" charset="0"/>
              </a:rPr>
              <a:t> </a:t>
            </a:r>
            <a:r>
              <a:rPr lang="pt-BR" sz="2800" b="1" dirty="0">
                <a:solidFill>
                  <a:srgbClr val="1D4693"/>
                </a:solidFill>
                <a:latin typeface="Arial" panose="020B0604020202020204" pitchFamily="34" charset="0"/>
                <a:cs typeface="Arial" panose="020B0604020202020204" pitchFamily="34" charset="0"/>
              </a:rPr>
              <a:t/>
            </a:r>
            <a:br>
              <a:rPr lang="pt-BR" sz="2800" b="1" dirty="0">
                <a:solidFill>
                  <a:srgbClr val="1D4693"/>
                </a:solidFill>
                <a:latin typeface="Arial" panose="020B0604020202020204" pitchFamily="34" charset="0"/>
                <a:cs typeface="Arial" panose="020B0604020202020204" pitchFamily="34" charset="0"/>
              </a:rPr>
            </a:br>
            <a:endParaRPr lang="pt-BR" sz="2800" b="1" dirty="0">
              <a:solidFill>
                <a:srgbClr val="1D4693"/>
              </a:solidFill>
              <a:latin typeface="Arial" panose="020B0604020202020204" pitchFamily="34" charset="0"/>
              <a:cs typeface="Arial" panose="020B0604020202020204" pitchFamily="34" charset="0"/>
            </a:endParaRPr>
          </a:p>
        </p:txBody>
      </p:sp>
      <p:pic>
        <p:nvPicPr>
          <p:cNvPr id="10"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Artafa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075" y="212814"/>
            <a:ext cx="2183160" cy="1055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100140"/>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577242" y="623047"/>
            <a:ext cx="6977109" cy="597231"/>
          </a:xfrm>
        </p:spPr>
        <p:txBody>
          <a:bodyPr>
            <a:noAutofit/>
          </a:bodyPr>
          <a:lstStyle/>
          <a:p>
            <a:r>
              <a:rPr lang="pt-BR" sz="2800" b="1" dirty="0" smtClean="0">
                <a:solidFill>
                  <a:schemeClr val="tx1">
                    <a:lumMod val="65000"/>
                    <a:lumOff val="35000"/>
                  </a:schemeClr>
                </a:solidFill>
                <a:latin typeface="Arial" panose="020B0604020202020204" pitchFamily="34" charset="0"/>
                <a:cs typeface="Arial" panose="020B0604020202020204" pitchFamily="34" charset="0"/>
              </a:rPr>
              <a:t>PENALIDADES</a:t>
            </a:r>
            <a:r>
              <a:rPr lang="pt-BR" sz="2400" b="1" dirty="0" smtClean="0">
                <a:solidFill>
                  <a:srgbClr val="1D4693"/>
                </a:solidFill>
                <a:latin typeface="Arial" panose="020B0604020202020204" pitchFamily="34" charset="0"/>
                <a:cs typeface="Arial" panose="020B0604020202020204" pitchFamily="34" charset="0"/>
              </a:rPr>
              <a:t> </a:t>
            </a:r>
            <a:r>
              <a:rPr lang="pt-BR" sz="2400" b="1" dirty="0">
                <a:solidFill>
                  <a:srgbClr val="1D4693"/>
                </a:solidFill>
                <a:latin typeface="Arial" panose="020B0604020202020204" pitchFamily="34" charset="0"/>
                <a:cs typeface="Arial" panose="020B0604020202020204" pitchFamily="34" charset="0"/>
              </a:rPr>
              <a:t/>
            </a:r>
            <a:br>
              <a:rPr lang="pt-BR" sz="2400" b="1" dirty="0">
                <a:solidFill>
                  <a:srgbClr val="1D4693"/>
                </a:solidFill>
                <a:latin typeface="Arial" panose="020B0604020202020204" pitchFamily="34" charset="0"/>
                <a:cs typeface="Arial" panose="020B0604020202020204" pitchFamily="34" charset="0"/>
              </a:rPr>
            </a:br>
            <a:endParaRPr lang="pt-BR" sz="2400" b="1" dirty="0">
              <a:solidFill>
                <a:srgbClr val="1D4693"/>
              </a:solidFill>
              <a:latin typeface="Arial" panose="020B0604020202020204" pitchFamily="34" charset="0"/>
              <a:cs typeface="Arial" panose="020B0604020202020204" pitchFamily="34" charset="0"/>
            </a:endParaRPr>
          </a:p>
        </p:txBody>
      </p:sp>
      <p:sp>
        <p:nvSpPr>
          <p:cNvPr id="3" name="CaixaDeTexto 2"/>
          <p:cNvSpPr txBox="1"/>
          <p:nvPr/>
        </p:nvSpPr>
        <p:spPr>
          <a:xfrm>
            <a:off x="252043" y="2204864"/>
            <a:ext cx="6890354" cy="3947234"/>
          </a:xfrm>
          <a:prstGeom prst="rect">
            <a:avLst/>
          </a:prstGeom>
          <a:noFill/>
        </p:spPr>
        <p:txBody>
          <a:bodyPr wrap="square" rtlCol="0">
            <a:spAutoFit/>
          </a:bodyPr>
          <a:lstStyle/>
          <a:p>
            <a:pPr algn="just"/>
            <a:r>
              <a:rPr lang="pt-BR" b="1" dirty="0">
                <a:solidFill>
                  <a:prstClr val="black"/>
                </a:solidFill>
              </a:rPr>
              <a:t>	</a:t>
            </a:r>
            <a:r>
              <a:rPr lang="pt-BR" sz="1650" b="1" dirty="0">
                <a:solidFill>
                  <a:prstClr val="black"/>
                </a:solidFill>
                <a:latin typeface="Arial" panose="020B0604020202020204" pitchFamily="34" charset="0"/>
                <a:cs typeface="Arial" panose="020B0604020202020204" pitchFamily="34" charset="0"/>
              </a:rPr>
              <a:t>Para fins do disposto no § 1º do Art. 26 da LC 141/2012, regulamentado pelo Decreto nº 7827/2012 as transferências constitucionais e legais da União que podem ser objeto de condicionamento e suspensão em razão do descumprimento da aplicação dos percentuais mínimos de recursos em ASPS pelos Estados, pelo DF e  pelos Municípios, ou da ausência de homologação  das informações nos SIOPS, são os recursos provenientes das receitas de que tratam o Inciso II do “caput” do art. 158 e as alienas “a” e “b” do Inciso I e o Inciso II do “caput” do art. 159, todos da Constituição Federal, ou seja, serão objeto de condicionamento e Suspensão:</a:t>
            </a:r>
          </a:p>
          <a:p>
            <a:pPr algn="just"/>
            <a:endParaRPr lang="pt-BR" sz="1650" b="1" dirty="0">
              <a:solidFill>
                <a:prstClr val="black"/>
              </a:solidFill>
              <a:cs typeface="Arial"/>
            </a:endParaRPr>
          </a:p>
          <a:p>
            <a:pPr marL="214313" indent="-214313">
              <a:buFontTx/>
              <a:buBlip>
                <a:blip r:embed="rId3"/>
              </a:buBlip>
            </a:pPr>
            <a:r>
              <a:rPr lang="pt-BR" sz="1650" b="1" dirty="0">
                <a:solidFill>
                  <a:prstClr val="black"/>
                </a:solidFill>
                <a:cs typeface="Arial"/>
              </a:rPr>
              <a:t>FPE e o IPI – Exportação transferidos aos Estados e ao DF;</a:t>
            </a:r>
          </a:p>
          <a:p>
            <a:pPr marL="214313" indent="-214313">
              <a:buFontTx/>
              <a:buBlip>
                <a:blip r:embed="rId3"/>
              </a:buBlip>
            </a:pPr>
            <a:r>
              <a:rPr lang="pt-BR" sz="1650" b="1" dirty="0">
                <a:solidFill>
                  <a:prstClr val="black"/>
                </a:solidFill>
                <a:cs typeface="Arial"/>
              </a:rPr>
              <a:t>FPM e o ITR aos Municípios</a:t>
            </a:r>
          </a:p>
          <a:p>
            <a:endParaRPr lang="pt-BR" dirty="0">
              <a:solidFill>
                <a:prstClr val="black"/>
              </a:solidFill>
            </a:endParaRPr>
          </a:p>
        </p:txBody>
      </p:sp>
      <p:sp>
        <p:nvSpPr>
          <p:cNvPr id="5" name="Retângulo 4"/>
          <p:cNvSpPr/>
          <p:nvPr/>
        </p:nvSpPr>
        <p:spPr>
          <a:xfrm>
            <a:off x="611560" y="1700808"/>
            <a:ext cx="6336704" cy="369332"/>
          </a:xfrm>
          <a:prstGeom prst="rect">
            <a:avLst/>
          </a:prstGeom>
        </p:spPr>
        <p:txBody>
          <a:bodyPr wrap="square">
            <a:spAutoFit/>
          </a:bodyPr>
          <a:lstStyle/>
          <a:p>
            <a:r>
              <a:rPr lang="pt-BR" b="1" dirty="0">
                <a:solidFill>
                  <a:schemeClr val="tx1">
                    <a:lumMod val="65000"/>
                    <a:lumOff val="35000"/>
                  </a:schemeClr>
                </a:solidFill>
                <a:latin typeface="24"/>
              </a:rPr>
              <a:t>Transf. Const. e Legais Passíveis de Cond./Suspensão</a:t>
            </a:r>
            <a:endParaRPr lang="pt-BR" b="1" dirty="0">
              <a:solidFill>
                <a:schemeClr val="tx1">
                  <a:lumMod val="65000"/>
                  <a:lumOff val="35000"/>
                </a:schemeClr>
              </a:solidFill>
            </a:endParaRPr>
          </a:p>
        </p:txBody>
      </p:sp>
      <p:pic>
        <p:nvPicPr>
          <p:cNvPr id="7" name="Image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8904" y="4160501"/>
            <a:ext cx="1591193" cy="1683584"/>
          </a:xfrm>
          <a:prstGeom prst="rect">
            <a:avLst/>
          </a:prstGeom>
        </p:spPr>
      </p:pic>
      <p:pic>
        <p:nvPicPr>
          <p:cNvPr id="10" name="Imagem 2" descr="cid:image002.png@01D0B4C3.EFECA470"/>
          <p:cNvPicPr>
            <a:picLocks noChangeAspect="1" noChangeArrowheads="1"/>
          </p:cNvPicPr>
          <p:nvPr/>
        </p:nvPicPr>
        <p:blipFill rotWithShape="1">
          <a:blip r:embed="rId5">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926890"/>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p:cNvSpPr>
            <a:spLocks noGrp="1"/>
          </p:cNvSpPr>
          <p:nvPr>
            <p:ph type="title"/>
          </p:nvPr>
        </p:nvSpPr>
        <p:spPr>
          <a:xfrm>
            <a:off x="220575" y="765986"/>
            <a:ext cx="8057406" cy="994172"/>
          </a:xfrm>
        </p:spPr>
        <p:txBody>
          <a:bodyPr>
            <a:normAutofit/>
          </a:bodyPr>
          <a:lstStyle/>
          <a:p>
            <a:r>
              <a:rPr lang="pt-BR" sz="2000" b="1" dirty="0" smtClean="0">
                <a:latin typeface="Arial" panose="020B0604020202020204" pitchFamily="34" charset="0"/>
                <a:cs typeface="Arial" panose="020B0604020202020204" pitchFamily="34" charset="0"/>
              </a:rPr>
              <a:t>INTEROPERAÇÃO </a:t>
            </a:r>
            <a:r>
              <a:rPr lang="pt-BR" sz="2000" b="1" dirty="0">
                <a:latin typeface="Arial" panose="020B0604020202020204" pitchFamily="34" charset="0"/>
                <a:cs typeface="Arial" panose="020B0604020202020204" pitchFamily="34" charset="0"/>
              </a:rPr>
              <a:t>BANCO DO BRASIL - SIOPS</a:t>
            </a:r>
          </a:p>
        </p:txBody>
      </p:sp>
      <p:sp>
        <p:nvSpPr>
          <p:cNvPr id="9" name="Control 1"/>
          <p:cNvSpPr>
            <a:spLocks noChangeArrowheads="1" noChangeShapeType="1"/>
          </p:cNvSpPr>
          <p:nvPr/>
        </p:nvSpPr>
        <p:spPr bwMode="auto">
          <a:xfrm>
            <a:off x="1469231" y="4813697"/>
            <a:ext cx="4820841" cy="7620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pt-BR" dirty="0"/>
          </a:p>
        </p:txBody>
      </p:sp>
      <p:sp>
        <p:nvSpPr>
          <p:cNvPr id="10" name="Retângulo 9"/>
          <p:cNvSpPr/>
          <p:nvPr/>
        </p:nvSpPr>
        <p:spPr>
          <a:xfrm>
            <a:off x="251520" y="1844824"/>
            <a:ext cx="6840760" cy="3970318"/>
          </a:xfrm>
          <a:prstGeom prst="rect">
            <a:avLst/>
          </a:prstGeom>
        </p:spPr>
        <p:txBody>
          <a:bodyPr wrap="square">
            <a:spAutoFit/>
          </a:bodyPr>
          <a:lstStyle/>
          <a:p>
            <a:pPr algn="just"/>
            <a:r>
              <a:rPr lang="pt-BR" sz="1725" b="1" dirty="0"/>
              <a:t>	</a:t>
            </a:r>
            <a:r>
              <a:rPr lang="pt-BR" b="1" dirty="0"/>
              <a:t>Quando as informações homologadas no SIOPS indicarem o descumprimento da aplicação dos percentuais mínimos em ASPS, o SIOPS passa a trocar informações com a base de dados do Banco do Brasil, de forma que o agente financeiro da União processe o redirecionamento dos recursos destinados ao Ente da Federação a título de Transferências Constitucionais (FPM, FPE). Todas as vezes que o BB processar ou não o condicionamento, retornará a informação ao SIOPS, para fins de monitoramento do montante redirecionado à conta do Fundo de Saúde.</a:t>
            </a:r>
          </a:p>
          <a:p>
            <a:pPr algn="just"/>
            <a:endParaRPr lang="pt-BR" dirty="0"/>
          </a:p>
          <a:p>
            <a:pPr algn="just"/>
            <a:r>
              <a:rPr lang="pt-BR" dirty="0"/>
              <a:t> 	</a:t>
            </a:r>
            <a:r>
              <a:rPr lang="pt-BR" b="1" dirty="0"/>
              <a:t>Da mesma forma, quando da ocorrência de uma das condições que determinar a suspensão das Transferências Constitucionais, o SIOPS identificará o Ente da Federação e repassará a informação ao sistema do BB, de forma a operacionalizar a suspensão. </a:t>
            </a:r>
            <a:endParaRPr lang="pt-BR" dirty="0"/>
          </a:p>
        </p:txBody>
      </p:sp>
      <p:pic>
        <p:nvPicPr>
          <p:cNvPr id="11" name="Image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8324" y="2888941"/>
            <a:ext cx="1405408" cy="1052699"/>
          </a:xfrm>
          <a:prstGeom prst="rect">
            <a:avLst/>
          </a:prstGeom>
        </p:spPr>
      </p:pic>
      <p:sp>
        <p:nvSpPr>
          <p:cNvPr id="17" name="Retângulo 16"/>
          <p:cNvSpPr/>
          <p:nvPr/>
        </p:nvSpPr>
        <p:spPr>
          <a:xfrm>
            <a:off x="8622450" y="5567509"/>
            <a:ext cx="521550" cy="381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4"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080904"/>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aixaDeTexto 2"/>
          <p:cNvSpPr txBox="1"/>
          <p:nvPr/>
        </p:nvSpPr>
        <p:spPr>
          <a:xfrm>
            <a:off x="107504" y="1844824"/>
            <a:ext cx="7321394" cy="4339650"/>
          </a:xfrm>
          <a:prstGeom prst="rect">
            <a:avLst/>
          </a:prstGeom>
          <a:noFill/>
        </p:spPr>
        <p:txBody>
          <a:bodyPr wrap="square" rtlCol="0">
            <a:spAutoFit/>
          </a:bodyPr>
          <a:lstStyle/>
          <a:p>
            <a:pPr algn="just"/>
            <a:r>
              <a:rPr lang="pt-BR" dirty="0" smtClean="0"/>
              <a:t>	</a:t>
            </a:r>
            <a:r>
              <a:rPr lang="pt-BR" sz="1600" b="1" dirty="0">
                <a:latin typeface="Arial" panose="020B0604020202020204" pitchFamily="34" charset="0"/>
                <a:cs typeface="Arial" panose="020B0604020202020204" pitchFamily="34" charset="0"/>
              </a:rPr>
              <a:t>O condicionamento será encerrado caso seja comprovado o depósito, na conta vinculada ao Fundo de Saúde, da integralidade do montante necessário ao cumprimento da aplicação dos percentuais mínimos em ASPS no exercício anterior, sem prejuízo ao cumprimento do limite relativo ao exercício financeiro corrente, conforme estabelece o § 3º do art. 13, Decreto nº7827/2012</a:t>
            </a:r>
            <a:r>
              <a:rPr lang="pt-BR" sz="1600" b="1" dirty="0" smtClean="0">
                <a:latin typeface="Arial" panose="020B0604020202020204" pitchFamily="34" charset="0"/>
                <a:cs typeface="Arial" panose="020B0604020202020204" pitchFamily="34" charset="0"/>
              </a:rPr>
              <a:t>.</a:t>
            </a:r>
          </a:p>
          <a:p>
            <a:pPr algn="just"/>
            <a:endParaRPr lang="pt-BR" sz="1600" dirty="0">
              <a:latin typeface="Arial" panose="020B0604020202020204" pitchFamily="34" charset="0"/>
              <a:cs typeface="Arial" panose="020B0604020202020204" pitchFamily="34" charset="0"/>
            </a:endParaRPr>
          </a:p>
          <a:p>
            <a:pPr algn="just"/>
            <a:r>
              <a:rPr lang="pt-BR" sz="1600" b="1" dirty="0">
                <a:latin typeface="Arial" panose="020B0604020202020204" pitchFamily="34" charset="0"/>
                <a:cs typeface="Arial" panose="020B0604020202020204" pitchFamily="34" charset="0"/>
              </a:rPr>
              <a:t>    </a:t>
            </a:r>
            <a:r>
              <a:rPr lang="pt-BR" sz="1600" b="1" dirty="0" smtClean="0">
                <a:latin typeface="Arial" panose="020B0604020202020204" pitchFamily="34" charset="0"/>
                <a:cs typeface="Arial" panose="020B0604020202020204" pitchFamily="34" charset="0"/>
              </a:rPr>
              <a:t>Adotada </a:t>
            </a:r>
            <a:r>
              <a:rPr lang="pt-BR" sz="1600" b="1" dirty="0">
                <a:latin typeface="Arial" panose="020B0604020202020204" pitchFamily="34" charset="0"/>
                <a:cs typeface="Arial" panose="020B0604020202020204" pitchFamily="34" charset="0"/>
              </a:rPr>
              <a:t>a medida preliminar, o ente federativo terá que repor o montante que  deixou a ser aplicado no ano anterior e comprovar, no prazo de 12 meses, contado da data do depósito da primeira parcela direcionada ao Fundo de Saúde a sua efetiva aplicação, ao declarar os dados nos sistemas bimestrais do SIOPS no exercício de referência(corrente), utilizando para tanto as modalidades de aplicação: 36, 46, 76 e 96 (art. 16 I e II, Decreto nº </a:t>
            </a:r>
            <a:r>
              <a:rPr lang="pt-BR" sz="1600" b="1" dirty="0" smtClean="0">
                <a:latin typeface="Arial" panose="020B0604020202020204" pitchFamily="34" charset="0"/>
                <a:cs typeface="Arial" panose="020B0604020202020204" pitchFamily="34" charset="0"/>
              </a:rPr>
              <a:t>7.827/2012</a:t>
            </a:r>
            <a:r>
              <a:rPr lang="pt-BR" sz="1600" b="1" dirty="0">
                <a:latin typeface="Arial" panose="020B0604020202020204" pitchFamily="34" charset="0"/>
                <a:cs typeface="Arial" panose="020B0604020202020204" pitchFamily="34" charset="0"/>
              </a:rPr>
              <a:t>), ou, na hipótese de demonstrar  no exercício subsequente, na Pasta de Despesa Custeada para Compensação do Limite não Cumprido relativo àquele ano.</a:t>
            </a:r>
            <a:endParaRPr lang="pt-BR" sz="1600" dirty="0">
              <a:latin typeface="Arial" panose="020B0604020202020204" pitchFamily="34" charset="0"/>
              <a:cs typeface="Arial" panose="020B0604020202020204" pitchFamily="34" charset="0"/>
            </a:endParaRPr>
          </a:p>
          <a:p>
            <a:pPr algn="just"/>
            <a:endParaRPr lang="pt-BR" b="1" dirty="0">
              <a:latin typeface="+mn-lt"/>
            </a:endParaRPr>
          </a:p>
        </p:txBody>
      </p:sp>
      <p:pic>
        <p:nvPicPr>
          <p:cNvPr id="9" name="Imagem 8"/>
          <p:cNvPicPr/>
          <p:nvPr/>
        </p:nvPicPr>
        <p:blipFill rotWithShape="1">
          <a:blip r:embed="rId3"/>
          <a:srcRect l="18176" t="35302" r="54406" b="22850"/>
          <a:stretch/>
        </p:blipFill>
        <p:spPr bwMode="auto">
          <a:xfrm>
            <a:off x="7524328" y="4250656"/>
            <a:ext cx="973015" cy="1237008"/>
          </a:xfrm>
          <a:prstGeom prst="rect">
            <a:avLst/>
          </a:prstGeom>
          <a:ln>
            <a:noFill/>
          </a:ln>
          <a:extLst>
            <a:ext uri="{53640926-AAD7-44D8-BBD7-CCE9431645EC}">
              <a14:shadowObscured xmlns:a14="http://schemas.microsoft.com/office/drawing/2010/main"/>
            </a:ext>
          </a:extLst>
        </p:spPr>
      </p:pic>
      <p:sp>
        <p:nvSpPr>
          <p:cNvPr id="5" name="Retângulo 4"/>
          <p:cNvSpPr/>
          <p:nvPr/>
        </p:nvSpPr>
        <p:spPr>
          <a:xfrm>
            <a:off x="430079" y="1384336"/>
            <a:ext cx="6696745" cy="369332"/>
          </a:xfrm>
          <a:prstGeom prst="rect">
            <a:avLst/>
          </a:prstGeom>
        </p:spPr>
        <p:txBody>
          <a:bodyPr wrap="square">
            <a:spAutoFit/>
          </a:bodyPr>
          <a:lstStyle/>
          <a:p>
            <a:pPr algn="ctr"/>
            <a:r>
              <a:rPr lang="pt-BR" b="1" dirty="0" smtClean="0"/>
              <a:t>REGULARIZAÇÃO DO CONDICIONAMENTO/SUSPENSÃO NO SIOPS</a:t>
            </a:r>
            <a:endParaRPr lang="pt-BR" b="1" dirty="0"/>
          </a:p>
        </p:txBody>
      </p:sp>
      <p:pic>
        <p:nvPicPr>
          <p:cNvPr id="10" name="Imagem 9"/>
          <p:cNvPicPr>
            <a:picLocks noChangeAspect="1"/>
          </p:cNvPicPr>
          <p:nvPr/>
        </p:nvPicPr>
        <p:blipFill rotWithShape="1">
          <a:blip r:embed="rId4">
            <a:extLst>
              <a:ext uri="{28A0092B-C50C-407E-A947-70E740481C1C}">
                <a14:useLocalDpi xmlns:a14="http://schemas.microsoft.com/office/drawing/2010/main" val="0"/>
              </a:ext>
            </a:extLst>
          </a:blip>
          <a:srcRect l="12407" t="12645" r="12390" b="10920"/>
          <a:stretch/>
        </p:blipFill>
        <p:spPr>
          <a:xfrm>
            <a:off x="7596336" y="2362821"/>
            <a:ext cx="1422159" cy="1508350"/>
          </a:xfrm>
          <a:prstGeom prst="rect">
            <a:avLst/>
          </a:prstGeom>
        </p:spPr>
      </p:pic>
      <p:pic>
        <p:nvPicPr>
          <p:cNvPr id="8" name="Imagem 2" descr="cid:image002.png@01D0B4C3.EFECA470"/>
          <p:cNvPicPr>
            <a:picLocks noChangeAspect="1" noChangeArrowheads="1"/>
          </p:cNvPicPr>
          <p:nvPr/>
        </p:nvPicPr>
        <p:blipFill rotWithShape="1">
          <a:blip r:embed="rId5">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Artafa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560" y="188641"/>
            <a:ext cx="2183160" cy="1055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64351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repeatCount="indefinite"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755576" y="1038132"/>
            <a:ext cx="7617656" cy="6001643"/>
          </a:xfrm>
          <a:prstGeom prst="rect">
            <a:avLst/>
          </a:prstGeom>
          <a:noFill/>
        </p:spPr>
        <p:txBody>
          <a:bodyPr wrap="square" rtlCol="0">
            <a:spAutoFit/>
          </a:bodyPr>
          <a:lstStyle/>
          <a:p>
            <a:pPr algn="ctr"/>
            <a:r>
              <a:rPr lang="pt-BR" sz="3000" b="1" dirty="0">
                <a:latin typeface="Arial" panose="020B0604020202020204" pitchFamily="34" charset="0"/>
                <a:cs typeface="Arial" panose="020B0604020202020204" pitchFamily="34" charset="0"/>
              </a:rPr>
              <a:t>O que </a:t>
            </a:r>
            <a:r>
              <a:rPr lang="pt-BR" sz="3000" b="1" dirty="0" smtClean="0">
                <a:latin typeface="Arial" panose="020B0604020202020204" pitchFamily="34" charset="0"/>
                <a:cs typeface="Arial" panose="020B0604020202020204" pitchFamily="34" charset="0"/>
              </a:rPr>
              <a:t>mudou </a:t>
            </a:r>
            <a:r>
              <a:rPr lang="pt-BR" sz="3000" b="1" dirty="0">
                <a:latin typeface="Arial" panose="020B0604020202020204" pitchFamily="34" charset="0"/>
                <a:cs typeface="Arial" panose="020B0604020202020204" pitchFamily="34" charset="0"/>
              </a:rPr>
              <a:t>em relação ao CAUC</a:t>
            </a:r>
            <a:r>
              <a:rPr lang="pt-BR" sz="3000" dirty="0">
                <a:latin typeface="Arial" panose="020B0604020202020204" pitchFamily="34" charset="0"/>
                <a:cs typeface="Arial" panose="020B0604020202020204" pitchFamily="34" charset="0"/>
              </a:rPr>
              <a:t>?</a:t>
            </a:r>
          </a:p>
          <a:p>
            <a:endParaRPr lang="pt-BR" dirty="0"/>
          </a:p>
          <a:p>
            <a:r>
              <a:rPr lang="pt-BR" b="1" dirty="0">
                <a:latin typeface="Arial" panose="020B0604020202020204" pitchFamily="34" charset="0"/>
                <a:cs typeface="Arial" panose="020B0604020202020204" pitchFamily="34" charset="0"/>
              </a:rPr>
              <a:t>Até o exercício de 2017, o CAUC disponibilizava a informação do SIOPS somente para verificação do </a:t>
            </a:r>
            <a:r>
              <a:rPr lang="pt-BR" b="1" dirty="0" err="1" smtClean="0">
                <a:latin typeface="Arial" panose="020B0604020202020204" pitchFamily="34" charset="0"/>
                <a:cs typeface="Arial" panose="020B0604020202020204" pitchFamily="34" charset="0"/>
              </a:rPr>
              <a:t>ítem</a:t>
            </a:r>
            <a:r>
              <a:rPr lang="pt-BR" b="1" dirty="0" smtClean="0">
                <a:latin typeface="Arial" panose="020B0604020202020204" pitchFamily="34" charset="0"/>
                <a:cs typeface="Arial" panose="020B0604020202020204" pitchFamily="34" charset="0"/>
              </a:rPr>
              <a:t> </a:t>
            </a:r>
            <a:r>
              <a:rPr lang="pt-BR" b="1" dirty="0">
                <a:latin typeface="Arial" panose="020B0604020202020204" pitchFamily="34" charset="0"/>
                <a:cs typeface="Arial" panose="020B0604020202020204" pitchFamily="34" charset="0"/>
              </a:rPr>
              <a:t>4.3 (Aplicação Mínima de Recursos em ASPS).</a:t>
            </a:r>
          </a:p>
          <a:p>
            <a:endParaRPr lang="pt-BR" b="1" dirty="0">
              <a:latin typeface="Arial" panose="020B0604020202020204" pitchFamily="34" charset="0"/>
              <a:cs typeface="Arial" panose="020B0604020202020204" pitchFamily="34" charset="0"/>
            </a:endParaRPr>
          </a:p>
          <a:p>
            <a:r>
              <a:rPr lang="pt-BR" b="1" dirty="0" smtClean="0">
                <a:latin typeface="Arial" panose="020B0604020202020204" pitchFamily="34" charset="0"/>
                <a:cs typeface="Arial" panose="020B0604020202020204" pitchFamily="34" charset="0"/>
              </a:rPr>
              <a:t>A partir </a:t>
            </a:r>
            <a:r>
              <a:rPr lang="pt-BR" b="1" dirty="0">
                <a:latin typeface="Arial" panose="020B0604020202020204" pitchFamily="34" charset="0"/>
                <a:cs typeface="Arial" panose="020B0604020202020204" pitchFamily="34" charset="0"/>
              </a:rPr>
              <a:t>do exercício de 2018, o CAUC vai disponibilizar:</a:t>
            </a:r>
          </a:p>
          <a:p>
            <a:endParaRPr lang="pt-BR" b="1" dirty="0">
              <a:latin typeface="Arial" panose="020B0604020202020204" pitchFamily="34" charset="0"/>
              <a:cs typeface="Arial" panose="020B0604020202020204" pitchFamily="34" charset="0"/>
            </a:endParaRPr>
          </a:p>
          <a:p>
            <a:r>
              <a:rPr lang="pt-BR" b="1" dirty="0">
                <a:latin typeface="Arial" panose="020B0604020202020204" pitchFamily="34" charset="0"/>
                <a:cs typeface="Arial" panose="020B0604020202020204" pitchFamily="34" charset="0"/>
              </a:rPr>
              <a:t>  </a:t>
            </a:r>
            <a:r>
              <a:rPr lang="pt-BR" dirty="0">
                <a:latin typeface="Arial" panose="020B0604020202020204" pitchFamily="34" charset="0"/>
                <a:cs typeface="Arial" panose="020B0604020202020204" pitchFamily="34" charset="0"/>
              </a:rPr>
              <a:t>-  </a:t>
            </a:r>
            <a:r>
              <a:rPr lang="pt-BR" b="1" u="sng" dirty="0" err="1">
                <a:latin typeface="Arial" panose="020B0604020202020204" pitchFamily="34" charset="0"/>
                <a:cs typeface="Arial" panose="020B0604020202020204" pitchFamily="34" charset="0"/>
              </a:rPr>
              <a:t>Ítem</a:t>
            </a:r>
            <a:r>
              <a:rPr lang="pt-BR" b="1" u="sng" dirty="0">
                <a:latin typeface="Arial" panose="020B0604020202020204" pitchFamily="34" charset="0"/>
                <a:cs typeface="Arial" panose="020B0604020202020204" pitchFamily="34" charset="0"/>
              </a:rPr>
              <a:t> 3.2 – Encaminhamento do 1° ao 6° Bimestre do RREO do SIOPS</a:t>
            </a:r>
            <a:r>
              <a:rPr lang="pt-BR" b="1" dirty="0">
                <a:latin typeface="Arial" panose="020B0604020202020204" pitchFamily="34" charset="0"/>
                <a:cs typeface="Arial" panose="020B0604020202020204" pitchFamily="34" charset="0"/>
              </a:rPr>
              <a:t>;</a:t>
            </a:r>
          </a:p>
          <a:p>
            <a:endParaRPr lang="pt-BR" b="1" dirty="0">
              <a:latin typeface="Arial" panose="020B0604020202020204" pitchFamily="34" charset="0"/>
              <a:cs typeface="Arial" panose="020B0604020202020204" pitchFamily="34" charset="0"/>
            </a:endParaRPr>
          </a:p>
          <a:p>
            <a:endParaRPr lang="pt-BR" b="1" dirty="0">
              <a:latin typeface="Arial" panose="020B0604020202020204" pitchFamily="34" charset="0"/>
              <a:cs typeface="Arial" panose="020B0604020202020204" pitchFamily="34" charset="0"/>
            </a:endParaRPr>
          </a:p>
          <a:p>
            <a:pPr algn="just"/>
            <a:r>
              <a:rPr lang="pt-BR" b="1" dirty="0">
                <a:latin typeface="Arial" panose="020B0604020202020204" pitchFamily="34" charset="0"/>
                <a:cs typeface="Arial" panose="020B0604020202020204" pitchFamily="34" charset="0"/>
              </a:rPr>
              <a:t>  - </a:t>
            </a:r>
            <a:r>
              <a:rPr lang="pt-BR" b="1" dirty="0" err="1">
                <a:latin typeface="Arial" panose="020B0604020202020204" pitchFamily="34" charset="0"/>
                <a:cs typeface="Arial" panose="020B0604020202020204" pitchFamily="34" charset="0"/>
              </a:rPr>
              <a:t>ìtem</a:t>
            </a:r>
            <a:r>
              <a:rPr lang="pt-BR" b="1" dirty="0">
                <a:latin typeface="Arial" panose="020B0604020202020204" pitchFamily="34" charset="0"/>
                <a:cs typeface="Arial" panose="020B0604020202020204" pitchFamily="34" charset="0"/>
              </a:rPr>
              <a:t> 4.3 – Encaminhamento do 6° Bimestre do SIOPS Demonstrando a Aplicação Mínima em ASPS</a:t>
            </a:r>
            <a:r>
              <a:rPr lang="pt-BR" sz="1500" b="1" dirty="0">
                <a:latin typeface="Arial" panose="020B0604020202020204" pitchFamily="34" charset="0"/>
                <a:cs typeface="Arial" panose="020B0604020202020204" pitchFamily="34" charset="0"/>
              </a:rPr>
              <a:t>.</a:t>
            </a:r>
            <a:endParaRPr lang="pt-BR" b="1" dirty="0">
              <a:latin typeface="Arial" panose="020B0604020202020204" pitchFamily="34" charset="0"/>
              <a:cs typeface="Arial" panose="020B0604020202020204" pitchFamily="34" charset="0"/>
            </a:endParaRPr>
          </a:p>
          <a:p>
            <a:endParaRPr lang="pt-BR" b="1" dirty="0"/>
          </a:p>
          <a:p>
            <a:r>
              <a:rPr lang="pt-BR" sz="3000" b="1" dirty="0" smtClean="0"/>
              <a:t>QUANDO</a:t>
            </a:r>
            <a:r>
              <a:rPr lang="pt-BR" sz="3000" b="1" dirty="0"/>
              <a:t>? </a:t>
            </a:r>
            <a:r>
              <a:rPr lang="pt-BR" b="1" dirty="0" smtClean="0">
                <a:latin typeface="Arial" panose="020B0604020202020204" pitchFamily="34" charset="0"/>
                <a:cs typeface="Arial" panose="020B0604020202020204" pitchFamily="34" charset="0"/>
              </a:rPr>
              <a:t>A Partir do 1° Bimestre de 2018 (31 de Março de 2018</a:t>
            </a:r>
            <a:r>
              <a:rPr lang="pt-BR" b="1" dirty="0" smtClean="0">
                <a:latin typeface="Arial" panose="020B0604020202020204" pitchFamily="34" charset="0"/>
                <a:cs typeface="Arial" panose="020B0604020202020204" pitchFamily="34" charset="0"/>
              </a:rPr>
              <a:t>).</a:t>
            </a:r>
          </a:p>
          <a:p>
            <a:endParaRPr lang="pt-BR" b="1" dirty="0">
              <a:latin typeface="Arial" panose="020B0604020202020204" pitchFamily="34" charset="0"/>
              <a:cs typeface="Arial" panose="020B0604020202020204" pitchFamily="34" charset="0"/>
            </a:endParaRPr>
          </a:p>
          <a:p>
            <a:r>
              <a:rPr lang="pt-BR" b="1" dirty="0" smtClean="0">
                <a:latin typeface="Arial" panose="020B0604020202020204" pitchFamily="34" charset="0"/>
                <a:cs typeface="Arial" panose="020B0604020202020204" pitchFamily="34" charset="0"/>
              </a:rPr>
              <a:t>SIOPS – Disponível para Preenchimento o 1° e 2° Bimestre de 2018.</a:t>
            </a:r>
            <a:endParaRPr lang="pt-BR" b="1" dirty="0">
              <a:latin typeface="Arial" panose="020B0604020202020204" pitchFamily="34" charset="0"/>
              <a:cs typeface="Arial" panose="020B0604020202020204" pitchFamily="34" charset="0"/>
            </a:endParaRPr>
          </a:p>
        </p:txBody>
      </p:sp>
      <p:pic>
        <p:nvPicPr>
          <p:cNvPr id="3"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300192" y="100164"/>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Artaf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88641"/>
            <a:ext cx="1656184" cy="801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6683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610" name="Picture 2" descr="m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796" y="2060849"/>
            <a:ext cx="3318834" cy="1717218"/>
          </a:xfrm>
          <a:prstGeom prst="rect">
            <a:avLst/>
          </a:prstGeom>
          <a:noFill/>
          <a:ln w="28575" algn="in">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D6ECFF"/>
                  </a:outerShdw>
                </a:effectLst>
              </a14:hiddenEffects>
            </a:ext>
          </a:extLst>
        </p:spPr>
      </p:pic>
      <p:pic>
        <p:nvPicPr>
          <p:cNvPr id="68611" name="Picture 3"/>
          <p:cNvPicPr>
            <a:picLocks noChangeAspect="1" noChangeArrowheads="1"/>
          </p:cNvPicPr>
          <p:nvPr/>
        </p:nvPicPr>
        <p:blipFill>
          <a:blip r:embed="rId3">
            <a:extLst>
              <a:ext uri="{28A0092B-C50C-407E-A947-70E740481C1C}">
                <a14:useLocalDpi xmlns:a14="http://schemas.microsoft.com/office/drawing/2010/main" val="0"/>
              </a:ext>
            </a:extLst>
          </a:blip>
          <a:srcRect l="22740" t="19583" r="24916" b="21036"/>
          <a:stretch>
            <a:fillRect/>
          </a:stretch>
        </p:blipFill>
        <p:spPr bwMode="auto">
          <a:xfrm>
            <a:off x="4132595" y="1052737"/>
            <a:ext cx="4662682" cy="35283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pic>
      <p:sp>
        <p:nvSpPr>
          <p:cNvPr id="4" name="Retângulo 3"/>
          <p:cNvSpPr/>
          <p:nvPr/>
        </p:nvSpPr>
        <p:spPr>
          <a:xfrm>
            <a:off x="484627" y="4797152"/>
            <a:ext cx="8340522" cy="1323439"/>
          </a:xfrm>
          <a:prstGeom prst="rect">
            <a:avLst/>
          </a:prstGeom>
        </p:spPr>
        <p:txBody>
          <a:bodyPr wrap="square">
            <a:spAutoFit/>
          </a:bodyPr>
          <a:lstStyle/>
          <a:p>
            <a:pPr algn="just"/>
            <a:r>
              <a:rPr lang="pt-BR" sz="2000" b="1" dirty="0" smtClean="0">
                <a:latin typeface="arial (Corpo)"/>
              </a:rPr>
              <a:t>O usuário  </a:t>
            </a:r>
            <a:r>
              <a:rPr lang="pt-BR" sz="2000" b="1" dirty="0">
                <a:latin typeface="arial (Corpo)"/>
              </a:rPr>
              <a:t>do Tribunal de Contas pode visualizar a  situação do ente perante o SIOPS em relação ao </a:t>
            </a:r>
            <a:r>
              <a:rPr lang="pt-BR" sz="2000" b="1" dirty="0" smtClean="0">
                <a:latin typeface="arial (Corpo)"/>
              </a:rPr>
              <a:t>Módulo </a:t>
            </a:r>
            <a:r>
              <a:rPr lang="pt-BR" sz="2000" b="1" dirty="0">
                <a:latin typeface="arial (Corpo)"/>
              </a:rPr>
              <a:t>de </a:t>
            </a:r>
            <a:r>
              <a:rPr lang="pt-BR" sz="2000" b="1" dirty="0" smtClean="0">
                <a:latin typeface="arial (Corpo)"/>
              </a:rPr>
              <a:t>Controle </a:t>
            </a:r>
            <a:r>
              <a:rPr lang="pt-BR" sz="2000" b="1" dirty="0">
                <a:latin typeface="arial (Corpo)"/>
              </a:rPr>
              <a:t>E</a:t>
            </a:r>
            <a:r>
              <a:rPr lang="pt-BR" sz="2000" b="1" dirty="0" smtClean="0">
                <a:latin typeface="arial (Corpo)"/>
              </a:rPr>
              <a:t>xterno</a:t>
            </a:r>
            <a:r>
              <a:rPr lang="pt-BR" sz="2000" b="1" dirty="0">
                <a:latin typeface="arial (Corpo)"/>
              </a:rPr>
              <a:t>, a ser utilizado exclusivamente pelos Tribunais de Contas com jurisdição no território de cada ente da Federação</a:t>
            </a:r>
            <a:r>
              <a:rPr lang="pt-BR" sz="2000" dirty="0">
                <a:latin typeface="arial (Corpo)"/>
              </a:rPr>
              <a:t>.</a:t>
            </a:r>
          </a:p>
        </p:txBody>
      </p:sp>
      <p:pic>
        <p:nvPicPr>
          <p:cNvPr id="6"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300192" y="194560"/>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Artafa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4627" y="182961"/>
            <a:ext cx="2183160" cy="1055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6446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245660" y="1072044"/>
            <a:ext cx="8424081" cy="523220"/>
          </a:xfrm>
          <a:prstGeom prst="rect">
            <a:avLst/>
          </a:prstGeom>
        </p:spPr>
        <p:txBody>
          <a:bodyPr wrap="square">
            <a:spAutoFit/>
          </a:bodyPr>
          <a:lstStyle/>
          <a:p>
            <a:pPr algn="ctr"/>
            <a:r>
              <a:rPr lang="pt-BR" sz="2800" b="1" dirty="0">
                <a:solidFill>
                  <a:srgbClr val="002060"/>
                </a:solidFill>
                <a:latin typeface="Arial" panose="020B0604020202020204" pitchFamily="34" charset="0"/>
                <a:cs typeface="Arial" panose="020B0604020202020204" pitchFamily="34" charset="0"/>
              </a:rPr>
              <a:t>Modificações no SIOPS - 2018</a:t>
            </a:r>
            <a:endParaRPr lang="pt-BR" sz="2800" dirty="0">
              <a:solidFill>
                <a:srgbClr val="002060"/>
              </a:solidFill>
              <a:latin typeface="Arial" panose="020B0604020202020204" pitchFamily="34" charset="0"/>
              <a:cs typeface="Arial" panose="020B0604020202020204" pitchFamily="34" charset="0"/>
            </a:endParaRPr>
          </a:p>
        </p:txBody>
      </p:sp>
      <p:sp>
        <p:nvSpPr>
          <p:cNvPr id="5" name="CaixaDeTexto 4"/>
          <p:cNvSpPr txBox="1"/>
          <p:nvPr/>
        </p:nvSpPr>
        <p:spPr>
          <a:xfrm>
            <a:off x="137161" y="1658124"/>
            <a:ext cx="8777905" cy="1338828"/>
          </a:xfrm>
          <a:prstGeom prst="rect">
            <a:avLst/>
          </a:prstGeom>
          <a:noFill/>
        </p:spPr>
        <p:txBody>
          <a:bodyPr wrap="square" rtlCol="0">
            <a:spAutoFit/>
          </a:bodyPr>
          <a:lstStyle/>
          <a:p>
            <a:r>
              <a:rPr lang="pt-BR" sz="2025" b="1" dirty="0">
                <a:solidFill>
                  <a:schemeClr val="bg2">
                    <a:lumMod val="10000"/>
                  </a:schemeClr>
                </a:solidFill>
                <a:latin typeface="Andalus" panose="02020603050405020304" pitchFamily="18" charset="-78"/>
                <a:cs typeface="Andalus" panose="02020603050405020304" pitchFamily="18" charset="-78"/>
              </a:rPr>
              <a:t>Reestruturação da Página do SIOPS na Internet – Em Construção;</a:t>
            </a:r>
          </a:p>
          <a:p>
            <a:r>
              <a:rPr lang="pt-BR" sz="2025" b="1" dirty="0">
                <a:solidFill>
                  <a:schemeClr val="bg2">
                    <a:lumMod val="10000"/>
                  </a:schemeClr>
                </a:solidFill>
                <a:latin typeface="Andalus" panose="02020603050405020304" pitchFamily="18" charset="-78"/>
                <a:cs typeface="Andalus" panose="02020603050405020304" pitchFamily="18" charset="-78"/>
              </a:rPr>
              <a:t>Nova metodologia de utilização do Sistema – Um único Download;</a:t>
            </a:r>
          </a:p>
          <a:p>
            <a:r>
              <a:rPr lang="pt-BR" sz="2025" b="1" dirty="0">
                <a:solidFill>
                  <a:schemeClr val="bg2">
                    <a:lumMod val="10000"/>
                  </a:schemeClr>
                </a:solidFill>
                <a:latin typeface="Andalus" panose="02020603050405020304" pitchFamily="18" charset="-78"/>
                <a:cs typeface="Andalus" panose="02020603050405020304" pitchFamily="18" charset="-78"/>
              </a:rPr>
              <a:t>Modificações na Pasta de Receitas;</a:t>
            </a:r>
          </a:p>
          <a:p>
            <a:r>
              <a:rPr lang="pt-BR" sz="2025" b="1" dirty="0">
                <a:solidFill>
                  <a:schemeClr val="bg2">
                    <a:lumMod val="10000"/>
                  </a:schemeClr>
                </a:solidFill>
                <a:latin typeface="Andalus" panose="02020603050405020304" pitchFamily="18" charset="-78"/>
                <a:cs typeface="Andalus" panose="02020603050405020304" pitchFamily="18" charset="-78"/>
              </a:rPr>
              <a:t>Modificações nas Pastas de Despesas;</a:t>
            </a:r>
            <a:endParaRPr lang="pt-BR" sz="2025" dirty="0">
              <a:solidFill>
                <a:schemeClr val="bg2">
                  <a:lumMod val="10000"/>
                </a:schemeClr>
              </a:solidFill>
            </a:endParaRPr>
          </a:p>
        </p:txBody>
      </p:sp>
      <p:sp>
        <p:nvSpPr>
          <p:cNvPr id="2" name="Retângulo 1"/>
          <p:cNvSpPr/>
          <p:nvPr/>
        </p:nvSpPr>
        <p:spPr>
          <a:xfrm>
            <a:off x="348176" y="3086958"/>
            <a:ext cx="8472268" cy="2862322"/>
          </a:xfrm>
          <a:prstGeom prst="rect">
            <a:avLst/>
          </a:prstGeom>
        </p:spPr>
        <p:txBody>
          <a:bodyPr wrap="square">
            <a:spAutoFit/>
          </a:bodyPr>
          <a:lstStyle/>
          <a:p>
            <a:pPr marL="342900" indent="-342900" algn="just">
              <a:buFont typeface="Wingdings" panose="05000000000000000000" pitchFamily="2" charset="2"/>
              <a:buChar char="v"/>
            </a:pPr>
            <a:r>
              <a:rPr lang="pt-BR" sz="2000" b="1" dirty="0">
                <a:solidFill>
                  <a:srgbClr val="002060"/>
                </a:solidFill>
                <a:latin typeface="Andalus" panose="02020603050405020304" pitchFamily="18" charset="-78"/>
                <a:cs typeface="Andalus" panose="02020603050405020304" pitchFamily="18" charset="-78"/>
              </a:rPr>
              <a:t>Despesas executadas segundo fontes de recursos/</a:t>
            </a:r>
            <a:r>
              <a:rPr lang="pt-BR" sz="2000" b="1" dirty="0" err="1">
                <a:solidFill>
                  <a:srgbClr val="002060"/>
                </a:solidFill>
                <a:latin typeface="Andalus" panose="02020603050405020304" pitchFamily="18" charset="-78"/>
                <a:cs typeface="Andalus" panose="02020603050405020304" pitchFamily="18" charset="-78"/>
              </a:rPr>
              <a:t>subfunção</a:t>
            </a:r>
            <a:r>
              <a:rPr lang="pt-BR" sz="2000" b="1" dirty="0">
                <a:solidFill>
                  <a:srgbClr val="002060"/>
                </a:solidFill>
                <a:latin typeface="Andalus" panose="02020603050405020304" pitchFamily="18" charset="-78"/>
                <a:cs typeface="Andalus" panose="02020603050405020304" pitchFamily="18" charset="-78"/>
              </a:rPr>
              <a:t>/despesa orçamentária;</a:t>
            </a:r>
          </a:p>
          <a:p>
            <a:pPr marL="342900" indent="-342900" algn="just">
              <a:buFont typeface="Wingdings" panose="05000000000000000000" pitchFamily="2" charset="2"/>
              <a:buChar char="v"/>
            </a:pPr>
            <a:r>
              <a:rPr lang="pt-BR" sz="2000" b="1" dirty="0">
                <a:solidFill>
                  <a:srgbClr val="002060"/>
                </a:solidFill>
                <a:latin typeface="Andalus" panose="02020603050405020304" pitchFamily="18" charset="-78"/>
                <a:cs typeface="Andalus" panose="02020603050405020304" pitchFamily="18" charset="-78"/>
              </a:rPr>
              <a:t>Despesas com Consórcio Público Mediante Contrato de Rateio / ASPS e NÃO ASPS /</a:t>
            </a:r>
            <a:r>
              <a:rPr lang="pt-BR" sz="2000" b="1" dirty="0" err="1">
                <a:solidFill>
                  <a:srgbClr val="002060"/>
                </a:solidFill>
                <a:latin typeface="Andalus" panose="02020603050405020304" pitchFamily="18" charset="-78"/>
                <a:cs typeface="Andalus" panose="02020603050405020304" pitchFamily="18" charset="-78"/>
              </a:rPr>
              <a:t>subfunção</a:t>
            </a:r>
            <a:r>
              <a:rPr lang="pt-BR" sz="2000" b="1" dirty="0">
                <a:solidFill>
                  <a:srgbClr val="002060"/>
                </a:solidFill>
                <a:latin typeface="Andalus" panose="02020603050405020304" pitchFamily="18" charset="-78"/>
                <a:cs typeface="Andalus" panose="02020603050405020304" pitchFamily="18" charset="-78"/>
              </a:rPr>
              <a:t>/despesa orçamentária;</a:t>
            </a:r>
          </a:p>
          <a:p>
            <a:pPr marL="342900" indent="-342900" algn="just">
              <a:buFont typeface="Wingdings" panose="05000000000000000000" pitchFamily="2" charset="2"/>
              <a:buChar char="v"/>
            </a:pPr>
            <a:r>
              <a:rPr lang="pt-BR" sz="2000" b="1" dirty="0">
                <a:solidFill>
                  <a:srgbClr val="002060"/>
                </a:solidFill>
                <a:latin typeface="Andalus" panose="02020603050405020304" pitchFamily="18" charset="-78"/>
                <a:cs typeface="Andalus" panose="02020603050405020304" pitchFamily="18" charset="-78"/>
              </a:rPr>
              <a:t>Despesas Custeadas para Compensação de </a:t>
            </a:r>
            <a:r>
              <a:rPr lang="pt-BR" sz="2000" b="1" dirty="0" err="1">
                <a:solidFill>
                  <a:srgbClr val="002060"/>
                </a:solidFill>
                <a:latin typeface="Andalus" panose="02020603050405020304" pitchFamily="18" charset="-78"/>
                <a:cs typeface="Andalus" panose="02020603050405020304" pitchFamily="18" charset="-78"/>
              </a:rPr>
              <a:t>RPs</a:t>
            </a:r>
            <a:r>
              <a:rPr lang="pt-BR" sz="2000" b="1" dirty="0">
                <a:solidFill>
                  <a:srgbClr val="002060"/>
                </a:solidFill>
                <a:latin typeface="Andalus" panose="02020603050405020304" pitchFamily="18" charset="-78"/>
                <a:cs typeface="Andalus" panose="02020603050405020304" pitchFamily="18" charset="-78"/>
              </a:rPr>
              <a:t> Cancelados  ou Limite não Cumprido.</a:t>
            </a:r>
          </a:p>
          <a:p>
            <a:r>
              <a:rPr lang="pt-BR" sz="2000" b="1" dirty="0">
                <a:latin typeface="Andalus" panose="02020603050405020304" pitchFamily="18" charset="-78"/>
                <a:cs typeface="Andalus" panose="02020603050405020304" pitchFamily="18" charset="-78"/>
              </a:rPr>
              <a:t>Pasta da Execução Financeira por Bloco – EXCLUÍDA;</a:t>
            </a:r>
          </a:p>
          <a:p>
            <a:pPr algn="just"/>
            <a:r>
              <a:rPr lang="pt-BR" sz="2000" b="1" dirty="0" smtClean="0">
                <a:solidFill>
                  <a:schemeClr val="bg2">
                    <a:lumMod val="10000"/>
                  </a:schemeClr>
                </a:solidFill>
                <a:latin typeface="Andalus" panose="02020603050405020304" pitchFamily="18" charset="-78"/>
                <a:cs typeface="Andalus" panose="02020603050405020304" pitchFamily="18" charset="-78"/>
              </a:rPr>
              <a:t>Indicadores</a:t>
            </a:r>
            <a:r>
              <a:rPr lang="pt-BR" sz="2000" b="1" dirty="0">
                <a:solidFill>
                  <a:schemeClr val="bg2">
                    <a:lumMod val="10000"/>
                  </a:schemeClr>
                </a:solidFill>
                <a:latin typeface="Andalus" panose="02020603050405020304" pitchFamily="18" charset="-78"/>
                <a:cs typeface="Andalus" panose="02020603050405020304" pitchFamily="18" charset="-78"/>
              </a:rPr>
              <a:t>; RREO e Atualização do Novo Ementário das Receitas – PREVISÃO </a:t>
            </a:r>
            <a:r>
              <a:rPr lang="pt-BR" sz="2000" b="1" dirty="0" smtClean="0">
                <a:solidFill>
                  <a:schemeClr val="bg2">
                    <a:lumMod val="10000"/>
                  </a:schemeClr>
                </a:solidFill>
                <a:latin typeface="Andalus" panose="02020603050405020304" pitchFamily="18" charset="-78"/>
                <a:cs typeface="Andalus" panose="02020603050405020304" pitchFamily="18" charset="-78"/>
              </a:rPr>
              <a:t>para - 2019 / 2020.</a:t>
            </a:r>
            <a:endParaRPr lang="pt-BR" sz="2000" b="1" dirty="0">
              <a:solidFill>
                <a:srgbClr val="002060"/>
              </a:solidFill>
              <a:latin typeface="Andalus" panose="02020603050405020304" pitchFamily="18" charset="-78"/>
              <a:cs typeface="Andalus" panose="02020603050405020304" pitchFamily="18" charset="-78"/>
            </a:endParaRPr>
          </a:p>
        </p:txBody>
      </p:sp>
      <p:pic>
        <p:nvPicPr>
          <p:cNvPr id="6"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502395" y="110011"/>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Artaf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88641"/>
            <a:ext cx="1656184" cy="801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1212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a 10"/>
          <p:cNvGraphicFramePr/>
          <p:nvPr>
            <p:extLst>
              <p:ext uri="{D42A27DB-BD31-4B8C-83A1-F6EECF244321}">
                <p14:modId xmlns:p14="http://schemas.microsoft.com/office/powerpoint/2010/main" val="2950798907"/>
              </p:ext>
            </p:extLst>
          </p:nvPr>
        </p:nvGraphicFramePr>
        <p:xfrm>
          <a:off x="422872" y="1700808"/>
          <a:ext cx="8064896" cy="4248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m 2" descr="cid:image002.png@01D0B4C3.EFECA470"/>
          <p:cNvPicPr>
            <a:picLocks noChangeAspect="1" noChangeArrowheads="1"/>
          </p:cNvPicPr>
          <p:nvPr/>
        </p:nvPicPr>
        <p:blipFill rotWithShape="1">
          <a:blip r:embed="rId8">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Artafam"/>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1560" y="188641"/>
            <a:ext cx="2183160" cy="105594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94097587"/>
      </p:ext>
    </p:extLst>
  </p:cSld>
  <p:clrMapOvr>
    <a:masterClrMapping/>
  </p:clrMapOvr>
  <mc:AlternateContent xmlns:mc="http://schemas.openxmlformats.org/markup-compatibility/2006" xmlns:p14="http://schemas.microsoft.com/office/powerpoint/2010/main">
    <mc:Choice Requires="p14">
      <p:transition p14:dur="10" advClick="0" advTm="28537">
        <p14:flip dir="r"/>
        <p:sndAc>
          <p:endSnd/>
        </p:sndAc>
      </p:transition>
    </mc:Choice>
    <mc:Fallback xmlns="">
      <p:transition advClick="0" advTm="28537">
        <p:fade/>
        <p:sndAc>
          <p:endSnd/>
        </p:sndAc>
      </p:transition>
    </mc:Fallback>
  </mc:AlternateContent>
  <p:timing>
    <p:tnLst>
      <p:par>
        <p:cTn id="1" dur="indefinite" restart="never" nodeType="tmRoot"/>
      </p:par>
    </p:tnLst>
  </p:timing>
  <p:extLst mod="1">
    <p:ext uri="{E180D4A7-C9FB-4DFB-919C-405C955672EB}">
      <p14:showEvtLst xmlns:p14="http://schemas.microsoft.com/office/powerpoint/2010/main">
        <p14:playEvt time="1464" objId="2"/>
        <p14:stopEvt time="28419" objId="2"/>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a 10"/>
          <p:cNvGraphicFramePr/>
          <p:nvPr>
            <p:extLst>
              <p:ext uri="{D42A27DB-BD31-4B8C-83A1-F6EECF244321}">
                <p14:modId xmlns:p14="http://schemas.microsoft.com/office/powerpoint/2010/main" val="3409942039"/>
              </p:ext>
            </p:extLst>
          </p:nvPr>
        </p:nvGraphicFramePr>
        <p:xfrm>
          <a:off x="209927" y="1052736"/>
          <a:ext cx="8280920"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Imagem 2" descr="cid:image002.png@01D0B4C3.EFECA470"/>
          <p:cNvPicPr>
            <a:picLocks noChangeAspect="1" noChangeArrowheads="1"/>
          </p:cNvPicPr>
          <p:nvPr/>
        </p:nvPicPr>
        <p:blipFill rotWithShape="1">
          <a:blip r:embed="rId8">
            <a:extLst>
              <a:ext uri="{28A0092B-C50C-407E-A947-70E740481C1C}">
                <a14:useLocalDpi xmlns:a14="http://schemas.microsoft.com/office/drawing/2010/main" val="0"/>
              </a:ext>
            </a:extLst>
          </a:blip>
          <a:srcRect l="6513" t="38654" r="6288" b="33785"/>
          <a:stretch/>
        </p:blipFill>
        <p:spPr bwMode="auto">
          <a:xfrm>
            <a:off x="6660232" y="0"/>
            <a:ext cx="2395616" cy="779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Artafam"/>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9552" y="68130"/>
            <a:ext cx="1440160" cy="69657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14809761"/>
      </p:ext>
    </p:extLst>
  </p:cSld>
  <p:clrMapOvr>
    <a:masterClrMapping/>
  </p:clrMapOvr>
  <mc:AlternateContent xmlns:mc="http://schemas.openxmlformats.org/markup-compatibility/2006" xmlns:p14="http://schemas.microsoft.com/office/powerpoint/2010/main">
    <mc:Choice Requires="p14">
      <p:transition p14:dur="10" advClick="0" advTm="38619">
        <p14:flip dir="r"/>
        <p:sndAc>
          <p:endSnd/>
        </p:sndAc>
      </p:transition>
    </mc:Choice>
    <mc:Fallback xmlns="">
      <p:transition advClick="0" advTm="38619">
        <p:fade/>
        <p:sndAc>
          <p:endSnd/>
        </p:sndAc>
      </p:transition>
    </mc:Fallback>
  </mc:AlternateContent>
  <p:timing>
    <p:tnLst>
      <p:par>
        <p:cTn id="1" dur="indefinite" restart="never" nodeType="tmRoot"/>
      </p:par>
    </p:tnLst>
  </p:timing>
  <p:extLst mod="1">
    <p:ext uri="{E180D4A7-C9FB-4DFB-919C-405C955672EB}">
      <p14:showEvtLst xmlns:p14="http://schemas.microsoft.com/office/powerpoint/2010/main">
        <p14:playEvt time="39" objId="12"/>
        <p14:stopEvt time="38610" objId="12"/>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rotWithShape="1">
          <a:blip r:embed="rId2"/>
          <a:srcRect t="22036"/>
          <a:stretch/>
        </p:blipFill>
        <p:spPr>
          <a:xfrm>
            <a:off x="22764" y="1936058"/>
            <a:ext cx="9121236" cy="4327073"/>
          </a:xfrm>
          <a:prstGeom prst="rect">
            <a:avLst/>
          </a:prstGeom>
          <a:ln>
            <a:noFill/>
          </a:ln>
          <a:effectLst>
            <a:outerShdw blurRad="292100" dist="139700" dir="2700000" algn="tl" rotWithShape="0">
              <a:srgbClr val="333333">
                <a:alpha val="65000"/>
              </a:srgbClr>
            </a:outerShdw>
          </a:effectLst>
        </p:spPr>
      </p:pic>
      <p:sp>
        <p:nvSpPr>
          <p:cNvPr id="6" name="Título 1"/>
          <p:cNvSpPr txBox="1">
            <a:spLocks/>
          </p:cNvSpPr>
          <p:nvPr/>
        </p:nvSpPr>
        <p:spPr>
          <a:xfrm>
            <a:off x="270883" y="857250"/>
            <a:ext cx="8602234" cy="1102519"/>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2100" b="1" dirty="0">
                <a:solidFill>
                  <a:srgbClr val="002060"/>
                </a:solidFill>
                <a:latin typeface="Cambria" panose="02040503050406030204" pitchFamily="18" charset="0"/>
              </a:rPr>
              <a:t>PASTAS DO SISTEMA</a:t>
            </a:r>
          </a:p>
        </p:txBody>
      </p:sp>
      <p:pic>
        <p:nvPicPr>
          <p:cNvPr id="5"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6261477" y="3134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Artaf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883" y="182008"/>
            <a:ext cx="2183160" cy="1055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38479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395536" y="4783708"/>
            <a:ext cx="8322062" cy="1021556"/>
          </a:xfrm>
          <a:prstGeom prst="round2DiagRect">
            <a:avLst/>
          </a:prstGeom>
          <a:solidFill>
            <a:schemeClr val="accent1">
              <a:lumMod val="20000"/>
              <a:lumOff val="80000"/>
            </a:schemeClr>
          </a:solidFill>
          <a:ln>
            <a:solidFill>
              <a:srgbClr val="002060"/>
            </a:solidFill>
          </a:ln>
        </p:spPr>
        <p:style>
          <a:lnRef idx="3">
            <a:schemeClr val="lt1"/>
          </a:lnRef>
          <a:fillRef idx="1">
            <a:schemeClr val="accent1"/>
          </a:fillRef>
          <a:effectRef idx="1">
            <a:schemeClr val="accent1"/>
          </a:effectRef>
          <a:fontRef idx="minor">
            <a:schemeClr val="lt1"/>
          </a:fontRef>
        </p:style>
        <p:txBody>
          <a:bodyPr wrap="square" rtlCol="0">
            <a:spAutoFit/>
          </a:bodyPr>
          <a:lstStyle/>
          <a:p>
            <a:pPr algn="just"/>
            <a:r>
              <a:rPr lang="pt-BR" dirty="0">
                <a:solidFill>
                  <a:srgbClr val="002060"/>
                </a:solidFill>
                <a:cs typeface="Andalus" panose="02020603050405020304" pitchFamily="18" charset="-78"/>
              </a:rPr>
              <a:t>INFORMAR: PREVISÃO INICIAL E ATUALIZADA BRUTA, </a:t>
            </a:r>
            <a:r>
              <a:rPr lang="pt-BR" b="1" u="sng" dirty="0">
                <a:solidFill>
                  <a:srgbClr val="002060"/>
                </a:solidFill>
                <a:cs typeface="Andalus" panose="02020603050405020304" pitchFamily="18" charset="-78"/>
              </a:rPr>
              <a:t>SOMENTE NA RECEITA REALIZADA BRUTA HAVERÁ COLUNAS PARA INFORMAÇÃO DAS DEDUÇÕES CORRESPONDENTES.</a:t>
            </a:r>
          </a:p>
        </p:txBody>
      </p:sp>
      <p:graphicFrame>
        <p:nvGraphicFramePr>
          <p:cNvPr id="3" name="Tabela 2"/>
          <p:cNvGraphicFramePr>
            <a:graphicFrameLocks noGrp="1"/>
          </p:cNvGraphicFramePr>
          <p:nvPr>
            <p:extLst>
              <p:ext uri="{D42A27DB-BD31-4B8C-83A1-F6EECF244321}">
                <p14:modId xmlns:p14="http://schemas.microsoft.com/office/powerpoint/2010/main" val="3066938786"/>
              </p:ext>
            </p:extLst>
          </p:nvPr>
        </p:nvGraphicFramePr>
        <p:xfrm>
          <a:off x="283265" y="2623047"/>
          <a:ext cx="8434335" cy="2016646"/>
        </p:xfrm>
        <a:graphic>
          <a:graphicData uri="http://schemas.openxmlformats.org/drawingml/2006/table">
            <a:tbl>
              <a:tblPr>
                <a:tableStyleId>{69CF1AB2-1976-4502-BF36-3FF5EA218861}</a:tableStyleId>
              </a:tblPr>
              <a:tblGrid>
                <a:gridCol w="812792"/>
                <a:gridCol w="1003547"/>
                <a:gridCol w="1065628"/>
                <a:gridCol w="1044526"/>
                <a:gridCol w="1632188"/>
                <a:gridCol w="1032286"/>
                <a:gridCol w="1843368"/>
              </a:tblGrid>
              <a:tr h="2016646">
                <a:tc>
                  <a:txBody>
                    <a:bodyPr/>
                    <a:lstStyle/>
                    <a:p>
                      <a:pPr algn="ctr" fontAlgn="ctr"/>
                      <a:r>
                        <a:rPr lang="pt-BR" sz="1500" b="1" u="none" strike="noStrike" dirty="0">
                          <a:solidFill>
                            <a:schemeClr val="tx1"/>
                          </a:solidFill>
                          <a:effectLst/>
                          <a:latin typeface="Arial" panose="020B0604020202020204" pitchFamily="34" charset="0"/>
                          <a:cs typeface="Arial" panose="020B0604020202020204" pitchFamily="34" charset="0"/>
                        </a:rPr>
                        <a:t>Previsão Inicial das Receitas Brutas (a)</a:t>
                      </a:r>
                      <a:endParaRPr lang="pt-BR" sz="1500" b="1" i="0" u="none" strike="noStrike" dirty="0">
                        <a:solidFill>
                          <a:schemeClr val="tx1"/>
                        </a:solidFill>
                        <a:effectLst/>
                        <a:latin typeface="Arial" panose="020B0604020202020204" pitchFamily="34" charset="0"/>
                        <a:cs typeface="Arial" panose="020B0604020202020204" pitchFamily="34" charset="0"/>
                      </a:endParaRPr>
                    </a:p>
                  </a:txBody>
                  <a:tcPr marL="3396" marR="3396" marT="3396" marB="0" anchor="ctr">
                    <a:solidFill>
                      <a:schemeClr val="accent6">
                        <a:lumMod val="40000"/>
                        <a:lumOff val="60000"/>
                      </a:schemeClr>
                    </a:solidFill>
                  </a:tcP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pt-BR" sz="1500" b="1" u="none" strike="noStrike" dirty="0" smtClean="0">
                          <a:solidFill>
                            <a:schemeClr val="tx1"/>
                          </a:solidFill>
                          <a:effectLst/>
                          <a:latin typeface="Arial" panose="020B0604020202020204" pitchFamily="34" charset="0"/>
                          <a:cs typeface="Arial" panose="020B0604020202020204" pitchFamily="34" charset="0"/>
                        </a:rPr>
                        <a:t>Previsão Atualizada das Receitas Brutas (b)</a:t>
                      </a:r>
                    </a:p>
                    <a:p>
                      <a:pPr algn="ctr" fontAlgn="ctr"/>
                      <a:endParaRPr lang="pt-BR" sz="1500" b="1" i="0" u="none" strike="noStrike" dirty="0">
                        <a:solidFill>
                          <a:schemeClr val="tx1"/>
                        </a:solidFill>
                        <a:effectLst/>
                        <a:latin typeface="Arial" panose="020B0604020202020204" pitchFamily="34" charset="0"/>
                        <a:cs typeface="Arial" panose="020B0604020202020204" pitchFamily="34" charset="0"/>
                      </a:endParaRPr>
                    </a:p>
                  </a:txBody>
                  <a:tcPr marL="3396" marR="3396" marT="3396" marB="0" anchor="ctr">
                    <a:solidFill>
                      <a:schemeClr val="accent6">
                        <a:lumMod val="40000"/>
                        <a:lumOff val="60000"/>
                      </a:schemeClr>
                    </a:solidFill>
                  </a:tcPr>
                </a:tc>
                <a:tc>
                  <a:txBody>
                    <a:bodyPr/>
                    <a:lstStyle/>
                    <a:p>
                      <a:pPr algn="ctr" fontAlgn="ctr"/>
                      <a:r>
                        <a:rPr lang="pt-BR" sz="1500" b="1" u="none" strike="noStrike" dirty="0">
                          <a:solidFill>
                            <a:schemeClr val="tx1"/>
                          </a:solidFill>
                          <a:effectLst/>
                          <a:latin typeface="Arial" panose="020B0604020202020204" pitchFamily="34" charset="0"/>
                          <a:cs typeface="Arial" panose="020B0604020202020204" pitchFamily="34" charset="0"/>
                        </a:rPr>
                        <a:t>Receitas  Realizadas Brutas                          </a:t>
                      </a:r>
                      <a:r>
                        <a:rPr lang="pt-BR" sz="1500" b="1" u="none" strike="noStrike" dirty="0" smtClean="0">
                          <a:solidFill>
                            <a:schemeClr val="tx1"/>
                          </a:solidFill>
                          <a:effectLst/>
                          <a:latin typeface="Arial" panose="020B0604020202020204" pitchFamily="34" charset="0"/>
                          <a:cs typeface="Arial" panose="020B0604020202020204" pitchFamily="34" charset="0"/>
                        </a:rPr>
                        <a:t>(c)</a:t>
                      </a:r>
                      <a:endParaRPr lang="pt-BR" sz="1500" b="1" i="0" u="none" strike="noStrike" dirty="0">
                        <a:solidFill>
                          <a:schemeClr val="tx1"/>
                        </a:solidFill>
                        <a:effectLst/>
                        <a:latin typeface="Arial" panose="020B0604020202020204" pitchFamily="34" charset="0"/>
                        <a:cs typeface="Arial" panose="020B0604020202020204" pitchFamily="34" charset="0"/>
                      </a:endParaRPr>
                    </a:p>
                  </a:txBody>
                  <a:tcPr marL="5358" marR="5358" marT="5358" marB="0" anchor="ctr">
                    <a:solidFill>
                      <a:schemeClr val="accent1">
                        <a:lumMod val="20000"/>
                        <a:lumOff val="80000"/>
                      </a:schemeClr>
                    </a:solidFill>
                  </a:tcPr>
                </a:tc>
                <a:tc>
                  <a:txBody>
                    <a:bodyPr/>
                    <a:lstStyle/>
                    <a:p>
                      <a:pPr algn="ctr" fontAlgn="ctr"/>
                      <a:r>
                        <a:rPr lang="pt-BR" sz="1500" b="1" u="none" strike="noStrike" dirty="0">
                          <a:solidFill>
                            <a:schemeClr val="tx1"/>
                          </a:solidFill>
                          <a:effectLst/>
                          <a:latin typeface="Arial" panose="020B0604020202020204" pitchFamily="34" charset="0"/>
                          <a:cs typeface="Arial" panose="020B0604020202020204" pitchFamily="34" charset="0"/>
                        </a:rPr>
                        <a:t>Outras Deduções das Receitas </a:t>
                      </a:r>
                      <a:endParaRPr lang="pt-BR" sz="1500" b="1" u="none" strike="noStrike" dirty="0" smtClean="0">
                        <a:solidFill>
                          <a:schemeClr val="tx1"/>
                        </a:solidFill>
                        <a:effectLst/>
                        <a:latin typeface="Arial" panose="020B0604020202020204" pitchFamily="34" charset="0"/>
                        <a:cs typeface="Arial" panose="020B0604020202020204" pitchFamily="34" charset="0"/>
                      </a:endParaRPr>
                    </a:p>
                    <a:p>
                      <a:pPr algn="ctr" fontAlgn="ctr"/>
                      <a:r>
                        <a:rPr lang="pt-BR" sz="1500" b="1" u="none" strike="noStrike" dirty="0" smtClean="0">
                          <a:solidFill>
                            <a:schemeClr val="tx1"/>
                          </a:solidFill>
                          <a:effectLst/>
                          <a:latin typeface="Arial" panose="020B0604020202020204" pitchFamily="34" charset="0"/>
                          <a:cs typeface="Arial" panose="020B0604020202020204" pitchFamily="34" charset="0"/>
                        </a:rPr>
                        <a:t>(</a:t>
                      </a:r>
                      <a:r>
                        <a:rPr lang="pt-BR" sz="1500" b="1" u="none" strike="noStrike" dirty="0">
                          <a:solidFill>
                            <a:schemeClr val="tx1"/>
                          </a:solidFill>
                          <a:effectLst/>
                          <a:latin typeface="Arial" panose="020B0604020202020204" pitchFamily="34" charset="0"/>
                          <a:cs typeface="Arial" panose="020B0604020202020204" pitchFamily="34" charset="0"/>
                        </a:rPr>
                        <a:t>d</a:t>
                      </a:r>
                      <a:r>
                        <a:rPr lang="pt-BR" sz="1500" b="1" u="none" strike="noStrike" dirty="0" smtClean="0">
                          <a:solidFill>
                            <a:schemeClr val="tx1"/>
                          </a:solidFill>
                          <a:effectLst/>
                          <a:latin typeface="Arial" panose="020B0604020202020204" pitchFamily="34" charset="0"/>
                          <a:cs typeface="Arial" panose="020B0604020202020204" pitchFamily="34" charset="0"/>
                        </a:rPr>
                        <a:t>)</a:t>
                      </a:r>
                      <a:endParaRPr lang="pt-BR" sz="1500" b="1" i="0" u="none" strike="noStrike" dirty="0">
                        <a:solidFill>
                          <a:schemeClr val="tx1"/>
                        </a:solidFill>
                        <a:effectLst/>
                        <a:latin typeface="Arial" panose="020B0604020202020204" pitchFamily="34" charset="0"/>
                        <a:cs typeface="Arial" panose="020B0604020202020204" pitchFamily="34" charset="0"/>
                      </a:endParaRPr>
                    </a:p>
                  </a:txBody>
                  <a:tcPr marL="5358" marR="5358" marT="5358" marB="0" anchor="ctr">
                    <a:solidFill>
                      <a:schemeClr val="accent1">
                        <a:lumMod val="20000"/>
                        <a:lumOff val="80000"/>
                      </a:schemeClr>
                    </a:solidFill>
                  </a:tcPr>
                </a:tc>
                <a:tc>
                  <a:txBody>
                    <a:bodyPr/>
                    <a:lstStyle/>
                    <a:p>
                      <a:pPr algn="ctr" fontAlgn="ctr"/>
                      <a:r>
                        <a:rPr lang="pt-BR" sz="1500" b="1" u="none" strike="noStrike" dirty="0">
                          <a:solidFill>
                            <a:schemeClr val="tx1"/>
                          </a:solidFill>
                          <a:effectLst/>
                          <a:latin typeface="Arial" panose="020B0604020202020204" pitchFamily="34" charset="0"/>
                          <a:cs typeface="Arial" panose="020B0604020202020204" pitchFamily="34" charset="0"/>
                        </a:rPr>
                        <a:t>Receitas  Realizadas da  base para cálculo do percentual de aplicação em ASPS </a:t>
                      </a:r>
                      <a:r>
                        <a:rPr lang="pt-BR" sz="1500" b="1" u="none" strike="noStrike" dirty="0" smtClean="0">
                          <a:solidFill>
                            <a:schemeClr val="tx1"/>
                          </a:solidFill>
                          <a:effectLst/>
                          <a:latin typeface="Arial" panose="020B0604020202020204" pitchFamily="34" charset="0"/>
                          <a:cs typeface="Arial" panose="020B0604020202020204" pitchFamily="34" charset="0"/>
                        </a:rPr>
                        <a:t>(e =</a:t>
                      </a:r>
                      <a:r>
                        <a:rPr lang="pt-BR" sz="1500" b="1" u="none" strike="noStrike" baseline="0" dirty="0" smtClean="0">
                          <a:solidFill>
                            <a:schemeClr val="tx1"/>
                          </a:solidFill>
                          <a:effectLst/>
                          <a:latin typeface="Arial" panose="020B0604020202020204" pitchFamily="34" charset="0"/>
                          <a:cs typeface="Arial" panose="020B0604020202020204" pitchFamily="34" charset="0"/>
                        </a:rPr>
                        <a:t> (c-d</a:t>
                      </a:r>
                      <a:r>
                        <a:rPr lang="pt-BR" sz="1500" b="1" u="none" strike="noStrike" dirty="0" smtClean="0">
                          <a:solidFill>
                            <a:schemeClr val="tx1"/>
                          </a:solidFill>
                          <a:effectLst/>
                          <a:latin typeface="Arial" panose="020B0604020202020204" pitchFamily="34" charset="0"/>
                          <a:cs typeface="Arial" panose="020B0604020202020204" pitchFamily="34" charset="0"/>
                        </a:rPr>
                        <a:t>)</a:t>
                      </a:r>
                      <a:endParaRPr lang="pt-BR" sz="1500" b="1" i="0" u="none" strike="noStrike" dirty="0">
                        <a:solidFill>
                          <a:schemeClr val="tx1"/>
                        </a:solidFill>
                        <a:effectLst/>
                        <a:latin typeface="Arial" panose="020B0604020202020204" pitchFamily="34" charset="0"/>
                        <a:cs typeface="Arial" panose="020B0604020202020204" pitchFamily="34" charset="0"/>
                      </a:endParaRPr>
                    </a:p>
                  </a:txBody>
                  <a:tcPr marL="5358" marR="5358" marT="5358" marB="0" anchor="ctr">
                    <a:solidFill>
                      <a:schemeClr val="accent1">
                        <a:lumMod val="20000"/>
                        <a:lumOff val="80000"/>
                      </a:schemeClr>
                    </a:solidFill>
                  </a:tcPr>
                </a:tc>
                <a:tc>
                  <a:txBody>
                    <a:bodyPr/>
                    <a:lstStyle/>
                    <a:p>
                      <a:pPr algn="ctr" fontAlgn="ctr"/>
                      <a:r>
                        <a:rPr lang="pt-BR" sz="1500" b="1" u="none" strike="noStrike" dirty="0">
                          <a:solidFill>
                            <a:schemeClr val="tx1"/>
                          </a:solidFill>
                          <a:effectLst/>
                          <a:latin typeface="Arial" panose="020B0604020202020204" pitchFamily="34" charset="0"/>
                          <a:cs typeface="Arial" panose="020B0604020202020204" pitchFamily="34" charset="0"/>
                        </a:rPr>
                        <a:t> Dedução Para Formação do FUNDEB </a:t>
                      </a:r>
                      <a:r>
                        <a:rPr lang="pt-BR" sz="1500" b="1" u="none" strike="noStrike" dirty="0" smtClean="0">
                          <a:solidFill>
                            <a:schemeClr val="tx1"/>
                          </a:solidFill>
                          <a:effectLst/>
                          <a:latin typeface="Arial" panose="020B0604020202020204" pitchFamily="34" charset="0"/>
                          <a:cs typeface="Arial" panose="020B0604020202020204" pitchFamily="34" charset="0"/>
                        </a:rPr>
                        <a:t>(f) </a:t>
                      </a:r>
                      <a:endParaRPr lang="pt-BR" sz="1500" b="1" i="0" u="none" strike="noStrike" dirty="0">
                        <a:solidFill>
                          <a:schemeClr val="tx1"/>
                        </a:solidFill>
                        <a:effectLst/>
                        <a:latin typeface="Arial" panose="020B0604020202020204" pitchFamily="34" charset="0"/>
                        <a:cs typeface="Arial" panose="020B0604020202020204" pitchFamily="34" charset="0"/>
                      </a:endParaRPr>
                    </a:p>
                  </a:txBody>
                  <a:tcPr marL="5358" marR="5358" marT="5358" marB="0" anchor="ctr">
                    <a:solidFill>
                      <a:schemeClr val="accent1">
                        <a:lumMod val="20000"/>
                        <a:lumOff val="80000"/>
                      </a:schemeClr>
                    </a:solidFill>
                  </a:tcPr>
                </a:tc>
                <a:tc>
                  <a:txBody>
                    <a:bodyPr/>
                    <a:lstStyle/>
                    <a:p>
                      <a:pPr algn="ctr" fontAlgn="ctr"/>
                      <a:r>
                        <a:rPr lang="pt-BR" sz="1500" b="1" u="none" strike="noStrike" dirty="0">
                          <a:solidFill>
                            <a:schemeClr val="tx1"/>
                          </a:solidFill>
                          <a:effectLst/>
                          <a:latin typeface="Arial" panose="020B0604020202020204" pitchFamily="34" charset="0"/>
                          <a:cs typeface="Arial" panose="020B0604020202020204" pitchFamily="34" charset="0"/>
                        </a:rPr>
                        <a:t>Total Geral das Receitas Líquidas Realizadas                                           </a:t>
                      </a:r>
                      <a:r>
                        <a:rPr lang="pt-BR" sz="1500" b="1" u="none" strike="noStrike" dirty="0" smtClean="0">
                          <a:solidFill>
                            <a:schemeClr val="tx1"/>
                          </a:solidFill>
                          <a:effectLst/>
                          <a:latin typeface="Arial" panose="020B0604020202020204" pitchFamily="34" charset="0"/>
                          <a:cs typeface="Arial" panose="020B0604020202020204" pitchFamily="34" charset="0"/>
                        </a:rPr>
                        <a:t>(g) </a:t>
                      </a:r>
                      <a:r>
                        <a:rPr lang="pt-BR" sz="1500" b="1" u="none" strike="noStrike" dirty="0">
                          <a:solidFill>
                            <a:schemeClr val="tx1"/>
                          </a:solidFill>
                          <a:effectLst/>
                          <a:latin typeface="Arial" panose="020B0604020202020204" pitchFamily="34" charset="0"/>
                          <a:cs typeface="Arial" panose="020B0604020202020204" pitchFamily="34" charset="0"/>
                        </a:rPr>
                        <a:t>= </a:t>
                      </a:r>
                      <a:r>
                        <a:rPr lang="pt-BR" sz="1500" b="1" u="none" strike="noStrike" dirty="0" smtClean="0">
                          <a:solidFill>
                            <a:schemeClr val="tx1"/>
                          </a:solidFill>
                          <a:effectLst/>
                          <a:latin typeface="Arial" panose="020B0604020202020204" pitchFamily="34" charset="0"/>
                          <a:cs typeface="Arial" panose="020B0604020202020204" pitchFamily="34" charset="0"/>
                        </a:rPr>
                        <a:t>(c) </a:t>
                      </a:r>
                      <a:r>
                        <a:rPr lang="pt-BR" sz="1500" b="1" u="none" strike="noStrike" dirty="0">
                          <a:solidFill>
                            <a:schemeClr val="tx1"/>
                          </a:solidFill>
                          <a:effectLst/>
                          <a:latin typeface="Arial" panose="020B0604020202020204" pitchFamily="34" charset="0"/>
                          <a:cs typeface="Arial" panose="020B0604020202020204" pitchFamily="34" charset="0"/>
                        </a:rPr>
                        <a:t>- </a:t>
                      </a:r>
                      <a:r>
                        <a:rPr lang="pt-BR" sz="1500" b="1" u="none" strike="noStrike" dirty="0" smtClean="0">
                          <a:solidFill>
                            <a:schemeClr val="tx1"/>
                          </a:solidFill>
                          <a:effectLst/>
                          <a:latin typeface="Arial" panose="020B0604020202020204" pitchFamily="34" charset="0"/>
                          <a:cs typeface="Arial" panose="020B0604020202020204" pitchFamily="34" charset="0"/>
                        </a:rPr>
                        <a:t>(</a:t>
                      </a:r>
                      <a:r>
                        <a:rPr lang="pt-BR" sz="1500" b="1" u="none" strike="noStrike" dirty="0" err="1" smtClean="0">
                          <a:solidFill>
                            <a:schemeClr val="tx1"/>
                          </a:solidFill>
                          <a:effectLst/>
                          <a:latin typeface="Arial" panose="020B0604020202020204" pitchFamily="34" charset="0"/>
                          <a:cs typeface="Arial" panose="020B0604020202020204" pitchFamily="34" charset="0"/>
                        </a:rPr>
                        <a:t>d+f</a:t>
                      </a:r>
                      <a:r>
                        <a:rPr lang="pt-BR" sz="1500" b="1" u="none" strike="noStrike" dirty="0" smtClean="0">
                          <a:solidFill>
                            <a:schemeClr val="tx1"/>
                          </a:solidFill>
                          <a:effectLst/>
                          <a:latin typeface="Arial" panose="020B0604020202020204" pitchFamily="34" charset="0"/>
                          <a:cs typeface="Arial" panose="020B0604020202020204" pitchFamily="34" charset="0"/>
                        </a:rPr>
                        <a:t>)</a:t>
                      </a:r>
                      <a:endParaRPr lang="pt-BR" sz="1500" b="1" i="0" u="none" strike="noStrike" dirty="0">
                        <a:solidFill>
                          <a:schemeClr val="tx1"/>
                        </a:solidFill>
                        <a:effectLst/>
                        <a:latin typeface="Arial" panose="020B0604020202020204" pitchFamily="34" charset="0"/>
                        <a:cs typeface="Arial" panose="020B0604020202020204" pitchFamily="34" charset="0"/>
                      </a:endParaRPr>
                    </a:p>
                  </a:txBody>
                  <a:tcPr marL="5358" marR="5358" marT="5358" marB="0" anchor="ctr">
                    <a:solidFill>
                      <a:schemeClr val="accent1">
                        <a:lumMod val="20000"/>
                        <a:lumOff val="80000"/>
                      </a:schemeClr>
                    </a:solidFill>
                  </a:tcPr>
                </a:tc>
              </a:tr>
            </a:tbl>
          </a:graphicData>
        </a:graphic>
      </p:graphicFrame>
      <p:sp>
        <p:nvSpPr>
          <p:cNvPr id="4" name="Retângulo 3"/>
          <p:cNvSpPr/>
          <p:nvPr/>
        </p:nvSpPr>
        <p:spPr>
          <a:xfrm>
            <a:off x="283265" y="1293801"/>
            <a:ext cx="8860735" cy="1384995"/>
          </a:xfrm>
          <a:prstGeom prst="rect">
            <a:avLst/>
          </a:prstGeom>
        </p:spPr>
        <p:txBody>
          <a:bodyPr wrap="square">
            <a:spAutoFit/>
          </a:bodyPr>
          <a:lstStyle/>
          <a:p>
            <a:pPr algn="ctr"/>
            <a:r>
              <a:rPr lang="pt-BR" sz="2100" b="1" dirty="0">
                <a:solidFill>
                  <a:srgbClr val="002060"/>
                </a:solidFill>
                <a:latin typeface="Andalus" panose="02020603050405020304" pitchFamily="18" charset="-78"/>
                <a:cs typeface="Andalus" panose="02020603050405020304" pitchFamily="18" charset="-78"/>
              </a:rPr>
              <a:t>Na Previsão Inicial  e  Previsão Atualizada </a:t>
            </a:r>
            <a:br>
              <a:rPr lang="pt-BR" sz="2100" b="1" dirty="0">
                <a:solidFill>
                  <a:srgbClr val="002060"/>
                </a:solidFill>
                <a:latin typeface="Andalus" panose="02020603050405020304" pitchFamily="18" charset="-78"/>
                <a:cs typeface="Andalus" panose="02020603050405020304" pitchFamily="18" charset="-78"/>
              </a:rPr>
            </a:br>
            <a:r>
              <a:rPr lang="pt-BR" sz="2100" b="1" dirty="0">
                <a:solidFill>
                  <a:srgbClr val="002060"/>
                </a:solidFill>
                <a:latin typeface="Andalus" panose="02020603050405020304" pitchFamily="18" charset="-78"/>
                <a:cs typeface="Andalus" panose="02020603050405020304" pitchFamily="18" charset="-78"/>
              </a:rPr>
              <a:t>Exclusão das Colunas  “Renúncias, Deduções e Dedução para Formação do FUNDEB”  -  Municípios  - 2018</a:t>
            </a:r>
          </a:p>
          <a:p>
            <a:pPr algn="ctr"/>
            <a:endParaRPr lang="pt-BR" sz="2100" b="1" dirty="0">
              <a:solidFill>
                <a:srgbClr val="002060"/>
              </a:solidFill>
              <a:latin typeface="Andalus" panose="02020603050405020304" pitchFamily="18" charset="-78"/>
              <a:cs typeface="Andalus" panose="02020603050405020304" pitchFamily="18" charset="-78"/>
            </a:endParaRPr>
          </a:p>
        </p:txBody>
      </p:sp>
      <p:pic>
        <p:nvPicPr>
          <p:cNvPr id="5"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372200" y="110011"/>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Artaf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10011"/>
            <a:ext cx="2016224" cy="975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57748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350355" y="5008949"/>
            <a:ext cx="8501741" cy="868323"/>
          </a:xfrm>
          <a:prstGeom prst="round2DiagRect">
            <a:avLst/>
          </a:prstGeom>
          <a:solidFill>
            <a:schemeClr val="accent1">
              <a:lumMod val="20000"/>
              <a:lumOff val="80000"/>
            </a:schemeClr>
          </a:solidFill>
          <a:ln>
            <a:solidFill>
              <a:srgbClr val="002060"/>
            </a:solidFill>
          </a:ln>
        </p:spPr>
        <p:style>
          <a:lnRef idx="3">
            <a:schemeClr val="lt1"/>
          </a:lnRef>
          <a:fillRef idx="1">
            <a:schemeClr val="accent1"/>
          </a:fillRef>
          <a:effectRef idx="1">
            <a:schemeClr val="accent1"/>
          </a:effectRef>
          <a:fontRef idx="minor">
            <a:schemeClr val="lt1"/>
          </a:fontRef>
        </p:style>
        <p:txBody>
          <a:bodyPr wrap="square" rtlCol="0">
            <a:spAutoFit/>
          </a:bodyPr>
          <a:lstStyle/>
          <a:p>
            <a:pPr algn="just"/>
            <a:r>
              <a:rPr lang="pt-BR" sz="1500" dirty="0">
                <a:solidFill>
                  <a:srgbClr val="002060"/>
                </a:solidFill>
                <a:cs typeface="Andalus" panose="02020603050405020304" pitchFamily="18" charset="-78"/>
              </a:rPr>
              <a:t>INFORMAR: PREVISÃO INICIAL E ATUALIZADA BRUTA E DEDUÇÃO PARA TRANSF. A MUNICÍPIOS, </a:t>
            </a:r>
            <a:r>
              <a:rPr lang="pt-BR" sz="1500" b="1" u="sng" dirty="0">
                <a:solidFill>
                  <a:srgbClr val="002060"/>
                </a:solidFill>
                <a:cs typeface="Andalus" panose="02020603050405020304" pitchFamily="18" charset="-78"/>
              </a:rPr>
              <a:t>SOMENTE NA EXECUÇÃO DA RECEITA REALIZADA BRUTA HAVERÁ COLUNAS PARA INFORMAÇÃO DAS DEDUÇÕES CORRESPONDENTES</a:t>
            </a:r>
            <a:r>
              <a:rPr lang="pt-BR" sz="1500" dirty="0">
                <a:solidFill>
                  <a:srgbClr val="002060"/>
                </a:solidFill>
                <a:cs typeface="Andalus" panose="02020603050405020304" pitchFamily="18" charset="-78"/>
              </a:rPr>
              <a:t>.</a:t>
            </a:r>
          </a:p>
        </p:txBody>
      </p:sp>
      <p:sp>
        <p:nvSpPr>
          <p:cNvPr id="4" name="Retângulo 3"/>
          <p:cNvSpPr/>
          <p:nvPr/>
        </p:nvSpPr>
        <p:spPr>
          <a:xfrm>
            <a:off x="202060" y="1564644"/>
            <a:ext cx="8705627" cy="1384995"/>
          </a:xfrm>
          <a:prstGeom prst="rect">
            <a:avLst/>
          </a:prstGeom>
        </p:spPr>
        <p:txBody>
          <a:bodyPr wrap="square">
            <a:spAutoFit/>
          </a:bodyPr>
          <a:lstStyle/>
          <a:p>
            <a:pPr algn="ctr"/>
            <a:r>
              <a:rPr lang="pt-BR" sz="2100" b="1" dirty="0">
                <a:solidFill>
                  <a:srgbClr val="002060"/>
                </a:solidFill>
                <a:latin typeface="Times New Roman" panose="02020603050405020304" pitchFamily="18" charset="0"/>
                <a:cs typeface="Times New Roman" panose="02020603050405020304" pitchFamily="18" charset="0"/>
              </a:rPr>
              <a:t>Na Previsão Inicial  e  Previsão Atualizada </a:t>
            </a:r>
            <a:br>
              <a:rPr lang="pt-BR" sz="2100" b="1" dirty="0">
                <a:solidFill>
                  <a:srgbClr val="002060"/>
                </a:solidFill>
                <a:latin typeface="Times New Roman" panose="02020603050405020304" pitchFamily="18" charset="0"/>
                <a:cs typeface="Times New Roman" panose="02020603050405020304" pitchFamily="18" charset="0"/>
              </a:rPr>
            </a:br>
            <a:r>
              <a:rPr lang="pt-BR" sz="2100" b="1" dirty="0">
                <a:solidFill>
                  <a:srgbClr val="002060"/>
                </a:solidFill>
                <a:latin typeface="Times New Roman" panose="02020603050405020304" pitchFamily="18" charset="0"/>
                <a:cs typeface="Times New Roman" panose="02020603050405020304" pitchFamily="18" charset="0"/>
              </a:rPr>
              <a:t>Exclusão das Colunas  “ Renúncias, Deduções e Dedução para Formação do FUNDEB “ permanecendo a Coluna de Dedução de Transferências Constitucionais a Municípios - ESTADOS</a:t>
            </a:r>
            <a:endParaRPr lang="pt-BR" sz="2100" dirty="0">
              <a:solidFill>
                <a:srgbClr val="002060"/>
              </a:solidFill>
              <a:latin typeface="Times New Roman" panose="02020603050405020304" pitchFamily="18" charset="0"/>
              <a:cs typeface="Times New Roman" panose="02020603050405020304" pitchFamily="18" charset="0"/>
            </a:endParaRPr>
          </a:p>
        </p:txBody>
      </p:sp>
      <p:graphicFrame>
        <p:nvGraphicFramePr>
          <p:cNvPr id="5" name="Tabela 4"/>
          <p:cNvGraphicFramePr>
            <a:graphicFrameLocks noGrp="1"/>
          </p:cNvGraphicFramePr>
          <p:nvPr>
            <p:extLst>
              <p:ext uri="{D42A27DB-BD31-4B8C-83A1-F6EECF244321}">
                <p14:modId xmlns:p14="http://schemas.microsoft.com/office/powerpoint/2010/main" val="1183309569"/>
              </p:ext>
            </p:extLst>
          </p:nvPr>
        </p:nvGraphicFramePr>
        <p:xfrm>
          <a:off x="204403" y="2960379"/>
          <a:ext cx="8793647" cy="1639551"/>
        </p:xfrm>
        <a:graphic>
          <a:graphicData uri="http://schemas.openxmlformats.org/drawingml/2006/table">
            <a:tbl>
              <a:tblPr>
                <a:tableStyleId>{22838BEF-8BB2-4498-84A7-C5851F593DF1}</a:tableStyleId>
              </a:tblPr>
              <a:tblGrid>
                <a:gridCol w="879365"/>
                <a:gridCol w="951920"/>
                <a:gridCol w="806809"/>
                <a:gridCol w="937509"/>
                <a:gridCol w="821220"/>
                <a:gridCol w="879365"/>
                <a:gridCol w="923346"/>
                <a:gridCol w="835383"/>
                <a:gridCol w="879365"/>
                <a:gridCol w="879365"/>
              </a:tblGrid>
              <a:tr h="1639551">
                <a:tc>
                  <a:txBody>
                    <a:bodyPr/>
                    <a:lstStyle/>
                    <a:p>
                      <a:pPr algn="ctr" rtl="0" fontAlgn="ctr"/>
                      <a:r>
                        <a:rPr lang="pt-BR" sz="1100" b="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rPr>
                        <a:t>Previsão Inicial das Receitas Brutas (a)</a:t>
                      </a:r>
                      <a:endParaRPr lang="pt-BR" sz="1100" b="0" i="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endParaRPr>
                    </a:p>
                  </a:txBody>
                  <a:tcPr marL="7127" marR="7127" marT="7127" marB="0" anchor="ctr">
                    <a:solidFill>
                      <a:schemeClr val="accent6">
                        <a:lumMod val="60000"/>
                        <a:lumOff val="40000"/>
                      </a:schemeClr>
                    </a:solidFill>
                  </a:tcPr>
                </a:tc>
                <a:tc>
                  <a:txBody>
                    <a:bodyPr/>
                    <a:lstStyle/>
                    <a:p>
                      <a:pPr algn="ctr" rtl="0" fontAlgn="ctr"/>
                      <a:r>
                        <a:rPr lang="pt-BR" sz="1100" b="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rPr>
                        <a:t>Dedução de Transferências Const. e Legais a Municípios (b)</a:t>
                      </a:r>
                      <a:endParaRPr lang="pt-BR" sz="1100" b="0" i="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endParaRPr>
                    </a:p>
                  </a:txBody>
                  <a:tcPr marL="7127" marR="7127" marT="7127" marB="0" anchor="ctr">
                    <a:solidFill>
                      <a:schemeClr val="accent6">
                        <a:lumMod val="60000"/>
                        <a:lumOff val="40000"/>
                      </a:schemeClr>
                    </a:solidFill>
                  </a:tcPr>
                </a:tc>
                <a:tc>
                  <a:txBody>
                    <a:bodyPr/>
                    <a:lstStyle/>
                    <a:p>
                      <a:pPr algn="ctr" rtl="0" fontAlgn="ctr"/>
                      <a:r>
                        <a:rPr lang="pt-BR" sz="1100" b="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rPr>
                        <a:t>Previsão Atualizada das Receitas Brutas (C)</a:t>
                      </a:r>
                      <a:endParaRPr lang="pt-BR" sz="1100" b="0" i="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endParaRPr>
                    </a:p>
                  </a:txBody>
                  <a:tcPr marL="7127" marR="7127" marT="7127" marB="0" anchor="ctr">
                    <a:solidFill>
                      <a:schemeClr val="accent6">
                        <a:lumMod val="60000"/>
                        <a:lumOff val="40000"/>
                      </a:schemeClr>
                    </a:solidFill>
                  </a:tcPr>
                </a:tc>
                <a:tc>
                  <a:txBody>
                    <a:bodyPr/>
                    <a:lstStyle/>
                    <a:p>
                      <a:pPr algn="ctr" rtl="0" fontAlgn="ctr"/>
                      <a:r>
                        <a:rPr lang="pt-BR" sz="1100" b="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rPr>
                        <a:t>Dedução de Transferências Const. e Legais a Municípios (d)</a:t>
                      </a:r>
                      <a:endParaRPr lang="pt-BR" sz="1100" b="0" i="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endParaRPr>
                    </a:p>
                  </a:txBody>
                  <a:tcPr marL="7127" marR="7127" marT="7127" marB="0" anchor="ctr">
                    <a:solidFill>
                      <a:schemeClr val="accent6">
                        <a:lumMod val="60000"/>
                        <a:lumOff val="40000"/>
                      </a:schemeClr>
                    </a:solidFill>
                  </a:tcPr>
                </a:tc>
                <a:tc>
                  <a:txBody>
                    <a:bodyPr/>
                    <a:lstStyle/>
                    <a:p>
                      <a:pPr algn="ctr" rtl="0" fontAlgn="ctr"/>
                      <a:r>
                        <a:rPr lang="pt-BR" sz="1100" b="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rPr>
                        <a:t>Receitas  Realizadas Brutas                          (e)</a:t>
                      </a:r>
                      <a:endParaRPr lang="pt-BR" sz="1100" b="0" i="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endParaRPr>
                    </a:p>
                  </a:txBody>
                  <a:tcPr marL="7127" marR="7127" marT="7127" marB="0" anchor="ctr"/>
                </a:tc>
                <a:tc>
                  <a:txBody>
                    <a:bodyPr/>
                    <a:lstStyle/>
                    <a:p>
                      <a:pPr algn="ctr" rtl="0" fontAlgn="ctr"/>
                      <a:r>
                        <a:rPr lang="pt-BR" sz="1100" b="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rPr>
                        <a:t>Outras Deduções das Receitas </a:t>
                      </a:r>
                    </a:p>
                    <a:p>
                      <a:pPr algn="ctr" rtl="0" fontAlgn="ctr"/>
                      <a:r>
                        <a:rPr lang="pt-BR" sz="1100" b="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rPr>
                        <a:t>(f)</a:t>
                      </a:r>
                      <a:endParaRPr lang="pt-BR" sz="1100" b="0" i="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endParaRPr>
                    </a:p>
                  </a:txBody>
                  <a:tcPr marL="7127" marR="7127" marT="7127" marB="0" anchor="ctr"/>
                </a:tc>
                <a:tc>
                  <a:txBody>
                    <a:bodyPr/>
                    <a:lstStyle/>
                    <a:p>
                      <a:pPr algn="ctr" rtl="0" fontAlgn="ctr"/>
                      <a:r>
                        <a:rPr lang="pt-BR" sz="1100" b="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rPr>
                        <a:t>Dedução de Transferências Const. e Legais a Municípios (g)</a:t>
                      </a:r>
                      <a:endParaRPr lang="pt-BR" sz="1100" b="0" i="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endParaRPr>
                    </a:p>
                  </a:txBody>
                  <a:tcPr marL="7127" marR="7127" marT="7127" marB="0" anchor="ctr"/>
                </a:tc>
                <a:tc>
                  <a:txBody>
                    <a:bodyPr/>
                    <a:lstStyle/>
                    <a:p>
                      <a:pPr algn="ctr" rtl="0" fontAlgn="ctr"/>
                      <a:r>
                        <a:rPr lang="pt-BR" sz="1100" b="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rPr>
                        <a:t>Receitas  Realizadas da  base para cálculo do percentual de aplicação em ASPS (h = (e-f-g)</a:t>
                      </a:r>
                      <a:endParaRPr lang="pt-BR" sz="1100" b="0" i="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endParaRPr>
                    </a:p>
                  </a:txBody>
                  <a:tcPr marL="7127" marR="7127" marT="7127" marB="0" anchor="ctr"/>
                </a:tc>
                <a:tc>
                  <a:txBody>
                    <a:bodyPr/>
                    <a:lstStyle/>
                    <a:p>
                      <a:pPr algn="ctr" rtl="0" fontAlgn="ctr"/>
                      <a:r>
                        <a:rPr lang="pt-BR" sz="1100" b="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rPr>
                        <a:t> Dedução Para Formação do FUNDEB (i) </a:t>
                      </a:r>
                      <a:endParaRPr lang="pt-BR" sz="1100" b="0" i="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endParaRPr>
                    </a:p>
                  </a:txBody>
                  <a:tcPr marL="7127" marR="7127" marT="7127" marB="0" anchor="ctr"/>
                </a:tc>
                <a:tc>
                  <a:txBody>
                    <a:bodyPr/>
                    <a:lstStyle/>
                    <a:p>
                      <a:pPr algn="ctr" rtl="0" fontAlgn="ctr"/>
                      <a:r>
                        <a:rPr lang="pt-BR" sz="1100" b="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rPr>
                        <a:t>Total Geral das Receitas Líquidas Realizadas                                               (j) = (e-f-g-i)</a:t>
                      </a:r>
                      <a:endParaRPr lang="pt-BR" sz="1100" b="0" i="0" u="none" strike="noStrike" dirty="0">
                        <a:ln>
                          <a:solidFill>
                            <a:sysClr val="windowText" lastClr="000000"/>
                          </a:solidFill>
                        </a:ln>
                        <a:solidFill>
                          <a:schemeClr val="tx1"/>
                        </a:solidFill>
                        <a:effectLst/>
                        <a:latin typeface="Arial" panose="020B0604020202020204" pitchFamily="34" charset="0"/>
                        <a:cs typeface="Arial" panose="020B0604020202020204" pitchFamily="34" charset="0"/>
                      </a:endParaRPr>
                    </a:p>
                  </a:txBody>
                  <a:tcPr marL="7127" marR="7127" marT="7127" marB="0" anchor="ctr"/>
                </a:tc>
              </a:tr>
            </a:tbl>
          </a:graphicData>
        </a:graphic>
      </p:graphicFrame>
      <p:pic>
        <p:nvPicPr>
          <p:cNvPr id="6"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287598" y="118384"/>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Artaf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060" y="188641"/>
            <a:ext cx="2065684" cy="999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93205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ela 8"/>
          <p:cNvGraphicFramePr>
            <a:graphicFrameLocks noGrp="1"/>
          </p:cNvGraphicFramePr>
          <p:nvPr>
            <p:extLst>
              <p:ext uri="{D42A27DB-BD31-4B8C-83A1-F6EECF244321}">
                <p14:modId xmlns:p14="http://schemas.microsoft.com/office/powerpoint/2010/main" val="57307704"/>
              </p:ext>
            </p:extLst>
          </p:nvPr>
        </p:nvGraphicFramePr>
        <p:xfrm>
          <a:off x="823696" y="4901617"/>
          <a:ext cx="7364183" cy="938520"/>
        </p:xfrm>
        <a:graphic>
          <a:graphicData uri="http://schemas.openxmlformats.org/drawingml/2006/table">
            <a:tbl>
              <a:tblPr/>
              <a:tblGrid>
                <a:gridCol w="1151818"/>
                <a:gridCol w="6212365"/>
              </a:tblGrid>
              <a:tr h="274320">
                <a:tc>
                  <a:txBody>
                    <a:bodyPr/>
                    <a:lstStyle/>
                    <a:p>
                      <a:pPr algn="ctr"/>
                      <a:r>
                        <a:rPr lang="pt-BR" sz="1400" b="1" dirty="0">
                          <a:latin typeface="+mn-lt"/>
                          <a:cs typeface="Andalus" panose="02020603050405020304" pitchFamily="18" charset="-78"/>
                        </a:rPr>
                        <a:t>CÓDIGO</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pt-BR" sz="1400" b="1" dirty="0">
                          <a:latin typeface="+mn-lt"/>
                          <a:cs typeface="Andalus" panose="02020603050405020304" pitchFamily="18" charset="-78"/>
                        </a:rPr>
                        <a:t>ESPECIFICAÇÃO</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328290">
                <a:tc>
                  <a:txBody>
                    <a:bodyPr/>
                    <a:lstStyle/>
                    <a:p>
                      <a:r>
                        <a:rPr lang="pt-BR" sz="1400" b="1" dirty="0">
                          <a:latin typeface="+mn-lt"/>
                          <a:cs typeface="Andalus" panose="02020603050405020304" pitchFamily="18" charset="-78"/>
                        </a:rPr>
                        <a:t>1.7.2.1.38.00</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pt-BR" sz="1400" b="1" dirty="0">
                          <a:latin typeface="+mn-lt"/>
                          <a:cs typeface="Andalus" panose="02020603050405020304" pitchFamily="18" charset="-78"/>
                        </a:rPr>
                        <a:t>Transferências Advindas de Emendas Parlamentares </a:t>
                      </a:r>
                      <a:r>
                        <a:rPr lang="pt-BR" sz="1400" b="1" dirty="0" smtClean="0">
                          <a:latin typeface="+mn-lt"/>
                          <a:cs typeface="Andalus" panose="02020603050405020304" pitchFamily="18" charset="-78"/>
                        </a:rPr>
                        <a:t>Individuais (</a:t>
                      </a:r>
                      <a:r>
                        <a:rPr lang="pt-BR" sz="1400" b="1" dirty="0" smtClean="0">
                          <a:solidFill>
                            <a:schemeClr val="tx1"/>
                          </a:solidFill>
                          <a:latin typeface="+mn-lt"/>
                          <a:cs typeface="Andalus" panose="02020603050405020304" pitchFamily="18" charset="-78"/>
                        </a:rPr>
                        <a:t>custeio)</a:t>
                      </a:r>
                      <a:endParaRPr lang="pt-BR" sz="1400" b="1" dirty="0">
                        <a:solidFill>
                          <a:schemeClr val="tx1"/>
                        </a:solidFill>
                        <a:latin typeface="+mn-lt"/>
                        <a:cs typeface="Andalus" panose="02020603050405020304" pitchFamily="18" charset="-7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8290">
                <a:tc>
                  <a:txBody>
                    <a:bodyPr/>
                    <a:lstStyle/>
                    <a:p>
                      <a:r>
                        <a:rPr lang="pt-BR" sz="1400" b="1">
                          <a:latin typeface="+mn-lt"/>
                          <a:cs typeface="Andalus" panose="02020603050405020304" pitchFamily="18" charset="-78"/>
                        </a:rPr>
                        <a:t>2.4.2.1.38.00</a:t>
                      </a: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pt-BR" sz="1400" b="1" dirty="0">
                          <a:latin typeface="+mn-lt"/>
                          <a:cs typeface="Andalus" panose="02020603050405020304" pitchFamily="18" charset="-78"/>
                        </a:rPr>
                        <a:t>Transferências Advindas de Emendas Parlamentares </a:t>
                      </a:r>
                      <a:r>
                        <a:rPr lang="pt-BR" sz="1400" b="1" dirty="0" smtClean="0">
                          <a:latin typeface="+mn-lt"/>
                          <a:cs typeface="Andalus" panose="02020603050405020304" pitchFamily="18" charset="-78"/>
                        </a:rPr>
                        <a:t>Individuais (</a:t>
                      </a:r>
                      <a:r>
                        <a:rPr lang="pt-BR" sz="1400" b="1" dirty="0" smtClean="0">
                          <a:solidFill>
                            <a:schemeClr val="tx1"/>
                          </a:solidFill>
                          <a:latin typeface="+mn-lt"/>
                          <a:cs typeface="Andalus" panose="02020603050405020304" pitchFamily="18" charset="-78"/>
                        </a:rPr>
                        <a:t>investimento</a:t>
                      </a:r>
                      <a:r>
                        <a:rPr lang="pt-BR" sz="1400" b="1" dirty="0" smtClean="0">
                          <a:latin typeface="+mn-lt"/>
                          <a:cs typeface="Andalus" panose="02020603050405020304" pitchFamily="18" charset="-78"/>
                        </a:rPr>
                        <a:t>)</a:t>
                      </a:r>
                      <a:endParaRPr lang="pt-BR" sz="1400" b="1" dirty="0">
                        <a:latin typeface="+mn-lt"/>
                        <a:cs typeface="Andalus" panose="02020603050405020304" pitchFamily="18" charset="-78"/>
                      </a:endParaRPr>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097" name="Rectangle 1"/>
          <p:cNvSpPr>
            <a:spLocks noChangeArrowheads="1"/>
          </p:cNvSpPr>
          <p:nvPr/>
        </p:nvSpPr>
        <p:spPr bwMode="auto">
          <a:xfrm>
            <a:off x="236095" y="1962265"/>
            <a:ext cx="8539385" cy="2908489"/>
          </a:xfrm>
          <a:prstGeom prst="rect">
            <a:avLst/>
          </a:prstGeom>
          <a:noFill/>
          <a:ln w="9525">
            <a:noFill/>
            <a:miter lim="800000"/>
            <a:headEnd/>
            <a:tailEnd/>
          </a:ln>
          <a:effectLst/>
        </p:spPr>
        <p:txBody>
          <a:bodyPr vert="horz" wrap="square" lIns="68580" tIns="34290" rIns="68580" bIns="34290" numCol="1" anchor="ctr" anchorCtr="0" compatLnSpc="1">
            <a:prstTxWarp prst="textNoShape">
              <a:avLst/>
            </a:prstTxWarp>
            <a:spAutoFit/>
          </a:bodyPr>
          <a:lstStyle/>
          <a:p>
            <a:pPr algn="just" fontAlgn="base">
              <a:spcBef>
                <a:spcPct val="0"/>
              </a:spcBef>
              <a:spcAft>
                <a:spcPct val="0"/>
              </a:spcAft>
            </a:pPr>
            <a:r>
              <a:rPr lang="pt-BR" sz="1500" dirty="0">
                <a:solidFill>
                  <a:srgbClr val="000000"/>
                </a:solidFill>
                <a:latin typeface="Times New Roman" pitchFamily="18" charset="0"/>
                <a:cs typeface="Times New Roman" pitchFamily="18" charset="0"/>
              </a:rPr>
              <a:t>	Em que pese às publicações dos seguintes instrumentos: Portaria Conjunta STN/SOF nº 1, de 15/09/2017 que altera a Portaria STN/SOF nº 163, de 04/05/11; Portarias STN nº 764 e nº 765 de 15/09/2017; e Portaria Conjunta STN/SOF de 05 de agosto de 2015, a Coordenação do Sistema de Informações sobre Orçamentos Públicos em Saúde (SIOPS) informa que: </a:t>
            </a:r>
          </a:p>
          <a:p>
            <a:pPr algn="just" fontAlgn="base">
              <a:spcBef>
                <a:spcPct val="0"/>
              </a:spcBef>
              <a:spcAft>
                <a:spcPct val="0"/>
              </a:spcAft>
            </a:pPr>
            <a:endParaRPr lang="pt-BR" sz="1650" b="1" dirty="0">
              <a:solidFill>
                <a:srgbClr val="000000"/>
              </a:solidFill>
              <a:latin typeface="Times New Roman" pitchFamily="18" charset="0"/>
              <a:cs typeface="Times New Roman" pitchFamily="18" charset="0"/>
            </a:endParaRPr>
          </a:p>
          <a:p>
            <a:pPr algn="just" fontAlgn="base">
              <a:spcBef>
                <a:spcPct val="0"/>
              </a:spcBef>
              <a:spcAft>
                <a:spcPct val="0"/>
              </a:spcAft>
            </a:pPr>
            <a:r>
              <a:rPr lang="pt-BR" sz="1500" b="1" dirty="0">
                <a:solidFill>
                  <a:srgbClr val="002060"/>
                </a:solidFill>
                <a:latin typeface="Times New Roman" pitchFamily="18" charset="0"/>
                <a:cs typeface="Times New Roman" pitchFamily="18" charset="0"/>
              </a:rPr>
              <a:t>	</a:t>
            </a:r>
            <a:r>
              <a:rPr lang="pt-BR" sz="1650" b="1" dirty="0">
                <a:solidFill>
                  <a:srgbClr val="002060"/>
                </a:solidFill>
                <a:latin typeface="Times New Roman" pitchFamily="18" charset="0"/>
                <a:cs typeface="Times New Roman" pitchFamily="18" charset="0"/>
              </a:rPr>
              <a:t>Para o exercício financeiro de 2018, a classificação por natureza da receita orçamentária constante no rol do SIOPS não sofrerá alterações em sua totalidade</a:t>
            </a:r>
            <a:r>
              <a:rPr lang="pt-BR" sz="1500" dirty="0">
                <a:solidFill>
                  <a:srgbClr val="002060"/>
                </a:solidFill>
                <a:latin typeface="Times New Roman" pitchFamily="18" charset="0"/>
                <a:cs typeface="Times New Roman" pitchFamily="18" charset="0"/>
              </a:rPr>
              <a:t>. </a:t>
            </a:r>
          </a:p>
          <a:p>
            <a:pPr algn="just" fontAlgn="base">
              <a:spcBef>
                <a:spcPct val="0"/>
              </a:spcBef>
              <a:spcAft>
                <a:spcPct val="0"/>
              </a:spcAft>
            </a:pPr>
            <a:endParaRPr lang="pt-BR" sz="1500" dirty="0">
              <a:solidFill>
                <a:srgbClr val="002060"/>
              </a:solidFill>
              <a:latin typeface="Times New Roman" pitchFamily="18" charset="0"/>
              <a:cs typeface="Times New Roman" pitchFamily="18" charset="0"/>
            </a:endParaRPr>
          </a:p>
          <a:p>
            <a:pPr algn="just" fontAlgn="base">
              <a:spcBef>
                <a:spcPct val="0"/>
              </a:spcBef>
              <a:spcAft>
                <a:spcPct val="0"/>
              </a:spcAft>
            </a:pPr>
            <a:r>
              <a:rPr lang="pt-BR" sz="1500" dirty="0">
                <a:solidFill>
                  <a:srgbClr val="000000"/>
                </a:solidFill>
                <a:latin typeface="Times New Roman" pitchFamily="18" charset="0"/>
                <a:cs typeface="Times New Roman" pitchFamily="18" charset="0"/>
              </a:rPr>
              <a:t>	O SIOPS deverá inserir em seu rol de receitas apenas o que está determinado na Portaria STN nº 764, Art. 1º:“Incluir as naturezas de receita orçamentária a serem utilizadas pelos Estados, Distrito Federal e Municípios, enquanto não estiverem utilizando a estrutura de codificação constante da Portaria Interministerial STN/SOF nº 5/2015.”</a:t>
            </a:r>
            <a:endParaRPr lang="pt-BR" sz="1500" dirty="0">
              <a:latin typeface="Arial" pitchFamily="34" charset="0"/>
              <a:cs typeface="Arial" pitchFamily="34" charset="0"/>
            </a:endParaRPr>
          </a:p>
        </p:txBody>
      </p:sp>
      <p:sp>
        <p:nvSpPr>
          <p:cNvPr id="6" name="Retângulo 5"/>
          <p:cNvSpPr/>
          <p:nvPr/>
        </p:nvSpPr>
        <p:spPr>
          <a:xfrm>
            <a:off x="307834" y="1556792"/>
            <a:ext cx="8567225" cy="553998"/>
          </a:xfrm>
          <a:prstGeom prst="rect">
            <a:avLst/>
          </a:prstGeom>
        </p:spPr>
        <p:txBody>
          <a:bodyPr wrap="square">
            <a:spAutoFit/>
          </a:bodyPr>
          <a:lstStyle/>
          <a:p>
            <a:pPr algn="ctr"/>
            <a:r>
              <a:rPr lang="pt-BR" sz="3000" b="1" dirty="0">
                <a:solidFill>
                  <a:schemeClr val="accent5">
                    <a:lumMod val="50000"/>
                  </a:schemeClr>
                </a:solidFill>
                <a:latin typeface="Andalus" panose="02020603050405020304" pitchFamily="18" charset="-78"/>
                <a:cs typeface="Andalus" panose="02020603050405020304" pitchFamily="18" charset="-78"/>
              </a:rPr>
              <a:t>PASTA DE RECEITA ORÇAMENTÁRIA</a:t>
            </a:r>
          </a:p>
        </p:txBody>
      </p:sp>
      <p:pic>
        <p:nvPicPr>
          <p:cNvPr id="5"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6243341" y="33265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Artaf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834" y="188641"/>
            <a:ext cx="2054188" cy="993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989953"/>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89141" y="1448545"/>
            <a:ext cx="7600013" cy="496290"/>
          </a:xfrm>
          <a:prstGeom prst="rect">
            <a:avLst/>
          </a:prstGeom>
        </p:spPr>
        <p:txBody>
          <a:bodyPr wrap="square">
            <a:spAutoFit/>
          </a:bodyPr>
          <a:lstStyle/>
          <a:p>
            <a:pPr algn="ctr"/>
            <a:r>
              <a:rPr lang="pt-BR" sz="2625" b="1" dirty="0">
                <a:solidFill>
                  <a:schemeClr val="accent5">
                    <a:lumMod val="50000"/>
                  </a:schemeClr>
                </a:solidFill>
                <a:latin typeface="Andalus" panose="02020603050405020304" pitchFamily="18" charset="-78"/>
                <a:cs typeface="Andalus" panose="02020603050405020304" pitchFamily="18" charset="-78"/>
              </a:rPr>
              <a:t>PASTA DE RECEITA ORÇAMENTÁRIA</a:t>
            </a:r>
          </a:p>
        </p:txBody>
      </p:sp>
      <p:sp>
        <p:nvSpPr>
          <p:cNvPr id="6" name="Título 1"/>
          <p:cNvSpPr txBox="1">
            <a:spLocks/>
          </p:cNvSpPr>
          <p:nvPr/>
        </p:nvSpPr>
        <p:spPr>
          <a:xfrm>
            <a:off x="232117" y="2057555"/>
            <a:ext cx="8385110" cy="64159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1650" b="1" dirty="0">
                <a:latin typeface="+mn-lt"/>
                <a:cs typeface="Andalus" panose="02020603050405020304" pitchFamily="18" charset="-78"/>
              </a:rPr>
              <a:t>MODIFICAÇÕES DECORRENTES DA PORTARIA nº 3.992 – 28 DE DEZEMBRO DE 2017</a:t>
            </a:r>
          </a:p>
        </p:txBody>
      </p:sp>
      <p:sp>
        <p:nvSpPr>
          <p:cNvPr id="9" name="Retângulo 8"/>
          <p:cNvSpPr/>
          <p:nvPr/>
        </p:nvSpPr>
        <p:spPr>
          <a:xfrm>
            <a:off x="386714" y="2553771"/>
            <a:ext cx="8230512" cy="1200329"/>
          </a:xfrm>
          <a:prstGeom prst="rect">
            <a:avLst/>
          </a:prstGeom>
        </p:spPr>
        <p:txBody>
          <a:bodyPr wrap="square">
            <a:spAutoFit/>
          </a:bodyPr>
          <a:lstStyle/>
          <a:p>
            <a:pPr algn="just"/>
            <a:r>
              <a:rPr lang="pt-BR" b="1" dirty="0">
                <a:cs typeface="Andalus" panose="02020603050405020304" pitchFamily="18" charset="-78"/>
              </a:rPr>
              <a:t>	A partir de 10 de janeiro de 2018 os recursos do Ministério da Saúde, destinados a despesas com ações e serviços públicos de saúde, a serem repassados  aos Estados, ao Distrito Federal e aos Municípios, serão organizados e transferidos pelo FNS na forma dos seguintes blocos de financiamento</a:t>
            </a:r>
            <a:r>
              <a:rPr lang="pt-BR" dirty="0">
                <a:cs typeface="Andalus" panose="02020603050405020304" pitchFamily="18" charset="-78"/>
              </a:rPr>
              <a:t>:</a:t>
            </a:r>
          </a:p>
        </p:txBody>
      </p:sp>
      <p:graphicFrame>
        <p:nvGraphicFramePr>
          <p:cNvPr id="5" name="Diagrama 4"/>
          <p:cNvGraphicFramePr/>
          <p:nvPr>
            <p:extLst>
              <p:ext uri="{D42A27DB-BD31-4B8C-83A1-F6EECF244321}">
                <p14:modId xmlns:p14="http://schemas.microsoft.com/office/powerpoint/2010/main" val="2197794942"/>
              </p:ext>
            </p:extLst>
          </p:nvPr>
        </p:nvGraphicFramePr>
        <p:xfrm>
          <a:off x="193357" y="3933874"/>
          <a:ext cx="4528307" cy="4727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a 6"/>
          <p:cNvGraphicFramePr/>
          <p:nvPr>
            <p:extLst>
              <p:ext uri="{D42A27DB-BD31-4B8C-83A1-F6EECF244321}">
                <p14:modId xmlns:p14="http://schemas.microsoft.com/office/powerpoint/2010/main" val="185019846"/>
              </p:ext>
            </p:extLst>
          </p:nvPr>
        </p:nvGraphicFramePr>
        <p:xfrm>
          <a:off x="193357" y="4796160"/>
          <a:ext cx="4528307" cy="44539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Espaço Reservado para Conteúdo 2"/>
          <p:cNvSpPr txBox="1">
            <a:spLocks/>
          </p:cNvSpPr>
          <p:nvPr/>
        </p:nvSpPr>
        <p:spPr>
          <a:xfrm>
            <a:off x="4915022" y="3858856"/>
            <a:ext cx="3547241" cy="1514360"/>
          </a:xfrm>
          <a:prstGeom prst="rect">
            <a:avLst/>
          </a:prstGeom>
          <a:solidFill>
            <a:schemeClr val="accent1">
              <a:lumMod val="40000"/>
              <a:lumOff val="60000"/>
            </a:schemeClr>
          </a:solidFill>
        </p:spPr>
        <p:style>
          <a:lnRef idx="0">
            <a:schemeClr val="accent1"/>
          </a:lnRef>
          <a:fillRef idx="3">
            <a:schemeClr val="accent1"/>
          </a:fillRef>
          <a:effectRef idx="3">
            <a:schemeClr val="accent1"/>
          </a:effectRef>
          <a:fontRef idx="minor">
            <a:schemeClr val="lt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just">
              <a:lnSpc>
                <a:spcPct val="100000"/>
              </a:lnSpc>
              <a:buNone/>
            </a:pPr>
            <a:r>
              <a:rPr lang="pt-BR" sz="1500" b="1" dirty="0">
                <a:solidFill>
                  <a:schemeClr val="tx1"/>
                </a:solidFill>
              </a:rPr>
              <a:t>Os recursos que compõem cada Bloco serão transferidos, fundo a fundo, de forma regular e automática, em conta corrente específica e </a:t>
            </a:r>
            <a:r>
              <a:rPr lang="pt-BR" sz="1500" b="1" u="sng" dirty="0">
                <a:solidFill>
                  <a:schemeClr val="tx1"/>
                </a:solidFill>
              </a:rPr>
              <a:t>única</a:t>
            </a:r>
            <a:r>
              <a:rPr lang="pt-BR" sz="1500" b="1" dirty="0">
                <a:solidFill>
                  <a:schemeClr val="tx1"/>
                </a:solidFill>
              </a:rPr>
              <a:t> para cada Bloco e mantidas em instituições financeiras oficiais federais.</a:t>
            </a:r>
          </a:p>
          <a:p>
            <a:pPr algn="just">
              <a:lnSpc>
                <a:spcPct val="100000"/>
              </a:lnSpc>
            </a:pPr>
            <a:endParaRPr lang="pt-BR" sz="1500" dirty="0">
              <a:solidFill>
                <a:schemeClr val="tx1"/>
              </a:solidFill>
            </a:endParaRPr>
          </a:p>
        </p:txBody>
      </p:sp>
      <p:pic>
        <p:nvPicPr>
          <p:cNvPr id="8" name="Imagem 2" descr="cid:image002.png@01D0B4C3.EFECA470"/>
          <p:cNvPicPr>
            <a:picLocks noChangeAspect="1" noChangeArrowheads="1"/>
          </p:cNvPicPr>
          <p:nvPr/>
        </p:nvPicPr>
        <p:blipFill rotWithShape="1">
          <a:blip r:embed="rId12">
            <a:extLst>
              <a:ext uri="{28A0092B-C50C-407E-A947-70E740481C1C}">
                <a14:useLocalDpi xmlns:a14="http://schemas.microsoft.com/office/drawing/2010/main" val="0"/>
              </a:ext>
            </a:extLst>
          </a:blip>
          <a:srcRect l="6513" t="38654" r="6288" b="33785"/>
          <a:stretch/>
        </p:blipFill>
        <p:spPr bwMode="auto">
          <a:xfrm>
            <a:off x="6228184" y="110011"/>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Artafam"/>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2117" y="185381"/>
            <a:ext cx="2183160" cy="1055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5036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have direita 4"/>
          <p:cNvSpPr/>
          <p:nvPr/>
        </p:nvSpPr>
        <p:spPr>
          <a:xfrm>
            <a:off x="6637818" y="3003762"/>
            <a:ext cx="292655" cy="1177717"/>
          </a:xfrm>
          <a:prstGeom prst="rightBrace">
            <a:avLst>
              <a:gd name="adj1" fmla="val 30039"/>
              <a:gd name="adj2" fmla="val 51231"/>
            </a:avLst>
          </a:prstGeom>
          <a:noFill/>
          <a:ln w="57150">
            <a:solidFill>
              <a:schemeClr val="accent6">
                <a:lumMod val="50000"/>
              </a:schemeClr>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pt-BR"/>
          </a:p>
        </p:txBody>
      </p:sp>
      <p:sp>
        <p:nvSpPr>
          <p:cNvPr id="11" name="Espaço Reservado para Conteúdo 2"/>
          <p:cNvSpPr txBox="1">
            <a:spLocks/>
          </p:cNvSpPr>
          <p:nvPr/>
        </p:nvSpPr>
        <p:spPr>
          <a:xfrm>
            <a:off x="7263996" y="2947041"/>
            <a:ext cx="1727200" cy="1318846"/>
          </a:xfrm>
          <a:prstGeom prst="rect">
            <a:avLst/>
          </a:prstGeom>
          <a:solidFill>
            <a:schemeClr val="accent2">
              <a:lumMod val="20000"/>
              <a:lumOff val="80000"/>
            </a:schemeClr>
          </a:solidFill>
          <a:ln>
            <a:solidFill>
              <a:schemeClr val="accent2">
                <a:lumMod val="20000"/>
                <a:lumOff val="80000"/>
              </a:schemeClr>
            </a:solidFill>
          </a:ln>
        </p:spPr>
        <p:style>
          <a:lnRef idx="0">
            <a:schemeClr val="accent1"/>
          </a:lnRef>
          <a:fillRef idx="3">
            <a:schemeClr val="accent1"/>
          </a:fillRef>
          <a:effectRef idx="3">
            <a:schemeClr val="accent1"/>
          </a:effectRef>
          <a:fontRef idx="minor">
            <a:schemeClr val="lt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lnSpc>
                <a:spcPct val="100000"/>
              </a:lnSpc>
              <a:buNone/>
            </a:pPr>
            <a:r>
              <a:rPr lang="pt-BR" sz="1500" b="1" u="sng" dirty="0">
                <a:solidFill>
                  <a:schemeClr val="tx1"/>
                </a:solidFill>
              </a:rPr>
              <a:t>CONTAS  DE </a:t>
            </a:r>
            <a:r>
              <a:rPr lang="pt-BR" sz="1500" b="1" u="sng" dirty="0">
                <a:solidFill>
                  <a:schemeClr val="tx1"/>
                </a:solidFill>
                <a:effectLst>
                  <a:outerShdw blurRad="38100" dist="38100" dir="2700000" algn="tl">
                    <a:srgbClr val="000000">
                      <a:alpha val="43137"/>
                    </a:srgbClr>
                  </a:outerShdw>
                </a:effectLst>
              </a:rPr>
              <a:t>CUSTEIO DA </a:t>
            </a:r>
            <a:r>
              <a:rPr lang="pt-BR" sz="1500" b="1" u="sng" dirty="0">
                <a:solidFill>
                  <a:schemeClr val="tx1"/>
                </a:solidFill>
              </a:rPr>
              <a:t>PASTA DE RECEITA, CONF. PORTARIA </a:t>
            </a:r>
          </a:p>
          <a:p>
            <a:pPr marL="0" indent="0" algn="ctr">
              <a:lnSpc>
                <a:spcPct val="100000"/>
              </a:lnSpc>
              <a:buNone/>
            </a:pPr>
            <a:r>
              <a:rPr lang="pt-BR" sz="1500" b="1" u="sng" dirty="0">
                <a:solidFill>
                  <a:schemeClr val="tx1"/>
                </a:solidFill>
              </a:rPr>
              <a:t>Nº 3.992/2017</a:t>
            </a:r>
          </a:p>
        </p:txBody>
      </p:sp>
      <p:sp>
        <p:nvSpPr>
          <p:cNvPr id="12" name="Espaço Reservado para Conteúdo 2"/>
          <p:cNvSpPr txBox="1">
            <a:spLocks/>
          </p:cNvSpPr>
          <p:nvPr/>
        </p:nvSpPr>
        <p:spPr>
          <a:xfrm>
            <a:off x="7232343" y="4430558"/>
            <a:ext cx="1727200" cy="1300301"/>
          </a:xfrm>
          <a:prstGeom prst="rect">
            <a:avLst/>
          </a:prstGeom>
          <a:solidFill>
            <a:schemeClr val="accent1">
              <a:lumMod val="20000"/>
              <a:lumOff val="80000"/>
            </a:schemeClr>
          </a:solidFill>
        </p:spPr>
        <p:style>
          <a:lnRef idx="0">
            <a:schemeClr val="accent1"/>
          </a:lnRef>
          <a:fillRef idx="3">
            <a:schemeClr val="accent1"/>
          </a:fillRef>
          <a:effectRef idx="3">
            <a:schemeClr val="accent1"/>
          </a:effectRef>
          <a:fontRef idx="minor">
            <a:schemeClr val="lt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lnSpc>
                <a:spcPct val="100000"/>
              </a:lnSpc>
              <a:buNone/>
            </a:pPr>
            <a:r>
              <a:rPr lang="pt-BR" sz="1500" b="1" dirty="0">
                <a:solidFill>
                  <a:schemeClr val="tx1"/>
                </a:solidFill>
              </a:rPr>
              <a:t>CONTAS  DE </a:t>
            </a:r>
            <a:r>
              <a:rPr lang="pt-BR" sz="1500" b="1" u="sng" dirty="0">
                <a:solidFill>
                  <a:schemeClr val="tx1"/>
                </a:solidFill>
                <a:effectLst>
                  <a:outerShdw blurRad="38100" dist="38100" dir="2700000" algn="tl">
                    <a:srgbClr val="000000">
                      <a:alpha val="43137"/>
                    </a:srgbClr>
                  </a:outerShdw>
                </a:effectLst>
              </a:rPr>
              <a:t>INVESTIMENTO </a:t>
            </a:r>
            <a:r>
              <a:rPr lang="pt-BR" sz="1500" b="1" dirty="0">
                <a:solidFill>
                  <a:schemeClr val="tx1"/>
                </a:solidFill>
              </a:rPr>
              <a:t>DA PASTA DE RECEITA, CONF. PORTARIA </a:t>
            </a:r>
          </a:p>
          <a:p>
            <a:pPr marL="0" indent="0" algn="ctr">
              <a:lnSpc>
                <a:spcPct val="100000"/>
              </a:lnSpc>
              <a:buNone/>
            </a:pPr>
            <a:r>
              <a:rPr lang="pt-BR" sz="1500" b="1" dirty="0">
                <a:solidFill>
                  <a:schemeClr val="tx1"/>
                </a:solidFill>
              </a:rPr>
              <a:t>Nº 3.992/2017</a:t>
            </a:r>
          </a:p>
        </p:txBody>
      </p:sp>
      <p:graphicFrame>
        <p:nvGraphicFramePr>
          <p:cNvPr id="7" name="Tabela 6"/>
          <p:cNvGraphicFramePr>
            <a:graphicFrameLocks noGrp="1"/>
          </p:cNvGraphicFramePr>
          <p:nvPr>
            <p:extLst>
              <p:ext uri="{D42A27DB-BD31-4B8C-83A1-F6EECF244321}">
                <p14:modId xmlns:p14="http://schemas.microsoft.com/office/powerpoint/2010/main" val="4226162196"/>
              </p:ext>
            </p:extLst>
          </p:nvPr>
        </p:nvGraphicFramePr>
        <p:xfrm>
          <a:off x="168813" y="3003762"/>
          <a:ext cx="6341011" cy="1280160"/>
        </p:xfrm>
        <a:graphic>
          <a:graphicData uri="http://schemas.openxmlformats.org/drawingml/2006/table">
            <a:tbl>
              <a:tblPr firstRow="1" firstCol="1" bandRow="1">
                <a:tableStyleId>{BC89EF96-8CEA-46FF-86C4-4CE0E7609802}</a:tableStyleId>
              </a:tblPr>
              <a:tblGrid>
                <a:gridCol w="1306505"/>
                <a:gridCol w="5034506"/>
              </a:tblGrid>
              <a:tr h="205740">
                <a:tc>
                  <a:txBody>
                    <a:bodyPr/>
                    <a:lstStyle/>
                    <a:p>
                      <a:pPr>
                        <a:spcAft>
                          <a:spcPts val="0"/>
                        </a:spcAft>
                      </a:pPr>
                      <a:r>
                        <a:rPr lang="pt-BR" sz="1400" b="1" dirty="0">
                          <a:effectLst/>
                        </a:rPr>
                        <a:t>1.7.21.33.00.00</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accent1">
                        <a:lumMod val="20000"/>
                        <a:lumOff val="80000"/>
                      </a:schemeClr>
                    </a:solidFill>
                  </a:tcPr>
                </a:tc>
                <a:tc>
                  <a:txBody>
                    <a:bodyPr/>
                    <a:lstStyle/>
                    <a:p>
                      <a:pPr>
                        <a:spcAft>
                          <a:spcPts val="0"/>
                        </a:spcAft>
                      </a:pPr>
                      <a:r>
                        <a:rPr lang="pt-BR" sz="1400" b="1" dirty="0" smtClean="0">
                          <a:effectLst/>
                        </a:rPr>
                        <a:t>BLOCO DE CUSTEIO </a:t>
                      </a:r>
                      <a:r>
                        <a:rPr lang="pt-BR" sz="1400" b="1" dirty="0">
                          <a:effectLst/>
                        </a:rPr>
                        <a:t>DAS AÇÕES E SERVIÇOS PÚBLICOS DE SAÚDE</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accent1">
                        <a:lumMod val="20000"/>
                        <a:lumOff val="80000"/>
                      </a:schemeClr>
                    </a:solidFill>
                  </a:tcPr>
                </a:tc>
              </a:tr>
              <a:tr h="205740">
                <a:tc>
                  <a:txBody>
                    <a:bodyPr/>
                    <a:lstStyle/>
                    <a:p>
                      <a:pPr>
                        <a:spcAft>
                          <a:spcPts val="0"/>
                        </a:spcAft>
                      </a:pPr>
                      <a:r>
                        <a:rPr lang="pt-BR" sz="1400" b="1" dirty="0">
                          <a:effectLst/>
                        </a:rPr>
                        <a:t>1.7.21.33.11.00</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c>
                  <a:txBody>
                    <a:bodyPr/>
                    <a:lstStyle/>
                    <a:p>
                      <a:pPr>
                        <a:spcAft>
                          <a:spcPts val="0"/>
                        </a:spcAft>
                      </a:pPr>
                      <a:r>
                        <a:rPr lang="pt-BR" sz="1400" b="1" dirty="0">
                          <a:effectLst/>
                        </a:rPr>
                        <a:t>Atenção básica</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r>
              <a:tr h="205740">
                <a:tc>
                  <a:txBody>
                    <a:bodyPr/>
                    <a:lstStyle/>
                    <a:p>
                      <a:pPr>
                        <a:spcAft>
                          <a:spcPts val="0"/>
                        </a:spcAft>
                      </a:pPr>
                      <a:r>
                        <a:rPr lang="pt-BR" sz="1400" b="1" dirty="0">
                          <a:effectLst/>
                        </a:rPr>
                        <a:t>1.7.21.33.12.00</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c>
                  <a:txBody>
                    <a:bodyPr/>
                    <a:lstStyle/>
                    <a:p>
                      <a:pPr>
                        <a:spcAft>
                          <a:spcPts val="0"/>
                        </a:spcAft>
                      </a:pPr>
                      <a:r>
                        <a:rPr lang="pt-BR" sz="1400" b="1" dirty="0">
                          <a:effectLst/>
                        </a:rPr>
                        <a:t>Atenção de média e alta complexidade ambulatorial e hospitalar</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r>
              <a:tr h="205740">
                <a:tc>
                  <a:txBody>
                    <a:bodyPr/>
                    <a:lstStyle/>
                    <a:p>
                      <a:pPr>
                        <a:spcAft>
                          <a:spcPts val="0"/>
                        </a:spcAft>
                      </a:pPr>
                      <a:r>
                        <a:rPr lang="pt-BR" sz="1400" b="1" dirty="0">
                          <a:effectLst/>
                        </a:rPr>
                        <a:t>1.7.21.33.13.00</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c>
                  <a:txBody>
                    <a:bodyPr/>
                    <a:lstStyle/>
                    <a:p>
                      <a:pPr>
                        <a:spcAft>
                          <a:spcPts val="0"/>
                        </a:spcAft>
                      </a:pPr>
                      <a:r>
                        <a:rPr lang="pt-BR" sz="1400" b="1" dirty="0">
                          <a:effectLst/>
                        </a:rPr>
                        <a:t>Vigilância em saúde</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r>
              <a:tr h="205740">
                <a:tc>
                  <a:txBody>
                    <a:bodyPr/>
                    <a:lstStyle/>
                    <a:p>
                      <a:pPr>
                        <a:spcAft>
                          <a:spcPts val="0"/>
                        </a:spcAft>
                      </a:pPr>
                      <a:r>
                        <a:rPr lang="pt-BR" sz="1400" b="1">
                          <a:effectLst/>
                        </a:rPr>
                        <a:t>1.7.21.33.14.00</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c>
                  <a:txBody>
                    <a:bodyPr/>
                    <a:lstStyle/>
                    <a:p>
                      <a:pPr>
                        <a:spcAft>
                          <a:spcPts val="0"/>
                        </a:spcAft>
                      </a:pPr>
                      <a:r>
                        <a:rPr lang="pt-BR" sz="1400" b="1" dirty="0">
                          <a:effectLst/>
                        </a:rPr>
                        <a:t>Assistência farmacêutica </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r>
              <a:tr h="205740">
                <a:tc>
                  <a:txBody>
                    <a:bodyPr/>
                    <a:lstStyle/>
                    <a:p>
                      <a:pPr>
                        <a:spcAft>
                          <a:spcPts val="0"/>
                        </a:spcAft>
                      </a:pPr>
                      <a:r>
                        <a:rPr lang="pt-BR" sz="1400" b="1">
                          <a:effectLst/>
                        </a:rPr>
                        <a:t>1.7.21.33.15.00</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c>
                  <a:txBody>
                    <a:bodyPr/>
                    <a:lstStyle/>
                    <a:p>
                      <a:pPr>
                        <a:spcAft>
                          <a:spcPts val="0"/>
                        </a:spcAft>
                      </a:pPr>
                      <a:r>
                        <a:rPr lang="pt-BR" sz="1400" b="1" dirty="0">
                          <a:effectLst/>
                        </a:rPr>
                        <a:t>Gestão do </a:t>
                      </a:r>
                      <a:r>
                        <a:rPr lang="pt-BR" sz="1400" b="1" dirty="0" smtClean="0">
                          <a:effectLst/>
                        </a:rPr>
                        <a:t>SUS</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r>
            </a:tbl>
          </a:graphicData>
        </a:graphic>
      </p:graphicFrame>
      <p:graphicFrame>
        <p:nvGraphicFramePr>
          <p:cNvPr id="8" name="Tabela 7"/>
          <p:cNvGraphicFramePr>
            <a:graphicFrameLocks noGrp="1"/>
          </p:cNvGraphicFramePr>
          <p:nvPr>
            <p:extLst>
              <p:ext uri="{D42A27DB-BD31-4B8C-83A1-F6EECF244321}">
                <p14:modId xmlns:p14="http://schemas.microsoft.com/office/powerpoint/2010/main" val="3503828142"/>
              </p:ext>
            </p:extLst>
          </p:nvPr>
        </p:nvGraphicFramePr>
        <p:xfrm>
          <a:off x="213497" y="4438829"/>
          <a:ext cx="6298809" cy="1510451"/>
        </p:xfrm>
        <a:graphic>
          <a:graphicData uri="http://schemas.openxmlformats.org/drawingml/2006/table">
            <a:tbl>
              <a:tblPr firstRow="1" firstCol="1" bandRow="1">
                <a:tableStyleId>{BC89EF96-8CEA-46FF-86C4-4CE0E7609802}</a:tableStyleId>
              </a:tblPr>
              <a:tblGrid>
                <a:gridCol w="1388626"/>
                <a:gridCol w="4910183"/>
              </a:tblGrid>
              <a:tr h="411480">
                <a:tc>
                  <a:txBody>
                    <a:bodyPr/>
                    <a:lstStyle/>
                    <a:p>
                      <a:pPr>
                        <a:spcAft>
                          <a:spcPts val="0"/>
                        </a:spcAft>
                      </a:pPr>
                      <a:r>
                        <a:rPr lang="pt-BR" sz="1400" b="1" dirty="0">
                          <a:effectLst/>
                        </a:rPr>
                        <a:t>2.4.21.01.01.00</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accent1">
                        <a:lumMod val="20000"/>
                        <a:lumOff val="80000"/>
                      </a:schemeClr>
                    </a:solidFill>
                  </a:tcPr>
                </a:tc>
                <a:tc>
                  <a:txBody>
                    <a:bodyPr/>
                    <a:lstStyle/>
                    <a:p>
                      <a:pPr>
                        <a:spcAft>
                          <a:spcPts val="0"/>
                        </a:spcAft>
                      </a:pPr>
                      <a:r>
                        <a:rPr lang="pt-BR" sz="1400" b="1" dirty="0">
                          <a:effectLst/>
                        </a:rPr>
                        <a:t>BLOCO </a:t>
                      </a:r>
                      <a:r>
                        <a:rPr lang="pt-BR" sz="1400" b="1" dirty="0" smtClean="0">
                          <a:effectLst/>
                        </a:rPr>
                        <a:t>DE INVESTIMENTOS </a:t>
                      </a:r>
                      <a:r>
                        <a:rPr lang="pt-BR" sz="1400" b="1" dirty="0">
                          <a:effectLst/>
                        </a:rPr>
                        <a:t>NA REDE DE SERVIÇOS PÚBLICOS DE </a:t>
                      </a:r>
                      <a:r>
                        <a:rPr lang="pt-BR" sz="1400" b="1" dirty="0" smtClean="0">
                          <a:effectLst/>
                        </a:rPr>
                        <a:t>SAÚDE</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accent1">
                        <a:lumMod val="20000"/>
                        <a:lumOff val="80000"/>
                      </a:schemeClr>
                    </a:solidFill>
                  </a:tcPr>
                </a:tc>
              </a:tr>
              <a:tr h="205740">
                <a:tc>
                  <a:txBody>
                    <a:bodyPr/>
                    <a:lstStyle/>
                    <a:p>
                      <a:pPr>
                        <a:spcAft>
                          <a:spcPts val="0"/>
                        </a:spcAft>
                      </a:pPr>
                      <a:r>
                        <a:rPr lang="pt-BR" sz="1400" b="1" dirty="0">
                          <a:effectLst/>
                        </a:rPr>
                        <a:t>2.4.21.01.01.01</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c>
                  <a:txBody>
                    <a:bodyPr/>
                    <a:lstStyle/>
                    <a:p>
                      <a:pPr>
                        <a:spcAft>
                          <a:spcPts val="0"/>
                        </a:spcAft>
                      </a:pPr>
                      <a:r>
                        <a:rPr lang="pt-BR" sz="1400" b="1" dirty="0">
                          <a:effectLst/>
                        </a:rPr>
                        <a:t>Atenção básica</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r>
              <a:tr h="205740">
                <a:tc>
                  <a:txBody>
                    <a:bodyPr/>
                    <a:lstStyle/>
                    <a:p>
                      <a:pPr>
                        <a:spcAft>
                          <a:spcPts val="0"/>
                        </a:spcAft>
                      </a:pPr>
                      <a:r>
                        <a:rPr lang="pt-BR" sz="1400" b="1" dirty="0">
                          <a:effectLst/>
                        </a:rPr>
                        <a:t>2.4.21.01.01.02</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c>
                  <a:txBody>
                    <a:bodyPr/>
                    <a:lstStyle/>
                    <a:p>
                      <a:pPr>
                        <a:spcAft>
                          <a:spcPts val="0"/>
                        </a:spcAft>
                      </a:pPr>
                      <a:r>
                        <a:rPr lang="pt-BR" sz="1400" b="1" dirty="0">
                          <a:effectLst/>
                        </a:rPr>
                        <a:t>Atenção especializada</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r>
              <a:tr h="205740">
                <a:tc>
                  <a:txBody>
                    <a:bodyPr/>
                    <a:lstStyle/>
                    <a:p>
                      <a:pPr>
                        <a:spcAft>
                          <a:spcPts val="0"/>
                        </a:spcAft>
                      </a:pPr>
                      <a:r>
                        <a:rPr lang="pt-BR" sz="1400" b="1" dirty="0">
                          <a:effectLst/>
                        </a:rPr>
                        <a:t>2.4.21.01.01.03</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c>
                  <a:txBody>
                    <a:bodyPr/>
                    <a:lstStyle/>
                    <a:p>
                      <a:pPr>
                        <a:spcAft>
                          <a:spcPts val="0"/>
                        </a:spcAft>
                      </a:pPr>
                      <a:r>
                        <a:rPr lang="pt-BR" sz="1400" b="1" dirty="0">
                          <a:effectLst/>
                        </a:rPr>
                        <a:t>Vigilância em saúde</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r>
              <a:tr h="205740">
                <a:tc>
                  <a:txBody>
                    <a:bodyPr/>
                    <a:lstStyle/>
                    <a:p>
                      <a:pPr>
                        <a:spcAft>
                          <a:spcPts val="0"/>
                        </a:spcAft>
                      </a:pPr>
                      <a:r>
                        <a:rPr lang="pt-BR" sz="1400" b="1" dirty="0">
                          <a:effectLst/>
                        </a:rPr>
                        <a:t>2.4.21.01.01.04</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c>
                  <a:txBody>
                    <a:bodyPr/>
                    <a:lstStyle/>
                    <a:p>
                      <a:pPr>
                        <a:spcAft>
                          <a:spcPts val="0"/>
                        </a:spcAft>
                      </a:pPr>
                      <a:r>
                        <a:rPr lang="pt-BR" sz="1400" b="1" dirty="0">
                          <a:effectLst/>
                        </a:rPr>
                        <a:t>Gestão e desenvolvimento de tecnologias em saúde no </a:t>
                      </a:r>
                      <a:r>
                        <a:rPr lang="pt-BR" sz="1400" b="1" dirty="0" smtClean="0">
                          <a:effectLst/>
                        </a:rPr>
                        <a:t>SUS</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r>
              <a:tr h="230291">
                <a:tc>
                  <a:txBody>
                    <a:bodyPr/>
                    <a:lstStyle/>
                    <a:p>
                      <a:pPr>
                        <a:spcAft>
                          <a:spcPts val="0"/>
                        </a:spcAft>
                      </a:pPr>
                      <a:r>
                        <a:rPr lang="pt-BR" sz="1400" b="1">
                          <a:effectLst/>
                        </a:rPr>
                        <a:t>2.4.21.01.01.05</a:t>
                      </a:r>
                      <a:endParaRPr lang="pt-BR" sz="1400" b="1">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c>
                  <a:txBody>
                    <a:bodyPr/>
                    <a:lstStyle/>
                    <a:p>
                      <a:pPr>
                        <a:spcAft>
                          <a:spcPts val="0"/>
                        </a:spcAft>
                      </a:pPr>
                      <a:r>
                        <a:rPr lang="pt-BR" sz="1400" b="1" dirty="0">
                          <a:effectLst/>
                        </a:rPr>
                        <a:t>Gestão do </a:t>
                      </a:r>
                      <a:r>
                        <a:rPr lang="pt-BR" sz="1400" b="1" dirty="0" smtClean="0">
                          <a:effectLst/>
                        </a:rPr>
                        <a:t>SUS</a:t>
                      </a:r>
                      <a:endParaRPr lang="pt-BR"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33338" marR="33338" marT="0" marB="0" anchor="ctr">
                    <a:solidFill>
                      <a:schemeClr val="bg1"/>
                    </a:solidFill>
                  </a:tcPr>
                </a:tc>
              </a:tr>
            </a:tbl>
          </a:graphicData>
        </a:graphic>
      </p:graphicFrame>
      <p:sp>
        <p:nvSpPr>
          <p:cNvPr id="13" name="Espaço Reservado para Conteúdo 2"/>
          <p:cNvSpPr txBox="1">
            <a:spLocks/>
          </p:cNvSpPr>
          <p:nvPr/>
        </p:nvSpPr>
        <p:spPr>
          <a:xfrm>
            <a:off x="0" y="1256521"/>
            <a:ext cx="9144000" cy="345886"/>
          </a:xfrm>
          <a:prstGeom prst="rect">
            <a:avLst/>
          </a:prstGeom>
          <a:solidFill>
            <a:schemeClr val="bg1"/>
          </a:solidFill>
        </p:spPr>
        <p:style>
          <a:lnRef idx="0">
            <a:schemeClr val="accent1"/>
          </a:lnRef>
          <a:fillRef idx="3">
            <a:schemeClr val="accent1"/>
          </a:fillRef>
          <a:effectRef idx="3">
            <a:schemeClr val="accent1"/>
          </a:effectRef>
          <a:fontRef idx="minor">
            <a:schemeClr val="lt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None/>
            </a:pPr>
            <a:r>
              <a:rPr lang="pt-BR" sz="2400" b="1" dirty="0">
                <a:solidFill>
                  <a:schemeClr val="accent5">
                    <a:lumMod val="50000"/>
                  </a:schemeClr>
                </a:solidFill>
                <a:latin typeface="Andalus" panose="02020603050405020304" pitchFamily="18" charset="-78"/>
                <a:cs typeface="Andalus" panose="02020603050405020304" pitchFamily="18" charset="-78"/>
              </a:rPr>
              <a:t>PASTA DE RECEITA ORÇAMENTÁRIA (PORTARIA N° 3.992/2017</a:t>
            </a:r>
            <a:r>
              <a:rPr lang="pt-BR" sz="1800" b="1" dirty="0">
                <a:solidFill>
                  <a:schemeClr val="accent5">
                    <a:lumMod val="50000"/>
                  </a:schemeClr>
                </a:solidFill>
                <a:latin typeface="Andalus" panose="02020603050405020304" pitchFamily="18" charset="-78"/>
                <a:cs typeface="Andalus" panose="02020603050405020304" pitchFamily="18" charset="-78"/>
              </a:rPr>
              <a:t>)</a:t>
            </a:r>
          </a:p>
        </p:txBody>
      </p:sp>
      <p:sp>
        <p:nvSpPr>
          <p:cNvPr id="10" name="Retângulo 9"/>
          <p:cNvSpPr/>
          <p:nvPr/>
        </p:nvSpPr>
        <p:spPr>
          <a:xfrm>
            <a:off x="19412" y="1662925"/>
            <a:ext cx="8940131" cy="1366528"/>
          </a:xfrm>
          <a:prstGeom prst="rect">
            <a:avLst/>
          </a:prstGeom>
        </p:spPr>
        <p:txBody>
          <a:bodyPr wrap="square">
            <a:spAutoFit/>
          </a:bodyPr>
          <a:lstStyle/>
          <a:p>
            <a:pPr algn="just">
              <a:lnSpc>
                <a:spcPct val="115000"/>
              </a:lnSpc>
            </a:pPr>
            <a:r>
              <a:rPr lang="pt-BR" dirty="0">
                <a:latin typeface="Cambria" panose="02040503050406030204" pitchFamily="18" charset="0"/>
                <a:ea typeface="Times New Roman" panose="02020603050405020304" pitchFamily="18" charset="0"/>
              </a:rPr>
              <a:t>	O FNS demonstra a forma de repasse das  transferências de recursos federais aos Estados, ao Distrito Federal e aos Municípios</a:t>
            </a:r>
            <a:r>
              <a:rPr lang="pt-BR" b="1" dirty="0">
                <a:latin typeface="Cambria" panose="02040503050406030204" pitchFamily="18" charset="0"/>
                <a:ea typeface="Times New Roman" panose="02020603050405020304" pitchFamily="18" charset="0"/>
              </a:rPr>
              <a:t> </a:t>
            </a:r>
            <a:r>
              <a:rPr lang="pt-BR" dirty="0">
                <a:latin typeface="Cambria" panose="02040503050406030204" pitchFamily="18" charset="0"/>
                <a:ea typeface="Times New Roman" panose="02020603050405020304" pitchFamily="18" charset="0"/>
              </a:rPr>
              <a:t>para </a:t>
            </a:r>
            <a:r>
              <a:rPr lang="pt-BR" b="1" i="1" u="sng" dirty="0">
                <a:latin typeface="Cambria" panose="02040503050406030204" pitchFamily="18" charset="0"/>
                <a:ea typeface="Times New Roman" panose="02020603050405020304" pitchFamily="18" charset="0"/>
              </a:rPr>
              <a:t>custeio e investimento </a:t>
            </a:r>
            <a:r>
              <a:rPr lang="pt-BR" dirty="0">
                <a:latin typeface="Cambria" panose="02040503050406030204" pitchFamily="18" charset="0"/>
                <a:ea typeface="Times New Roman" panose="02020603050405020304" pitchFamily="18" charset="0"/>
              </a:rPr>
              <a:t>de ações e serviços públicos de saúde, organizando-as e identificando-as por </a:t>
            </a:r>
            <a:r>
              <a:rPr lang="pt-BR" b="1" dirty="0">
                <a:latin typeface="Cambria" panose="02040503050406030204" pitchFamily="18" charset="0"/>
                <a:ea typeface="Times New Roman" panose="02020603050405020304" pitchFamily="18" charset="0"/>
              </a:rPr>
              <a:t>Grupos relacionados ao nível de atenção ou à área de atuação</a:t>
            </a:r>
            <a:r>
              <a:rPr lang="pt-BR" dirty="0">
                <a:latin typeface="Cambria" panose="02040503050406030204" pitchFamily="18" charset="0"/>
                <a:ea typeface="Times New Roman" panose="02020603050405020304" pitchFamily="18" charset="0"/>
              </a:rPr>
              <a:t>, tais como:</a:t>
            </a:r>
            <a:endParaRPr lang="pt-BR" dirty="0">
              <a:latin typeface="Times New Roman" panose="02020603050405020304" pitchFamily="18" charset="0"/>
              <a:ea typeface="Times New Roman" panose="02020603050405020304" pitchFamily="18" charset="0"/>
            </a:endParaRPr>
          </a:p>
        </p:txBody>
      </p:sp>
      <p:sp>
        <p:nvSpPr>
          <p:cNvPr id="14" name="Chave direita 13"/>
          <p:cNvSpPr/>
          <p:nvPr/>
        </p:nvSpPr>
        <p:spPr>
          <a:xfrm>
            <a:off x="6637818" y="4432419"/>
            <a:ext cx="292655" cy="1177717"/>
          </a:xfrm>
          <a:prstGeom prst="rightBrace">
            <a:avLst>
              <a:gd name="adj1" fmla="val 30039"/>
              <a:gd name="adj2" fmla="val 51231"/>
            </a:avLst>
          </a:prstGeom>
          <a:noFill/>
          <a:ln w="57150">
            <a:solidFill>
              <a:schemeClr val="accent6">
                <a:lumMod val="50000"/>
              </a:schemeClr>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pt-BR"/>
          </a:p>
        </p:txBody>
      </p:sp>
      <p:pic>
        <p:nvPicPr>
          <p:cNvPr id="15"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6379556" y="0"/>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Artaf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497" y="116632"/>
            <a:ext cx="1766215" cy="854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73206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656322" y="2141315"/>
            <a:ext cx="5593199" cy="1477328"/>
          </a:xfrm>
          <a:prstGeom prst="rect">
            <a:avLst/>
          </a:prstGeom>
        </p:spPr>
        <p:txBody>
          <a:bodyPr wrap="none">
            <a:spAutoFit/>
          </a:bodyPr>
          <a:lstStyle/>
          <a:p>
            <a:pPr algn="ctr"/>
            <a:endParaRPr lang="pt-BR" sz="4500" b="1" dirty="0">
              <a:solidFill>
                <a:srgbClr val="002060"/>
              </a:solidFill>
              <a:latin typeface="Andalus" panose="02020603050405020304" pitchFamily="18" charset="-78"/>
              <a:cs typeface="Andalus" panose="02020603050405020304" pitchFamily="18" charset="-78"/>
            </a:endParaRPr>
          </a:p>
          <a:p>
            <a:pPr algn="ctr"/>
            <a:r>
              <a:rPr lang="pt-BR" sz="4500" b="1" dirty="0">
                <a:solidFill>
                  <a:srgbClr val="002060"/>
                </a:solidFill>
                <a:latin typeface="Andalus" panose="02020603050405020304" pitchFamily="18" charset="-78"/>
                <a:cs typeface="Andalus" panose="02020603050405020304" pitchFamily="18" charset="-78"/>
              </a:rPr>
              <a:t>PASTAS  DE  DESPESAS</a:t>
            </a:r>
          </a:p>
        </p:txBody>
      </p:sp>
    </p:spTree>
    <p:extLst>
      <p:ext uri="{BB962C8B-B14F-4D97-AF65-F5344CB8AC3E}">
        <p14:creationId xmlns:p14="http://schemas.microsoft.com/office/powerpoint/2010/main" val="24547104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06896" y="1346085"/>
            <a:ext cx="8347089" cy="1015663"/>
          </a:xfrm>
          <a:prstGeom prst="rect">
            <a:avLst/>
          </a:prstGeom>
        </p:spPr>
        <p:txBody>
          <a:bodyPr wrap="square">
            <a:spAutoFit/>
          </a:bodyPr>
          <a:lstStyle/>
          <a:p>
            <a:pPr algn="ctr"/>
            <a:r>
              <a:rPr lang="pt-BR" sz="3000" b="1" dirty="0">
                <a:solidFill>
                  <a:schemeClr val="accent5">
                    <a:lumMod val="50000"/>
                  </a:schemeClr>
                </a:solidFill>
                <a:latin typeface="Andalus" panose="02020603050405020304" pitchFamily="18" charset="-78"/>
                <a:cs typeface="Andalus" panose="02020603050405020304" pitchFamily="18" charset="-78"/>
              </a:rPr>
              <a:t>FONTES DE RECURSOS</a:t>
            </a:r>
          </a:p>
          <a:p>
            <a:pPr algn="ctr"/>
            <a:r>
              <a:rPr lang="pt-BR" sz="3000" b="1" dirty="0">
                <a:solidFill>
                  <a:schemeClr val="accent5">
                    <a:lumMod val="50000"/>
                  </a:schemeClr>
                </a:solidFill>
                <a:latin typeface="Andalus" panose="02020603050405020304" pitchFamily="18" charset="-78"/>
                <a:cs typeface="Andalus" panose="02020603050405020304" pitchFamily="18" charset="-78"/>
              </a:rPr>
              <a:t>Códigos e Descrição das Fontes de Recursos - 2018</a:t>
            </a:r>
          </a:p>
        </p:txBody>
      </p:sp>
      <p:graphicFrame>
        <p:nvGraphicFramePr>
          <p:cNvPr id="7" name="Tabela 6"/>
          <p:cNvGraphicFramePr>
            <a:graphicFrameLocks noGrp="1"/>
          </p:cNvGraphicFramePr>
          <p:nvPr>
            <p:extLst/>
          </p:nvPr>
        </p:nvGraphicFramePr>
        <p:xfrm>
          <a:off x="629726" y="2623076"/>
          <a:ext cx="8279413" cy="2770550"/>
        </p:xfrm>
        <a:graphic>
          <a:graphicData uri="http://schemas.openxmlformats.org/drawingml/2006/table">
            <a:tbl>
              <a:tblPr firstRow="1" firstCol="1" bandRow="1">
                <a:tableStyleId>{BC89EF96-8CEA-46FF-86C4-4CE0E7609802}</a:tableStyleId>
              </a:tblPr>
              <a:tblGrid>
                <a:gridCol w="671066"/>
                <a:gridCol w="7608347"/>
              </a:tblGrid>
              <a:tr h="321770">
                <a:tc>
                  <a:txBody>
                    <a:bodyPr/>
                    <a:lstStyle/>
                    <a:p>
                      <a:pPr>
                        <a:spcAft>
                          <a:spcPts val="0"/>
                        </a:spcAft>
                      </a:pPr>
                      <a:r>
                        <a:rPr lang="pt-BR" sz="1700" b="1" dirty="0" smtClean="0">
                          <a:effectLst/>
                        </a:rPr>
                        <a:t>1.001</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c>
                  <a:txBody>
                    <a:bodyPr/>
                    <a:lstStyle/>
                    <a:p>
                      <a:pPr>
                        <a:spcAft>
                          <a:spcPts val="0"/>
                        </a:spcAft>
                      </a:pPr>
                      <a:r>
                        <a:rPr lang="pt-BR" sz="1700" b="1" dirty="0">
                          <a:effectLst/>
                        </a:rPr>
                        <a:t>Recursos Ordinários – Fonte Livre</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r>
              <a:tr h="321770">
                <a:tc>
                  <a:txBody>
                    <a:bodyPr/>
                    <a:lstStyle/>
                    <a:p>
                      <a:pPr>
                        <a:spcAft>
                          <a:spcPts val="0"/>
                        </a:spcAft>
                      </a:pPr>
                      <a:r>
                        <a:rPr lang="pt-BR" sz="1700" b="1" dirty="0">
                          <a:effectLst/>
                        </a:rPr>
                        <a:t>1.211</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c>
                  <a:txBody>
                    <a:bodyPr/>
                    <a:lstStyle/>
                    <a:p>
                      <a:pPr>
                        <a:spcAft>
                          <a:spcPts val="0"/>
                        </a:spcAft>
                      </a:pPr>
                      <a:r>
                        <a:rPr lang="pt-BR" sz="1700" b="1" dirty="0">
                          <a:effectLst/>
                        </a:rPr>
                        <a:t>Receitas de Impostos e Transferências de Impostos </a:t>
                      </a:r>
                      <a:r>
                        <a:rPr lang="pt-BR" sz="1700" b="1" dirty="0" smtClean="0">
                          <a:effectLst/>
                        </a:rPr>
                        <a:t>- Saúde</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r>
              <a:tr h="321770">
                <a:tc>
                  <a:txBody>
                    <a:bodyPr/>
                    <a:lstStyle/>
                    <a:p>
                      <a:pPr>
                        <a:spcAft>
                          <a:spcPts val="0"/>
                        </a:spcAft>
                      </a:pPr>
                      <a:r>
                        <a:rPr lang="pt-BR" sz="1700" b="1" dirty="0">
                          <a:effectLst/>
                        </a:rPr>
                        <a:t>1.212</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c>
                  <a:txBody>
                    <a:bodyPr/>
                    <a:lstStyle/>
                    <a:p>
                      <a:pPr>
                        <a:spcAft>
                          <a:spcPts val="0"/>
                        </a:spcAft>
                      </a:pPr>
                      <a:r>
                        <a:rPr lang="pt-BR" sz="1700" b="1" dirty="0">
                          <a:effectLst/>
                        </a:rPr>
                        <a:t>Transferências Fundo a Fundo de Recursos do </a:t>
                      </a:r>
                      <a:r>
                        <a:rPr lang="pt-BR" sz="1700" b="1" dirty="0" smtClean="0">
                          <a:effectLst/>
                        </a:rPr>
                        <a:t>SUS </a:t>
                      </a:r>
                      <a:r>
                        <a:rPr lang="pt-BR" sz="1700" b="1" dirty="0">
                          <a:effectLst/>
                        </a:rPr>
                        <a:t>provenientes do Governo Federal</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r>
              <a:tr h="321770">
                <a:tc>
                  <a:txBody>
                    <a:bodyPr/>
                    <a:lstStyle/>
                    <a:p>
                      <a:pPr>
                        <a:spcAft>
                          <a:spcPts val="0"/>
                        </a:spcAft>
                      </a:pPr>
                      <a:r>
                        <a:rPr lang="pt-BR" sz="1700" b="1">
                          <a:effectLst/>
                        </a:rPr>
                        <a:t>1.213</a:t>
                      </a:r>
                      <a:endParaRPr lang="pt-BR" sz="17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c>
                  <a:txBody>
                    <a:bodyPr/>
                    <a:lstStyle/>
                    <a:p>
                      <a:pPr>
                        <a:spcAft>
                          <a:spcPts val="0"/>
                        </a:spcAft>
                      </a:pPr>
                      <a:r>
                        <a:rPr lang="pt-BR" sz="1700" b="1" dirty="0">
                          <a:effectLst/>
                        </a:rPr>
                        <a:t>Transferências Fundo a Fundo de Recursos do </a:t>
                      </a:r>
                      <a:r>
                        <a:rPr lang="pt-BR" sz="1700" b="1" dirty="0" smtClean="0">
                          <a:effectLst/>
                        </a:rPr>
                        <a:t>SUS </a:t>
                      </a:r>
                      <a:r>
                        <a:rPr lang="pt-BR" sz="1700" b="1" dirty="0">
                          <a:effectLst/>
                        </a:rPr>
                        <a:t>provenientes do Governo Estadual</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r>
              <a:tr h="321770">
                <a:tc>
                  <a:txBody>
                    <a:bodyPr/>
                    <a:lstStyle/>
                    <a:p>
                      <a:pPr>
                        <a:spcAft>
                          <a:spcPts val="0"/>
                        </a:spcAft>
                      </a:pPr>
                      <a:r>
                        <a:rPr lang="pt-BR" sz="1700" b="1">
                          <a:effectLst/>
                        </a:rPr>
                        <a:t>1.220</a:t>
                      </a:r>
                      <a:endParaRPr lang="pt-BR" sz="17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c>
                  <a:txBody>
                    <a:bodyPr/>
                    <a:lstStyle/>
                    <a:p>
                      <a:pPr>
                        <a:spcAft>
                          <a:spcPts val="0"/>
                        </a:spcAft>
                      </a:pPr>
                      <a:r>
                        <a:rPr lang="pt-BR" sz="1700" b="1" dirty="0">
                          <a:effectLst/>
                        </a:rPr>
                        <a:t>Transferências de Convênios vinculados à Saúde</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r>
              <a:tr h="321770">
                <a:tc>
                  <a:txBody>
                    <a:bodyPr/>
                    <a:lstStyle/>
                    <a:p>
                      <a:pPr>
                        <a:spcAft>
                          <a:spcPts val="0"/>
                        </a:spcAft>
                      </a:pPr>
                      <a:r>
                        <a:rPr lang="pt-BR" sz="1700" b="1" dirty="0">
                          <a:effectLst/>
                        </a:rPr>
                        <a:t>1.230</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c>
                  <a:txBody>
                    <a:bodyPr/>
                    <a:lstStyle/>
                    <a:p>
                      <a:pPr>
                        <a:spcAft>
                          <a:spcPts val="0"/>
                        </a:spcAft>
                      </a:pPr>
                      <a:r>
                        <a:rPr lang="pt-BR" sz="1700" b="1" dirty="0">
                          <a:effectLst/>
                        </a:rPr>
                        <a:t>Operações de Créditos vinculados à Saúde</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r>
              <a:tr h="321770">
                <a:tc>
                  <a:txBody>
                    <a:bodyPr/>
                    <a:lstStyle/>
                    <a:p>
                      <a:pPr>
                        <a:spcAft>
                          <a:spcPts val="0"/>
                        </a:spcAft>
                      </a:pPr>
                      <a:r>
                        <a:rPr lang="pt-BR" sz="1700" b="1" dirty="0">
                          <a:effectLst/>
                        </a:rPr>
                        <a:t>1.240</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c>
                  <a:txBody>
                    <a:bodyPr/>
                    <a:lstStyle/>
                    <a:p>
                      <a:pPr>
                        <a:spcAft>
                          <a:spcPts val="0"/>
                        </a:spcAft>
                      </a:pPr>
                      <a:r>
                        <a:rPr lang="pt-BR" sz="1700" b="1" dirty="0">
                          <a:effectLst/>
                        </a:rPr>
                        <a:t>Royalties do Petróleo vinculados à Saúde (Recursos do Pré-sal)</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r>
              <a:tr h="321770">
                <a:tc>
                  <a:txBody>
                    <a:bodyPr/>
                    <a:lstStyle/>
                    <a:p>
                      <a:pPr>
                        <a:spcAft>
                          <a:spcPts val="0"/>
                        </a:spcAft>
                      </a:pPr>
                      <a:r>
                        <a:rPr lang="pt-BR" sz="1700" b="1" dirty="0">
                          <a:effectLst/>
                        </a:rPr>
                        <a:t>1.290</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c>
                  <a:txBody>
                    <a:bodyPr/>
                    <a:lstStyle/>
                    <a:p>
                      <a:pPr>
                        <a:spcAft>
                          <a:spcPts val="0"/>
                        </a:spcAft>
                      </a:pPr>
                      <a:r>
                        <a:rPr lang="pt-BR" sz="1700" b="1" dirty="0">
                          <a:effectLst/>
                        </a:rPr>
                        <a:t>Outros Recursos vinculados à Saúde</a:t>
                      </a:r>
                      <a:endParaRPr lang="pt-BR" sz="17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solidFill>
                      <a:schemeClr val="accent1">
                        <a:lumMod val="20000"/>
                        <a:lumOff val="80000"/>
                      </a:schemeClr>
                    </a:solidFill>
                  </a:tcPr>
                </a:tc>
              </a:tr>
            </a:tbl>
          </a:graphicData>
        </a:graphic>
      </p:graphicFrame>
      <p:pic>
        <p:nvPicPr>
          <p:cNvPr id="4"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234767" y="114218"/>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Artaf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14218"/>
            <a:ext cx="1944216" cy="940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489393" y="1489746"/>
            <a:ext cx="9847706" cy="496290"/>
          </a:xfrm>
          <a:prstGeom prst="rect">
            <a:avLst/>
          </a:prstGeom>
        </p:spPr>
        <p:txBody>
          <a:bodyPr wrap="square">
            <a:spAutoFit/>
          </a:bodyPr>
          <a:lstStyle/>
          <a:p>
            <a:pPr algn="ctr"/>
            <a:r>
              <a:rPr lang="pt-BR" sz="2625" b="1" dirty="0">
                <a:solidFill>
                  <a:schemeClr val="accent5">
                    <a:lumMod val="50000"/>
                  </a:schemeClr>
                </a:solidFill>
                <a:latin typeface="Andalus" panose="02020603050405020304" pitchFamily="18" charset="-78"/>
                <a:cs typeface="Andalus" panose="02020603050405020304" pitchFamily="18" charset="-78"/>
              </a:rPr>
              <a:t>DESPESA POR SUBFUNÇÃO NO SIOPS EM 2018</a:t>
            </a:r>
          </a:p>
        </p:txBody>
      </p:sp>
      <p:graphicFrame>
        <p:nvGraphicFramePr>
          <p:cNvPr id="9" name="Tabela 8"/>
          <p:cNvGraphicFramePr>
            <a:graphicFrameLocks noGrp="1"/>
          </p:cNvGraphicFramePr>
          <p:nvPr>
            <p:extLst>
              <p:ext uri="{D42A27DB-BD31-4B8C-83A1-F6EECF244321}">
                <p14:modId xmlns:p14="http://schemas.microsoft.com/office/powerpoint/2010/main" val="2186267847"/>
              </p:ext>
            </p:extLst>
          </p:nvPr>
        </p:nvGraphicFramePr>
        <p:xfrm>
          <a:off x="290720" y="1962952"/>
          <a:ext cx="8581819" cy="3606168"/>
        </p:xfrm>
        <a:graphic>
          <a:graphicData uri="http://schemas.openxmlformats.org/drawingml/2006/table">
            <a:tbl>
              <a:tblPr firstRow="1" firstCol="1" bandRow="1">
                <a:tableStyleId>{69CF1AB2-1976-4502-BF36-3FF5EA218861}</a:tableStyleId>
              </a:tblPr>
              <a:tblGrid>
                <a:gridCol w="723693"/>
                <a:gridCol w="1385888"/>
                <a:gridCol w="6472238"/>
              </a:tblGrid>
              <a:tr h="777240">
                <a:tc>
                  <a:txBody>
                    <a:bodyPr/>
                    <a:lstStyle/>
                    <a:p>
                      <a:pPr algn="ctr">
                        <a:spcAft>
                          <a:spcPts val="0"/>
                        </a:spcAft>
                      </a:pPr>
                      <a:r>
                        <a:rPr lang="pt-BR" sz="1300" dirty="0">
                          <a:effectLst/>
                        </a:rPr>
                        <a:t>001</a:t>
                      </a:r>
                      <a:endParaRPr lang="pt-BR"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ctr"/>
                </a:tc>
                <a:tc>
                  <a:txBody>
                    <a:bodyPr/>
                    <a:lstStyle/>
                    <a:p>
                      <a:pPr algn="ctr">
                        <a:spcAft>
                          <a:spcPts val="0"/>
                        </a:spcAft>
                      </a:pPr>
                      <a:r>
                        <a:rPr lang="pt-BR" sz="1300" dirty="0">
                          <a:effectLst/>
                        </a:rPr>
                        <a:t>SUBFUNÇÕES ADMINISTRATIVAS</a:t>
                      </a:r>
                      <a:endParaRPr lang="pt-BR"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1300" dirty="0" smtClean="0">
                          <a:effectLst/>
                        </a:rPr>
                        <a:t>SUBFUNÇÕES</a:t>
                      </a:r>
                      <a:r>
                        <a:rPr lang="pt-BR" sz="1300" baseline="0" dirty="0" smtClean="0">
                          <a:effectLst/>
                        </a:rPr>
                        <a:t> ADMINISTRATIVAS - </a:t>
                      </a:r>
                      <a:r>
                        <a:rPr lang="pt-BR" sz="1300" b="0" dirty="0" smtClean="0">
                          <a:effectLst/>
                        </a:rPr>
                        <a:t>O </a:t>
                      </a:r>
                      <a:r>
                        <a:rPr lang="pt-BR" sz="1300" b="0" dirty="0">
                          <a:effectLst/>
                        </a:rPr>
                        <a:t>ente deverá lançar nessa tabela o somatório </a:t>
                      </a:r>
                      <a:r>
                        <a:rPr lang="pt-BR" sz="1300" b="0" dirty="0" smtClean="0">
                          <a:effectLst/>
                        </a:rPr>
                        <a:t>das </a:t>
                      </a:r>
                      <a:r>
                        <a:rPr lang="pt-BR" sz="1300" b="0" dirty="0">
                          <a:effectLst/>
                        </a:rPr>
                        <a:t>despesas </a:t>
                      </a:r>
                      <a:r>
                        <a:rPr lang="pt-BR" sz="1300" b="0" dirty="0" smtClean="0">
                          <a:effectLst/>
                        </a:rPr>
                        <a:t>constantes das </a:t>
                      </a:r>
                      <a:r>
                        <a:rPr lang="pt-BR" sz="1300" b="0" dirty="0" err="1" smtClean="0">
                          <a:effectLst/>
                        </a:rPr>
                        <a:t>subfunções</a:t>
                      </a:r>
                      <a:r>
                        <a:rPr lang="pt-BR" sz="1300" b="0" dirty="0" smtClean="0">
                          <a:effectLst/>
                        </a:rPr>
                        <a:t> Administrativas</a:t>
                      </a:r>
                      <a:r>
                        <a:rPr lang="pt-BR" sz="1300" b="0" dirty="0" smtClean="0">
                          <a:solidFill>
                            <a:srgbClr val="C00000"/>
                          </a:solidFill>
                          <a:effectLst/>
                        </a:rPr>
                        <a:t>. </a:t>
                      </a:r>
                      <a:r>
                        <a:rPr lang="pt-BR" sz="1300" b="1" dirty="0" smtClean="0">
                          <a:solidFill>
                            <a:schemeClr val="tx1"/>
                          </a:solidFill>
                          <a:effectLst/>
                        </a:rPr>
                        <a:t>(</a:t>
                      </a:r>
                      <a:r>
                        <a:rPr lang="pt-BR" sz="1300" b="1" u="none" strike="noStrike" dirty="0" smtClean="0">
                          <a:solidFill>
                            <a:schemeClr val="tx1"/>
                          </a:solidFill>
                          <a:effectLst/>
                        </a:rPr>
                        <a:t>Planejamento e Orçamento,</a:t>
                      </a:r>
                      <a:r>
                        <a:rPr lang="pt-BR" sz="1300" b="1" u="none" strike="noStrike" baseline="0" dirty="0" smtClean="0">
                          <a:solidFill>
                            <a:schemeClr val="tx1"/>
                          </a:solidFill>
                          <a:effectLst/>
                        </a:rPr>
                        <a:t> </a:t>
                      </a:r>
                      <a:r>
                        <a:rPr lang="pt-BR" sz="1300" b="1" u="none" strike="noStrike" dirty="0" smtClean="0">
                          <a:solidFill>
                            <a:schemeClr val="tx1"/>
                          </a:solidFill>
                          <a:effectLst/>
                        </a:rPr>
                        <a:t>Administração Geral,</a:t>
                      </a:r>
                      <a:r>
                        <a:rPr lang="pt-BR" sz="1300" b="1" u="none" strike="noStrike" baseline="0" dirty="0" smtClean="0">
                          <a:solidFill>
                            <a:schemeClr val="tx1"/>
                          </a:solidFill>
                          <a:effectLst/>
                        </a:rPr>
                        <a:t> </a:t>
                      </a:r>
                      <a:r>
                        <a:rPr lang="pt-BR" sz="1300" b="1" u="none" strike="noStrike" dirty="0" smtClean="0">
                          <a:solidFill>
                            <a:schemeClr val="tx1"/>
                          </a:solidFill>
                          <a:effectLst/>
                        </a:rPr>
                        <a:t>Administração Financeira,</a:t>
                      </a:r>
                      <a:r>
                        <a:rPr lang="pt-BR" sz="1300" b="1" u="none" strike="noStrike" baseline="0" dirty="0" smtClean="0">
                          <a:solidFill>
                            <a:schemeClr val="tx1"/>
                          </a:solidFill>
                          <a:effectLst/>
                        </a:rPr>
                        <a:t> </a:t>
                      </a:r>
                      <a:r>
                        <a:rPr lang="pt-BR" sz="1300" b="1" u="none" strike="noStrike" dirty="0" smtClean="0">
                          <a:solidFill>
                            <a:schemeClr val="tx1"/>
                          </a:solidFill>
                          <a:effectLst/>
                        </a:rPr>
                        <a:t>Controle Interno,</a:t>
                      </a:r>
                      <a:r>
                        <a:rPr lang="pt-BR" sz="1300" b="1" u="none" strike="noStrike" baseline="0" dirty="0" smtClean="0">
                          <a:solidFill>
                            <a:schemeClr val="tx1"/>
                          </a:solidFill>
                          <a:effectLst/>
                        </a:rPr>
                        <a:t> </a:t>
                      </a:r>
                      <a:r>
                        <a:rPr lang="pt-BR" sz="1300" b="1" u="none" strike="noStrike" dirty="0" smtClean="0">
                          <a:solidFill>
                            <a:schemeClr val="tx1"/>
                          </a:solidFill>
                          <a:effectLst/>
                        </a:rPr>
                        <a:t>Tecnologia da Informação,</a:t>
                      </a:r>
                      <a:r>
                        <a:rPr lang="pt-BR" sz="1300" b="1" u="none" strike="noStrike" baseline="0" dirty="0" smtClean="0">
                          <a:solidFill>
                            <a:schemeClr val="tx1"/>
                          </a:solidFill>
                          <a:effectLst/>
                        </a:rPr>
                        <a:t> </a:t>
                      </a:r>
                      <a:r>
                        <a:rPr lang="pt-BR" sz="1300" b="1" u="none" strike="noStrike" dirty="0" smtClean="0">
                          <a:solidFill>
                            <a:schemeClr val="tx1"/>
                          </a:solidFill>
                          <a:effectLst/>
                        </a:rPr>
                        <a:t>Formação de Recursos Humanos</a:t>
                      </a:r>
                      <a:r>
                        <a:rPr lang="pt-BR" sz="1300" b="1" u="none" strike="noStrike" baseline="0" dirty="0" smtClean="0">
                          <a:solidFill>
                            <a:schemeClr val="tx1"/>
                          </a:solidFill>
                          <a:effectLst/>
                        </a:rPr>
                        <a:t> e </a:t>
                      </a:r>
                      <a:r>
                        <a:rPr lang="pt-BR" sz="1300" b="1" u="none" strike="noStrike" dirty="0" smtClean="0">
                          <a:solidFill>
                            <a:schemeClr val="tx1"/>
                          </a:solidFill>
                          <a:effectLst/>
                        </a:rPr>
                        <a:t>Comunicação Social</a:t>
                      </a:r>
                      <a:r>
                        <a:rPr lang="pt-BR" sz="1300" b="1" u="none" strike="noStrike" dirty="0">
                          <a:solidFill>
                            <a:schemeClr val="tx1"/>
                          </a:solidFill>
                          <a:effectLst/>
                        </a:rPr>
                        <a:t>)</a:t>
                      </a:r>
                      <a:endParaRPr lang="pt-BR" sz="1300" b="1" i="0" u="none" strike="noStrike" dirty="0" smtClean="0">
                        <a:solidFill>
                          <a:schemeClr val="tx1"/>
                        </a:solidFill>
                        <a:effectLst/>
                        <a:latin typeface="Arial" panose="020B0604020202020204" pitchFamily="34" charset="0"/>
                      </a:endParaRPr>
                    </a:p>
                  </a:txBody>
                  <a:tcPr marL="20457" marR="20457" marT="0" marB="0" anchor="b"/>
                </a:tc>
              </a:tr>
              <a:tr h="204788">
                <a:tc rowSpan="6">
                  <a:txBody>
                    <a:bodyPr/>
                    <a:lstStyle/>
                    <a:p>
                      <a:pPr algn="ctr">
                        <a:spcAft>
                          <a:spcPts val="0"/>
                        </a:spcAft>
                      </a:pPr>
                      <a:r>
                        <a:rPr lang="pt-BR" sz="1300" dirty="0">
                          <a:effectLst/>
                        </a:rPr>
                        <a:t>002</a:t>
                      </a:r>
                      <a:endParaRPr lang="pt-BR"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ctr"/>
                </a:tc>
                <a:tc rowSpan="6">
                  <a:txBody>
                    <a:bodyPr/>
                    <a:lstStyle/>
                    <a:p>
                      <a:pPr algn="ctr">
                        <a:spcAft>
                          <a:spcPts val="0"/>
                        </a:spcAft>
                      </a:pPr>
                      <a:r>
                        <a:rPr lang="pt-BR" sz="1300" b="1" dirty="0">
                          <a:effectLst/>
                        </a:rPr>
                        <a:t>SUBFUNÇÕES VINCULADAS</a:t>
                      </a:r>
                      <a:endParaRPr lang="pt-BR"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ctr"/>
                </a:tc>
                <a:tc>
                  <a:txBody>
                    <a:bodyPr/>
                    <a:lstStyle/>
                    <a:p>
                      <a:pPr algn="just">
                        <a:spcAft>
                          <a:spcPts val="0"/>
                        </a:spcAft>
                      </a:pPr>
                      <a:r>
                        <a:rPr lang="pt-BR" sz="1300" dirty="0" smtClean="0">
                          <a:effectLst/>
                        </a:rPr>
                        <a:t>301 - ATENÇÃO BÁSICA</a:t>
                      </a:r>
                      <a:endParaRPr lang="pt-BR"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b"/>
                </a:tc>
              </a:tr>
              <a:tr h="204788">
                <a:tc vMerge="1">
                  <a:txBody>
                    <a:bodyPr/>
                    <a:lstStyle/>
                    <a:p>
                      <a:endParaRPr lang="pt-BR"/>
                    </a:p>
                  </a:txBody>
                  <a:tcPr/>
                </a:tc>
                <a:tc vMerge="1">
                  <a:txBody>
                    <a:bodyPr/>
                    <a:lstStyle/>
                    <a:p>
                      <a:endParaRPr lang="pt-BR"/>
                    </a:p>
                  </a:txBody>
                  <a:tcPr/>
                </a:tc>
                <a:tc>
                  <a:txBody>
                    <a:bodyPr/>
                    <a:lstStyle/>
                    <a:p>
                      <a:pPr algn="just">
                        <a:spcAft>
                          <a:spcPts val="0"/>
                        </a:spcAft>
                      </a:pPr>
                      <a:r>
                        <a:rPr lang="pt-BR" sz="1300" dirty="0" smtClean="0">
                          <a:effectLst/>
                        </a:rPr>
                        <a:t>302 - ASSISTÊNCIA HOSPITALAR E AMBULATORIAL</a:t>
                      </a:r>
                      <a:endParaRPr lang="pt-BR"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b"/>
                </a:tc>
              </a:tr>
              <a:tr h="204788">
                <a:tc vMerge="1">
                  <a:txBody>
                    <a:bodyPr/>
                    <a:lstStyle/>
                    <a:p>
                      <a:endParaRPr lang="pt-BR"/>
                    </a:p>
                  </a:txBody>
                  <a:tcPr/>
                </a:tc>
                <a:tc vMerge="1">
                  <a:txBody>
                    <a:bodyPr/>
                    <a:lstStyle/>
                    <a:p>
                      <a:endParaRPr lang="pt-BR"/>
                    </a:p>
                  </a:txBody>
                  <a:tcPr/>
                </a:tc>
                <a:tc>
                  <a:txBody>
                    <a:bodyPr/>
                    <a:lstStyle/>
                    <a:p>
                      <a:pPr algn="just">
                        <a:spcAft>
                          <a:spcPts val="0"/>
                        </a:spcAft>
                      </a:pPr>
                      <a:r>
                        <a:rPr lang="pt-BR" sz="1300" dirty="0" smtClean="0">
                          <a:effectLst/>
                        </a:rPr>
                        <a:t>303 - SUPORTE PROFILÁTICO E TERAPÊUTICO </a:t>
                      </a:r>
                      <a:endParaRPr lang="pt-BR"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ctr"/>
                </a:tc>
              </a:tr>
              <a:tr h="204788">
                <a:tc vMerge="1">
                  <a:txBody>
                    <a:bodyPr/>
                    <a:lstStyle/>
                    <a:p>
                      <a:endParaRPr lang="pt-BR"/>
                    </a:p>
                  </a:txBody>
                  <a:tcPr/>
                </a:tc>
                <a:tc vMerge="1">
                  <a:txBody>
                    <a:bodyPr/>
                    <a:lstStyle/>
                    <a:p>
                      <a:endParaRPr lang="pt-BR"/>
                    </a:p>
                  </a:txBody>
                  <a:tcPr/>
                </a:tc>
                <a:tc>
                  <a:txBody>
                    <a:bodyPr/>
                    <a:lstStyle/>
                    <a:p>
                      <a:pPr algn="just">
                        <a:spcAft>
                          <a:spcPts val="0"/>
                        </a:spcAft>
                      </a:pPr>
                      <a:r>
                        <a:rPr lang="pt-BR" sz="1300" dirty="0" smtClean="0">
                          <a:effectLst/>
                        </a:rPr>
                        <a:t>304 - VIGILÂNCIA SANITÁRIA</a:t>
                      </a:r>
                      <a:endParaRPr lang="pt-BR"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b"/>
                </a:tc>
              </a:tr>
              <a:tr h="204788">
                <a:tc vMerge="1">
                  <a:txBody>
                    <a:bodyPr/>
                    <a:lstStyle/>
                    <a:p>
                      <a:endParaRPr lang="pt-BR"/>
                    </a:p>
                  </a:txBody>
                  <a:tcPr/>
                </a:tc>
                <a:tc vMerge="1">
                  <a:txBody>
                    <a:bodyPr/>
                    <a:lstStyle/>
                    <a:p>
                      <a:endParaRPr lang="pt-BR"/>
                    </a:p>
                  </a:txBody>
                  <a:tcPr/>
                </a:tc>
                <a:tc>
                  <a:txBody>
                    <a:bodyPr/>
                    <a:lstStyle/>
                    <a:p>
                      <a:pPr algn="just">
                        <a:spcAft>
                          <a:spcPts val="0"/>
                        </a:spcAft>
                      </a:pPr>
                      <a:r>
                        <a:rPr lang="pt-BR" sz="1300" dirty="0" smtClean="0">
                          <a:effectLst/>
                        </a:rPr>
                        <a:t>305 - VIGILÂNCIA EPIDEMIOLÓGICA</a:t>
                      </a:r>
                      <a:endParaRPr lang="pt-BR"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b"/>
                </a:tc>
              </a:tr>
              <a:tr h="204788">
                <a:tc vMerge="1">
                  <a:txBody>
                    <a:bodyPr/>
                    <a:lstStyle/>
                    <a:p>
                      <a:endParaRPr lang="pt-BR"/>
                    </a:p>
                  </a:txBody>
                  <a:tcPr/>
                </a:tc>
                <a:tc vMerge="1">
                  <a:txBody>
                    <a:bodyPr/>
                    <a:lstStyle/>
                    <a:p>
                      <a:endParaRPr lang="pt-BR"/>
                    </a:p>
                  </a:txBody>
                  <a:tcPr/>
                </a:tc>
                <a:tc>
                  <a:txBody>
                    <a:bodyPr/>
                    <a:lstStyle/>
                    <a:p>
                      <a:pPr algn="just">
                        <a:spcAft>
                          <a:spcPts val="0"/>
                        </a:spcAft>
                      </a:pPr>
                      <a:r>
                        <a:rPr lang="pt-BR" sz="1300" dirty="0" smtClean="0">
                          <a:effectLst/>
                        </a:rPr>
                        <a:t>306 - ALIMENTAÇÃO E NUTRIÇÃO </a:t>
                      </a:r>
                      <a:endParaRPr lang="pt-BR"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ctr"/>
                </a:tc>
              </a:tr>
              <a:tr h="1554480">
                <a:tc>
                  <a:txBody>
                    <a:bodyPr/>
                    <a:lstStyle/>
                    <a:p>
                      <a:pPr algn="ctr">
                        <a:spcAft>
                          <a:spcPts val="0"/>
                        </a:spcAft>
                      </a:pPr>
                      <a:r>
                        <a:rPr lang="pt-BR" sz="1300">
                          <a:effectLst/>
                        </a:rPr>
                        <a:t>003</a:t>
                      </a:r>
                      <a:endParaRPr lang="pt-BR" sz="1300" b="1">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ctr"/>
                </a:tc>
                <a:tc>
                  <a:txBody>
                    <a:bodyPr/>
                    <a:lstStyle/>
                    <a:p>
                      <a:pPr algn="ctr">
                        <a:spcAft>
                          <a:spcPts val="0"/>
                        </a:spcAft>
                      </a:pPr>
                      <a:r>
                        <a:rPr lang="pt-BR" sz="1300" b="1" dirty="0">
                          <a:effectLst/>
                        </a:rPr>
                        <a:t>INFORMAÇÕES COMPLEMENTARES</a:t>
                      </a:r>
                      <a:r>
                        <a:rPr lang="pt-BR" sz="1300" dirty="0">
                          <a:effectLst/>
                        </a:rPr>
                        <a:t> </a:t>
                      </a:r>
                      <a:endParaRPr lang="pt-BR"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pt-BR" sz="1300" b="1" dirty="0" smtClean="0">
                          <a:effectLst/>
                        </a:rPr>
                        <a:t>SUBFUNÇÃO</a:t>
                      </a:r>
                      <a:r>
                        <a:rPr lang="pt-BR" sz="1300" b="1" baseline="0" dirty="0" smtClean="0">
                          <a:effectLst/>
                        </a:rPr>
                        <a:t> INFORMAÇÕES COMPLEMENTARES</a:t>
                      </a:r>
                      <a:r>
                        <a:rPr lang="pt-BR" sz="1300" baseline="0" dirty="0" smtClean="0">
                          <a:effectLst/>
                        </a:rPr>
                        <a:t> – O usuário</a:t>
                      </a:r>
                      <a:r>
                        <a:rPr lang="pt-BR" sz="1300" dirty="0" smtClean="0">
                          <a:effectLst/>
                        </a:rPr>
                        <a:t> </a:t>
                      </a:r>
                      <a:r>
                        <a:rPr lang="pt-BR" sz="1300" dirty="0">
                          <a:effectLst/>
                        </a:rPr>
                        <a:t>deverá lançar nessa tabela o somatório de todas as despesas </a:t>
                      </a:r>
                      <a:r>
                        <a:rPr lang="pt-BR" sz="1300" dirty="0" smtClean="0">
                          <a:effectLst/>
                        </a:rPr>
                        <a:t>das </a:t>
                      </a:r>
                      <a:r>
                        <a:rPr lang="pt-BR" sz="1300" dirty="0" err="1" smtClean="0">
                          <a:effectLst/>
                        </a:rPr>
                        <a:t>Subfunções</a:t>
                      </a:r>
                      <a:r>
                        <a:rPr lang="pt-BR" sz="1300" dirty="0" smtClean="0">
                          <a:effectLst/>
                        </a:rPr>
                        <a:t> Complementares que </a:t>
                      </a:r>
                      <a:r>
                        <a:rPr lang="pt-BR" sz="1300" dirty="0">
                          <a:effectLst/>
                        </a:rPr>
                        <a:t>não sejam vinculadas </a:t>
                      </a:r>
                      <a:r>
                        <a:rPr lang="pt-BR" sz="1300" dirty="0" smtClean="0">
                          <a:effectLst/>
                        </a:rPr>
                        <a:t>as Funções Administrativas </a:t>
                      </a:r>
                      <a:r>
                        <a:rPr lang="pt-BR" sz="1300" dirty="0">
                          <a:effectLst/>
                        </a:rPr>
                        <a:t>e Subfunções Vinculadas</a:t>
                      </a:r>
                      <a:r>
                        <a:rPr lang="pt-BR" sz="1300" dirty="0" smtClean="0">
                          <a:effectLst/>
                        </a:rPr>
                        <a:t>. </a:t>
                      </a:r>
                      <a:r>
                        <a:rPr lang="pt-BR" sz="1300" b="1" dirty="0" smtClean="0">
                          <a:solidFill>
                            <a:schemeClr val="tx1"/>
                          </a:solidFill>
                          <a:effectLst/>
                        </a:rPr>
                        <a:t>(</a:t>
                      </a:r>
                      <a:r>
                        <a:rPr lang="pt-BR" sz="1300" b="1" u="none" strike="noStrike" dirty="0" smtClean="0">
                          <a:solidFill>
                            <a:schemeClr val="tx1"/>
                          </a:solidFill>
                          <a:effectLst/>
                        </a:rPr>
                        <a:t>Previdência Básica,</a:t>
                      </a:r>
                      <a:r>
                        <a:rPr lang="pt-BR" sz="1300" b="1" u="none" strike="noStrike" baseline="0" dirty="0" smtClean="0">
                          <a:solidFill>
                            <a:schemeClr val="tx1"/>
                          </a:solidFill>
                          <a:effectLst/>
                        </a:rPr>
                        <a:t> </a:t>
                      </a:r>
                      <a:r>
                        <a:rPr lang="pt-BR" sz="1300" b="1" u="none" strike="noStrike" dirty="0" smtClean="0">
                          <a:solidFill>
                            <a:schemeClr val="tx1"/>
                          </a:solidFill>
                          <a:effectLst/>
                        </a:rPr>
                        <a:t>Previdência do Regime Estatutário,</a:t>
                      </a:r>
                      <a:r>
                        <a:rPr lang="pt-BR" sz="1300" b="1" u="none" strike="noStrike" baseline="0" dirty="0" smtClean="0">
                          <a:solidFill>
                            <a:schemeClr val="tx1"/>
                          </a:solidFill>
                          <a:effectLst/>
                        </a:rPr>
                        <a:t> </a:t>
                      </a:r>
                      <a:r>
                        <a:rPr lang="pt-BR" sz="1300" b="1" u="none" strike="noStrike" dirty="0" smtClean="0">
                          <a:solidFill>
                            <a:schemeClr val="tx1"/>
                          </a:solidFill>
                          <a:effectLst/>
                        </a:rPr>
                        <a:t>Previdência Complementar,</a:t>
                      </a:r>
                      <a:r>
                        <a:rPr lang="pt-BR" sz="1300" b="1" u="none" strike="noStrike" baseline="0" dirty="0" smtClean="0">
                          <a:solidFill>
                            <a:schemeClr val="tx1"/>
                          </a:solidFill>
                          <a:effectLst/>
                        </a:rPr>
                        <a:t> </a:t>
                      </a:r>
                      <a:r>
                        <a:rPr lang="pt-BR" sz="1300" b="1" u="none" strike="noStrike" dirty="0" smtClean="0">
                          <a:solidFill>
                            <a:schemeClr val="tx1"/>
                          </a:solidFill>
                          <a:effectLst/>
                        </a:rPr>
                        <a:t>Desenvolvimento Científico,</a:t>
                      </a:r>
                      <a:r>
                        <a:rPr lang="pt-BR" sz="1300" b="1" u="none" strike="noStrike" baseline="0" dirty="0" smtClean="0">
                          <a:solidFill>
                            <a:schemeClr val="tx1"/>
                          </a:solidFill>
                          <a:effectLst/>
                        </a:rPr>
                        <a:t> </a:t>
                      </a:r>
                      <a:r>
                        <a:rPr lang="pt-BR" sz="1300" b="1" u="none" strike="noStrike" dirty="0" smtClean="0">
                          <a:solidFill>
                            <a:schemeClr val="tx1"/>
                          </a:solidFill>
                          <a:effectLst/>
                        </a:rPr>
                        <a:t>Desenvolvimento Tecnológico e Engenharia,</a:t>
                      </a:r>
                      <a:r>
                        <a:rPr lang="pt-BR" sz="1300" b="1" u="none" strike="noStrike" baseline="0" dirty="0" smtClean="0">
                          <a:solidFill>
                            <a:schemeClr val="tx1"/>
                          </a:solidFill>
                          <a:effectLst/>
                        </a:rPr>
                        <a:t> </a:t>
                      </a:r>
                      <a:r>
                        <a:rPr lang="pt-BR" sz="1300" b="1" u="none" strike="noStrike" dirty="0" smtClean="0">
                          <a:solidFill>
                            <a:schemeClr val="tx1"/>
                          </a:solidFill>
                          <a:effectLst/>
                        </a:rPr>
                        <a:t>Difusão do Conhecimento Científico e Tecnológico,</a:t>
                      </a:r>
                      <a:r>
                        <a:rPr lang="pt-BR" sz="1300" b="1" u="none" strike="noStrike" baseline="0" dirty="0" smtClean="0">
                          <a:solidFill>
                            <a:schemeClr val="tx1"/>
                          </a:solidFill>
                          <a:effectLst/>
                        </a:rPr>
                        <a:t> </a:t>
                      </a:r>
                      <a:r>
                        <a:rPr lang="pt-BR" sz="1300" b="1" u="none" strike="noStrike" dirty="0" smtClean="0">
                          <a:solidFill>
                            <a:schemeClr val="tx1"/>
                          </a:solidFill>
                          <a:effectLst/>
                        </a:rPr>
                        <a:t>Refinanciamento da Dívida Interna,</a:t>
                      </a:r>
                      <a:r>
                        <a:rPr lang="pt-BR" sz="1300" b="1" u="none" strike="noStrike" baseline="0" dirty="0" smtClean="0">
                          <a:solidFill>
                            <a:schemeClr val="tx1"/>
                          </a:solidFill>
                          <a:effectLst/>
                        </a:rPr>
                        <a:t> </a:t>
                      </a:r>
                      <a:r>
                        <a:rPr lang="pt-BR" sz="1300" b="1" u="none" strike="noStrike" dirty="0" smtClean="0">
                          <a:solidFill>
                            <a:schemeClr val="tx1"/>
                          </a:solidFill>
                          <a:effectLst/>
                        </a:rPr>
                        <a:t>Refinanciamento da Dívida Externa,</a:t>
                      </a:r>
                      <a:r>
                        <a:rPr lang="pt-BR" sz="1300" b="1" u="none" strike="noStrike" baseline="0" dirty="0" smtClean="0">
                          <a:solidFill>
                            <a:schemeClr val="tx1"/>
                          </a:solidFill>
                          <a:effectLst/>
                        </a:rPr>
                        <a:t> </a:t>
                      </a:r>
                      <a:r>
                        <a:rPr lang="pt-BR" sz="1300" b="1" u="none" strike="noStrike" dirty="0" smtClean="0">
                          <a:solidFill>
                            <a:schemeClr val="tx1"/>
                          </a:solidFill>
                          <a:effectLst/>
                        </a:rPr>
                        <a:t>Serviço da Dívida Interna e </a:t>
                      </a:r>
                      <a:r>
                        <a:rPr lang="pt-BR" sz="1300" b="1" u="none" strike="noStrike" baseline="0" dirty="0" smtClean="0">
                          <a:solidFill>
                            <a:schemeClr val="tx1"/>
                          </a:solidFill>
                          <a:effectLst/>
                        </a:rPr>
                        <a:t> </a:t>
                      </a:r>
                      <a:r>
                        <a:rPr lang="pt-BR" sz="1300" b="1" u="none" strike="noStrike" dirty="0" smtClean="0">
                          <a:solidFill>
                            <a:schemeClr val="tx1"/>
                          </a:solidFill>
                          <a:effectLst/>
                        </a:rPr>
                        <a:t>Serviço da Dívida Externa</a:t>
                      </a:r>
                      <a:r>
                        <a:rPr lang="pt-BR" sz="1300" b="1" u="none" strike="noStrike" baseline="0" dirty="0" smtClean="0">
                          <a:solidFill>
                            <a:schemeClr val="tx1"/>
                          </a:solidFill>
                          <a:effectLst/>
                        </a:rPr>
                        <a:t> e </a:t>
                      </a:r>
                      <a:r>
                        <a:rPr lang="pt-BR" sz="1300" b="1" u="none" strike="noStrike" dirty="0" smtClean="0">
                          <a:solidFill>
                            <a:schemeClr val="tx1"/>
                          </a:solidFill>
                          <a:effectLst/>
                        </a:rPr>
                        <a:t>Outras)</a:t>
                      </a:r>
                    </a:p>
                    <a:p>
                      <a:pPr algn="just">
                        <a:spcAft>
                          <a:spcPts val="0"/>
                        </a:spcAft>
                      </a:pPr>
                      <a:endParaRPr lang="pt-BR" sz="1300" b="1" dirty="0">
                        <a:effectLst/>
                        <a:latin typeface="Calibri" panose="020F0502020204030204" pitchFamily="34" charset="0"/>
                        <a:ea typeface="Calibri" panose="020F0502020204030204" pitchFamily="34" charset="0"/>
                        <a:cs typeface="Times New Roman" panose="02020603050405020304" pitchFamily="18" charset="0"/>
                      </a:endParaRPr>
                    </a:p>
                  </a:txBody>
                  <a:tcPr marL="20457" marR="20457" marT="0" marB="0" anchor="b"/>
                </a:tc>
              </a:tr>
            </a:tbl>
          </a:graphicData>
        </a:graphic>
      </p:graphicFrame>
      <p:sp>
        <p:nvSpPr>
          <p:cNvPr id="5" name="CaixaDeTexto 4"/>
          <p:cNvSpPr txBox="1"/>
          <p:nvPr/>
        </p:nvSpPr>
        <p:spPr>
          <a:xfrm>
            <a:off x="281091" y="5395635"/>
            <a:ext cx="8581818" cy="784830"/>
          </a:xfrm>
          <a:prstGeom prst="rect">
            <a:avLst/>
          </a:prstGeom>
          <a:solidFill>
            <a:schemeClr val="accent1">
              <a:lumMod val="20000"/>
              <a:lumOff val="80000"/>
            </a:schemeClr>
          </a:solidFill>
          <a:ln>
            <a:solidFill>
              <a:schemeClr val="accent1">
                <a:lumMod val="75000"/>
              </a:schemeClr>
            </a:solidFill>
          </a:ln>
        </p:spPr>
        <p:txBody>
          <a:bodyPr wrap="square" rtlCol="0">
            <a:spAutoFit/>
          </a:bodyPr>
          <a:lstStyle/>
          <a:p>
            <a:pPr algn="just"/>
            <a:r>
              <a:rPr lang="pt-BR" sz="1500" dirty="0"/>
              <a:t>Em 2018  </a:t>
            </a:r>
            <a:r>
              <a:rPr lang="pt-BR" sz="1500" b="1" u="sng" dirty="0"/>
              <a:t>não haverá </a:t>
            </a:r>
            <a:r>
              <a:rPr lang="pt-BR" sz="1500" dirty="0"/>
              <a:t>mais a pasta de </a:t>
            </a:r>
            <a:r>
              <a:rPr lang="pt-BR" sz="1500" b="1" u="sng" dirty="0"/>
              <a:t>despesa por SUBFUNÇÃO para preenchimento</a:t>
            </a:r>
            <a:r>
              <a:rPr lang="pt-BR" sz="1500" dirty="0"/>
              <a:t>, tendo em vista o preenchimento por fonte/subfunção e categoria econômica. A partir do lançamento da despesa segundo a fonte/subfunção e categoria econômica será gerado automaticamente este relatório.</a:t>
            </a:r>
          </a:p>
        </p:txBody>
      </p:sp>
      <p:pic>
        <p:nvPicPr>
          <p:cNvPr id="7"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274836" y="260648"/>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Artaf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829" y="320300"/>
            <a:ext cx="1584176" cy="766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2523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p:cNvPicPr>
            <a:picLocks noChangeAspect="1"/>
          </p:cNvPicPr>
          <p:nvPr/>
        </p:nvPicPr>
        <p:blipFill rotWithShape="1">
          <a:blip r:embed="rId2" cstate="print"/>
          <a:srcRect t="6899"/>
          <a:stretch/>
        </p:blipFill>
        <p:spPr>
          <a:xfrm>
            <a:off x="0" y="1237828"/>
            <a:ext cx="9144000" cy="5143500"/>
          </a:xfrm>
          <a:prstGeom prst="rect">
            <a:avLst/>
          </a:prstGeom>
        </p:spPr>
      </p:pic>
      <p:pic>
        <p:nvPicPr>
          <p:cNvPr id="2" name="Imagem 1"/>
          <p:cNvPicPr>
            <a:picLocks noChangeAspect="1"/>
          </p:cNvPicPr>
          <p:nvPr/>
        </p:nvPicPr>
        <p:blipFill>
          <a:blip r:embed="rId3"/>
          <a:stretch>
            <a:fillRect/>
          </a:stretch>
        </p:blipFill>
        <p:spPr>
          <a:xfrm>
            <a:off x="-42046" y="1160578"/>
            <a:ext cx="9149203" cy="5175345"/>
          </a:xfrm>
          <a:prstGeom prst="rect">
            <a:avLst/>
          </a:prstGeom>
        </p:spPr>
      </p:pic>
      <p:sp>
        <p:nvSpPr>
          <p:cNvPr id="9" name="Retângulo 8"/>
          <p:cNvSpPr/>
          <p:nvPr/>
        </p:nvSpPr>
        <p:spPr>
          <a:xfrm>
            <a:off x="3254829" y="1537185"/>
            <a:ext cx="5852328" cy="4588329"/>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Seta para a direita 9"/>
          <p:cNvSpPr/>
          <p:nvPr/>
        </p:nvSpPr>
        <p:spPr>
          <a:xfrm>
            <a:off x="2182587" y="3809578"/>
            <a:ext cx="901979" cy="214993"/>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Retângulo 11"/>
          <p:cNvSpPr/>
          <p:nvPr/>
        </p:nvSpPr>
        <p:spPr>
          <a:xfrm>
            <a:off x="91165" y="3376730"/>
            <a:ext cx="2794909" cy="371521"/>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Seta dobrada para cima 5"/>
          <p:cNvSpPr/>
          <p:nvPr/>
        </p:nvSpPr>
        <p:spPr>
          <a:xfrm rot="16200000" flipH="1" flipV="1">
            <a:off x="114931" y="3757142"/>
            <a:ext cx="276320" cy="258538"/>
          </a:xfrm>
          <a:prstGeom prst="ben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Retângulo 16"/>
          <p:cNvSpPr/>
          <p:nvPr/>
        </p:nvSpPr>
        <p:spPr>
          <a:xfrm>
            <a:off x="424406" y="3806715"/>
            <a:ext cx="1743689" cy="217856"/>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8" name="Imagem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852067">
            <a:off x="6939820" y="2533422"/>
            <a:ext cx="1121239" cy="588347"/>
          </a:xfrm>
          <a:prstGeom prst="rect">
            <a:avLst/>
          </a:prstGeom>
        </p:spPr>
      </p:pic>
      <p:sp>
        <p:nvSpPr>
          <p:cNvPr id="11" name="Retângulo 10"/>
          <p:cNvSpPr/>
          <p:nvPr/>
        </p:nvSpPr>
        <p:spPr>
          <a:xfrm>
            <a:off x="7500439" y="1755193"/>
            <a:ext cx="1447619" cy="1200329"/>
          </a:xfrm>
          <a:prstGeom prst="rect">
            <a:avLst/>
          </a:prstGeom>
          <a:solidFill>
            <a:schemeClr val="bg1"/>
          </a:solidFill>
          <a:ln w="38100">
            <a:solidFill>
              <a:srgbClr val="C00000"/>
            </a:solidFill>
          </a:ln>
        </p:spPr>
        <p:txBody>
          <a:bodyPr wrap="square">
            <a:spAutoFit/>
          </a:bodyPr>
          <a:lstStyle/>
          <a:p>
            <a:pPr algn="ctr"/>
            <a:r>
              <a:rPr lang="pt-BR" b="1" dirty="0">
                <a:solidFill>
                  <a:srgbClr val="C00000"/>
                </a:solidFill>
              </a:rPr>
              <a:t>DESPESA ORÇAMENTÁRIA POR CATEGORIA </a:t>
            </a:r>
            <a:endParaRPr lang="pt-BR" dirty="0"/>
          </a:p>
        </p:txBody>
      </p:sp>
      <p:pic>
        <p:nvPicPr>
          <p:cNvPr id="13" name="Imagem 2" descr="cid:image002.png@01D0B4C3.EFECA470"/>
          <p:cNvPicPr>
            <a:picLocks noChangeAspect="1" noChangeArrowheads="1"/>
          </p:cNvPicPr>
          <p:nvPr/>
        </p:nvPicPr>
        <p:blipFill rotWithShape="1">
          <a:blip r:embed="rId5">
            <a:extLst>
              <a:ext uri="{28A0092B-C50C-407E-A947-70E740481C1C}">
                <a14:useLocalDpi xmlns:a14="http://schemas.microsoft.com/office/drawing/2010/main" val="0"/>
              </a:ext>
            </a:extLst>
          </a:blip>
          <a:srcRect l="6513" t="38654" r="6288" b="33785"/>
          <a:stretch/>
        </p:blipFill>
        <p:spPr bwMode="auto">
          <a:xfrm>
            <a:off x="6356505" y="110011"/>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54677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519885" y="1254714"/>
            <a:ext cx="8129384" cy="461665"/>
          </a:xfrm>
          <a:prstGeom prst="rect">
            <a:avLst/>
          </a:prstGeom>
        </p:spPr>
        <p:txBody>
          <a:bodyPr wrap="square">
            <a:spAutoFit/>
          </a:bodyPr>
          <a:lstStyle/>
          <a:p>
            <a:pPr algn="ctr"/>
            <a:r>
              <a:rPr lang="pt-BR" sz="2400" b="1" dirty="0">
                <a:solidFill>
                  <a:srgbClr val="002060"/>
                </a:solidFill>
                <a:latin typeface="Cambria" panose="02040503050406030204" pitchFamily="18" charset="0"/>
              </a:rPr>
              <a:t>Pasta: Execução da Despesa Orçamentária</a:t>
            </a:r>
          </a:p>
        </p:txBody>
      </p:sp>
      <p:graphicFrame>
        <p:nvGraphicFramePr>
          <p:cNvPr id="4" name="Tabela 3"/>
          <p:cNvGraphicFramePr>
            <a:graphicFrameLocks noGrp="1"/>
          </p:cNvGraphicFramePr>
          <p:nvPr>
            <p:extLst/>
          </p:nvPr>
        </p:nvGraphicFramePr>
        <p:xfrm>
          <a:off x="171450" y="1820009"/>
          <a:ext cx="8519748" cy="2242038"/>
        </p:xfrm>
        <a:graphic>
          <a:graphicData uri="http://schemas.openxmlformats.org/drawingml/2006/table">
            <a:tbl>
              <a:tblPr firstRow="1" firstCol="1" bandRow="1">
                <a:tableStyleId>{5C22544A-7EE6-4342-B048-85BDC9FD1C3A}</a:tableStyleId>
              </a:tblPr>
              <a:tblGrid>
                <a:gridCol w="707469"/>
                <a:gridCol w="1425269"/>
                <a:gridCol w="684282"/>
                <a:gridCol w="1183890"/>
                <a:gridCol w="1243765"/>
                <a:gridCol w="1124382"/>
                <a:gridCol w="886357"/>
                <a:gridCol w="1264334"/>
              </a:tblGrid>
              <a:tr h="280253">
                <a:tc gridSpan="2">
                  <a:txBody>
                    <a:bodyPr/>
                    <a:lstStyle/>
                    <a:p>
                      <a:pPr algn="ctr">
                        <a:lnSpc>
                          <a:spcPct val="107000"/>
                        </a:lnSpc>
                        <a:spcAft>
                          <a:spcPts val="0"/>
                        </a:spcAft>
                      </a:pPr>
                      <a:r>
                        <a:rPr lang="pt-BR" sz="900" b="1" dirty="0">
                          <a:solidFill>
                            <a:schemeClr val="tx1"/>
                          </a:solidFill>
                          <a:effectLst/>
                        </a:rPr>
                        <a:t>Despesas Orçamentárias</a:t>
                      </a:r>
                      <a:endParaRPr lang="pt-BR"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pt-BR"/>
                    </a:p>
                  </a:txBody>
                  <a:tcPr/>
                </a:tc>
                <a:tc gridSpan="6">
                  <a:txBody>
                    <a:bodyPr/>
                    <a:lstStyle/>
                    <a:p>
                      <a:pPr algn="ctr">
                        <a:lnSpc>
                          <a:spcPct val="107000"/>
                        </a:lnSpc>
                        <a:spcAft>
                          <a:spcPts val="0"/>
                        </a:spcAft>
                      </a:pPr>
                      <a:r>
                        <a:rPr lang="pt-BR" sz="900" b="1" dirty="0">
                          <a:solidFill>
                            <a:schemeClr val="tx1"/>
                          </a:solidFill>
                          <a:effectLst/>
                        </a:rPr>
                        <a:t>Execução das Despesas</a:t>
                      </a:r>
                      <a:endParaRPr lang="pt-BR"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r>
              <a:tr h="1121020">
                <a:tc>
                  <a:txBody>
                    <a:bodyPr/>
                    <a:lstStyle/>
                    <a:p>
                      <a:pPr algn="ctr">
                        <a:lnSpc>
                          <a:spcPct val="107000"/>
                        </a:lnSpc>
                        <a:spcAft>
                          <a:spcPts val="0"/>
                        </a:spcAft>
                      </a:pPr>
                      <a:r>
                        <a:rPr lang="pt-BR" sz="900" b="1" dirty="0">
                          <a:solidFill>
                            <a:schemeClr val="tx1"/>
                          </a:solidFill>
                          <a:effectLst/>
                        </a:rPr>
                        <a:t>Códigos</a:t>
                      </a:r>
                      <a:endParaRPr lang="pt-BR"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0"/>
                        </a:spcAft>
                      </a:pPr>
                      <a:r>
                        <a:rPr lang="pt-BR" sz="900" b="1" dirty="0">
                          <a:solidFill>
                            <a:schemeClr val="tx1"/>
                          </a:solidFill>
                          <a:effectLst/>
                        </a:rPr>
                        <a:t>Descrição das Contas de Despesas Orçamentárias</a:t>
                      </a:r>
                      <a:endParaRPr lang="pt-BR"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07000"/>
                        </a:lnSpc>
                        <a:spcAft>
                          <a:spcPts val="0"/>
                        </a:spcAft>
                      </a:pPr>
                      <a:r>
                        <a:rPr lang="pt-BR" sz="900" b="1">
                          <a:solidFill>
                            <a:schemeClr val="tx1"/>
                          </a:solidFill>
                          <a:effectLst/>
                        </a:rPr>
                        <a:t>DOTAÇÃO INICIAL</a:t>
                      </a:r>
                      <a:endParaRPr lang="pt-BR"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pt-BR" sz="900" b="1">
                          <a:solidFill>
                            <a:schemeClr val="tx1"/>
                          </a:solidFill>
                          <a:effectLst/>
                        </a:rPr>
                        <a:t>DOTAÇÃO ATUALIZADA</a:t>
                      </a:r>
                      <a:endParaRPr lang="pt-BR"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pt-BR" sz="900" b="1">
                          <a:solidFill>
                            <a:schemeClr val="tx1"/>
                          </a:solidFill>
                          <a:effectLst/>
                        </a:rPr>
                        <a:t>DESPESAS EMPENHADAS</a:t>
                      </a:r>
                      <a:endParaRPr lang="pt-BR"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pt-BR" sz="900" b="1">
                          <a:solidFill>
                            <a:schemeClr val="tx1"/>
                          </a:solidFill>
                          <a:effectLst/>
                        </a:rPr>
                        <a:t>DESPESAS LIQUIDADAS</a:t>
                      </a:r>
                      <a:endParaRPr lang="pt-BR"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pt-BR" sz="900" b="1">
                          <a:solidFill>
                            <a:schemeClr val="tx1"/>
                          </a:solidFill>
                          <a:effectLst/>
                        </a:rPr>
                        <a:t>DESPESAS PAGAS</a:t>
                      </a:r>
                      <a:endParaRPr lang="pt-BR" sz="9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0"/>
                        </a:spcAft>
                      </a:pPr>
                      <a:r>
                        <a:rPr lang="pt-BR" sz="900" b="1" dirty="0">
                          <a:solidFill>
                            <a:schemeClr val="tx1"/>
                          </a:solidFill>
                          <a:effectLst/>
                        </a:rPr>
                        <a:t>INSCRITAS EM RESTOS A PAGAR NÃO PROCESSADOS</a:t>
                      </a:r>
                      <a:endParaRPr lang="pt-BR"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0765">
                <a:tc>
                  <a:txBody>
                    <a:bodyPr/>
                    <a:lstStyle/>
                    <a:p>
                      <a:pPr>
                        <a:lnSpc>
                          <a:spcPct val="107000"/>
                        </a:lnSpc>
                        <a:spcAft>
                          <a:spcPts val="0"/>
                        </a:spcAft>
                      </a:pPr>
                      <a:r>
                        <a:rPr lang="pt-BR" sz="900" b="1" dirty="0">
                          <a:solidFill>
                            <a:srgbClr val="002060"/>
                          </a:solidFill>
                          <a:effectLst/>
                        </a:rPr>
                        <a:t> </a:t>
                      </a:r>
                      <a:endParaRPr lang="pt-BR" sz="9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pt-BR" sz="900" b="1" dirty="0">
                          <a:solidFill>
                            <a:srgbClr val="002060"/>
                          </a:solidFill>
                          <a:effectLst/>
                        </a:rPr>
                        <a:t> </a:t>
                      </a:r>
                      <a:endParaRPr lang="pt-BR" sz="9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pt-BR" sz="900" b="1" dirty="0">
                          <a:solidFill>
                            <a:srgbClr val="002060"/>
                          </a:solidFill>
                          <a:effectLst/>
                        </a:rPr>
                        <a:t> </a:t>
                      </a:r>
                      <a:endParaRPr lang="pt-BR" sz="9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pt-BR" sz="900" b="1" dirty="0">
                          <a:solidFill>
                            <a:srgbClr val="002060"/>
                          </a:solidFill>
                          <a:effectLst/>
                        </a:rPr>
                        <a:t> </a:t>
                      </a:r>
                      <a:endParaRPr lang="pt-BR" sz="9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pt-BR" sz="900" b="1" dirty="0">
                          <a:solidFill>
                            <a:srgbClr val="002060"/>
                          </a:solidFill>
                          <a:effectLst/>
                        </a:rPr>
                        <a:t> </a:t>
                      </a:r>
                      <a:endParaRPr lang="pt-BR" sz="9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pt-BR" sz="900" b="1" dirty="0">
                          <a:solidFill>
                            <a:srgbClr val="002060"/>
                          </a:solidFill>
                          <a:effectLst/>
                        </a:rPr>
                        <a:t> </a:t>
                      </a:r>
                      <a:endParaRPr lang="pt-BR" sz="9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07000"/>
                        </a:lnSpc>
                        <a:spcAft>
                          <a:spcPts val="0"/>
                        </a:spcAft>
                      </a:pPr>
                      <a:r>
                        <a:rPr lang="pt-BR" sz="900" b="1" dirty="0">
                          <a:solidFill>
                            <a:srgbClr val="002060"/>
                          </a:solidFill>
                          <a:effectLst/>
                        </a:rPr>
                        <a:t> </a:t>
                      </a:r>
                      <a:endParaRPr lang="pt-BR" sz="9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lnSpc>
                          <a:spcPct val="107000"/>
                        </a:lnSpc>
                        <a:spcAft>
                          <a:spcPts val="0"/>
                        </a:spcAft>
                      </a:pPr>
                      <a:r>
                        <a:rPr lang="pt-BR" sz="900" b="1" dirty="0" smtClean="0">
                          <a:solidFill>
                            <a:srgbClr val="002060"/>
                          </a:solidFill>
                          <a:effectLst/>
                        </a:rPr>
                        <a:t>CÁLCULO </a:t>
                      </a:r>
                      <a:r>
                        <a:rPr lang="pt-BR" sz="900" b="1" dirty="0">
                          <a:solidFill>
                            <a:srgbClr val="002060"/>
                          </a:solidFill>
                          <a:effectLst/>
                        </a:rPr>
                        <a:t>AUTOMATICO PELO SISTEMA</a:t>
                      </a:r>
                      <a:endParaRPr lang="pt-BR" sz="9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14591" marR="1459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r>
            </a:tbl>
          </a:graphicData>
        </a:graphic>
      </p:graphicFrame>
      <p:sp>
        <p:nvSpPr>
          <p:cNvPr id="9" name="CaixaDeTexto 8"/>
          <p:cNvSpPr txBox="1"/>
          <p:nvPr/>
        </p:nvSpPr>
        <p:spPr>
          <a:xfrm>
            <a:off x="235425" y="4431234"/>
            <a:ext cx="8413844" cy="1225868"/>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just"/>
            <a:r>
              <a:rPr lang="pt-BR" sz="1650" dirty="0">
                <a:solidFill>
                  <a:srgbClr val="002060"/>
                </a:solidFill>
                <a:latin typeface="Cambria" panose="02040503050406030204" pitchFamily="18" charset="0"/>
              </a:rPr>
              <a:t>OBS:  Na Pasta de Execução das Despesas do SIOPS, informe os dados da Dotação Inicial e Atualizada, Empenho, Liquidação, Pagamento e Orçada do Município/Estado Segundo Natureza nas Codificações das Contas Conforme Portaria nº 163 (Consolidada) na Função 10.</a:t>
            </a:r>
          </a:p>
        </p:txBody>
      </p:sp>
      <p:pic>
        <p:nvPicPr>
          <p:cNvPr id="6"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6372200" y="0"/>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6930196"/>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a:picLocks noChangeAspect="1"/>
          </p:cNvPicPr>
          <p:nvPr/>
        </p:nvPicPr>
        <p:blipFill rotWithShape="1">
          <a:blip r:embed="rId3" cstate="print"/>
          <a:srcRect t="6899"/>
          <a:stretch/>
        </p:blipFill>
        <p:spPr>
          <a:xfrm>
            <a:off x="0" y="1237828"/>
            <a:ext cx="9144000" cy="5143500"/>
          </a:xfrm>
          <a:prstGeom prst="rect">
            <a:avLst/>
          </a:prstGeom>
        </p:spPr>
      </p:pic>
      <p:pic>
        <p:nvPicPr>
          <p:cNvPr id="6" name="Imagem 5"/>
          <p:cNvPicPr>
            <a:picLocks noChangeAspect="1"/>
          </p:cNvPicPr>
          <p:nvPr/>
        </p:nvPicPr>
        <p:blipFill>
          <a:blip r:embed="rId4"/>
          <a:stretch>
            <a:fillRect/>
          </a:stretch>
        </p:blipFill>
        <p:spPr>
          <a:xfrm>
            <a:off x="85548" y="2776353"/>
            <a:ext cx="8944273" cy="3569912"/>
          </a:xfrm>
          <a:prstGeom prst="rect">
            <a:avLst/>
          </a:prstGeom>
          <a:ln>
            <a:noFill/>
          </a:ln>
          <a:effectLst>
            <a:outerShdw blurRad="292100" dist="139700" dir="2700000" algn="tl" rotWithShape="0">
              <a:srgbClr val="333333">
                <a:alpha val="65000"/>
              </a:srgbClr>
            </a:outerShdw>
          </a:effectLst>
        </p:spPr>
      </p:pic>
      <p:graphicFrame>
        <p:nvGraphicFramePr>
          <p:cNvPr id="21" name="Diagrama 20"/>
          <p:cNvGraphicFramePr/>
          <p:nvPr>
            <p:extLst>
              <p:ext uri="{D42A27DB-BD31-4B8C-83A1-F6EECF244321}">
                <p14:modId xmlns:p14="http://schemas.microsoft.com/office/powerpoint/2010/main" val="3465216720"/>
              </p:ext>
            </p:extLst>
          </p:nvPr>
        </p:nvGraphicFramePr>
        <p:xfrm>
          <a:off x="7095955" y="2087771"/>
          <a:ext cx="1947188" cy="8269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0" name="Retângulo 19"/>
          <p:cNvSpPr/>
          <p:nvPr/>
        </p:nvSpPr>
        <p:spPr>
          <a:xfrm>
            <a:off x="0" y="1501625"/>
            <a:ext cx="8939298" cy="1384995"/>
          </a:xfrm>
          <a:prstGeom prst="rect">
            <a:avLst/>
          </a:prstGeom>
        </p:spPr>
        <p:txBody>
          <a:bodyPr wrap="square">
            <a:spAutoFit/>
          </a:bodyPr>
          <a:lstStyle/>
          <a:p>
            <a:pPr algn="ctr"/>
            <a:r>
              <a:rPr lang="pt-BR" sz="2100" b="1" dirty="0">
                <a:solidFill>
                  <a:srgbClr val="002060"/>
                </a:solidFill>
                <a:latin typeface="Andalus" panose="02020603050405020304" pitchFamily="18" charset="-78"/>
                <a:cs typeface="Andalus" panose="02020603050405020304" pitchFamily="18" charset="-78"/>
              </a:rPr>
              <a:t>PASTA DE DESPESA POR FONTE</a:t>
            </a:r>
          </a:p>
          <a:p>
            <a:pPr algn="ctr"/>
            <a:r>
              <a:rPr lang="pt-BR" sz="2100" b="1" dirty="0">
                <a:solidFill>
                  <a:srgbClr val="002060"/>
                </a:solidFill>
                <a:latin typeface="Andalus" panose="02020603050405020304" pitchFamily="18" charset="-78"/>
                <a:cs typeface="Andalus" panose="02020603050405020304" pitchFamily="18" charset="-78"/>
              </a:rPr>
              <a:t>TABELA 1 – DISPONIBILIDADE DE CAIXA (2013 e anos anteriores)</a:t>
            </a:r>
          </a:p>
          <a:p>
            <a:r>
              <a:rPr lang="pt-BR" sz="2100" b="1" dirty="0">
                <a:solidFill>
                  <a:srgbClr val="002060"/>
                </a:solidFill>
                <a:latin typeface="Andalus" panose="02020603050405020304" pitchFamily="18" charset="-78"/>
                <a:cs typeface="Andalus" panose="02020603050405020304" pitchFamily="18" charset="-78"/>
              </a:rPr>
              <a:t>Esta tabela demonstra o saldo financeiro de cada exercício e a disponibilidade de caixa.</a:t>
            </a:r>
          </a:p>
        </p:txBody>
      </p:sp>
      <p:pic>
        <p:nvPicPr>
          <p:cNvPr id="7" name="Imagem 2" descr="cid:image002.png@01D0B4C3.EFECA470"/>
          <p:cNvPicPr>
            <a:picLocks noChangeAspect="1" noChangeArrowheads="1"/>
          </p:cNvPicPr>
          <p:nvPr/>
        </p:nvPicPr>
        <p:blipFill rotWithShape="1">
          <a:blip r:embed="rId10">
            <a:extLst>
              <a:ext uri="{28A0092B-C50C-407E-A947-70E740481C1C}">
                <a14:useLocalDpi xmlns:a14="http://schemas.microsoft.com/office/drawing/2010/main" val="0"/>
              </a:ext>
            </a:extLst>
          </a:blip>
          <a:srcRect l="6513" t="38654" r="6288" b="33785"/>
          <a:stretch/>
        </p:blipFill>
        <p:spPr bwMode="auto">
          <a:xfrm>
            <a:off x="6313489" y="2130"/>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1269455"/>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a:picLocks noChangeAspect="1"/>
          </p:cNvPicPr>
          <p:nvPr/>
        </p:nvPicPr>
        <p:blipFill rotWithShape="1">
          <a:blip r:embed="rId3" cstate="print"/>
          <a:srcRect t="6899"/>
          <a:stretch/>
        </p:blipFill>
        <p:spPr>
          <a:xfrm>
            <a:off x="67650" y="1196752"/>
            <a:ext cx="9144000" cy="5143500"/>
          </a:xfrm>
          <a:prstGeom prst="rect">
            <a:avLst/>
          </a:prstGeom>
        </p:spPr>
      </p:pic>
      <p:sp>
        <p:nvSpPr>
          <p:cNvPr id="5" name="Retângulo 4"/>
          <p:cNvSpPr/>
          <p:nvPr/>
        </p:nvSpPr>
        <p:spPr>
          <a:xfrm>
            <a:off x="59974" y="1562184"/>
            <a:ext cx="8939298" cy="1131079"/>
          </a:xfrm>
          <a:prstGeom prst="rect">
            <a:avLst/>
          </a:prstGeom>
        </p:spPr>
        <p:txBody>
          <a:bodyPr wrap="square">
            <a:spAutoFit/>
          </a:bodyPr>
          <a:lstStyle/>
          <a:p>
            <a:pPr algn="ctr"/>
            <a:r>
              <a:rPr lang="pt-BR" sz="2250" b="1" dirty="0">
                <a:solidFill>
                  <a:srgbClr val="002060"/>
                </a:solidFill>
                <a:latin typeface="Andalus" panose="02020603050405020304" pitchFamily="18" charset="-78"/>
                <a:cs typeface="Andalus" panose="02020603050405020304" pitchFamily="18" charset="-78"/>
              </a:rPr>
              <a:t>PASTA DE DESPESA POR FONTE</a:t>
            </a:r>
          </a:p>
          <a:p>
            <a:pPr algn="ctr"/>
            <a:r>
              <a:rPr lang="pt-BR" sz="2250" b="1" dirty="0">
                <a:solidFill>
                  <a:srgbClr val="002060"/>
                </a:solidFill>
                <a:latin typeface="Andalus" panose="02020603050405020304" pitchFamily="18" charset="-78"/>
                <a:cs typeface="Andalus" panose="02020603050405020304" pitchFamily="18" charset="-78"/>
              </a:rPr>
              <a:t>TABELA 1 – DISPONIBILIDADE DE CAIXA  -  </a:t>
            </a:r>
            <a:r>
              <a:rPr lang="pt-BR" sz="2250" b="1" dirty="0" smtClean="0">
                <a:solidFill>
                  <a:srgbClr val="002060"/>
                </a:solidFill>
                <a:latin typeface="Andalus" panose="02020603050405020304" pitchFamily="18" charset="-78"/>
                <a:cs typeface="Andalus" panose="02020603050405020304" pitchFamily="18" charset="-78"/>
              </a:rPr>
              <a:t>2014; 2015; 2016; 2017 e 2018 (Uma Pasta para cada Ano)</a:t>
            </a:r>
            <a:endParaRPr lang="pt-BR" sz="2250" b="1" dirty="0">
              <a:solidFill>
                <a:srgbClr val="002060"/>
              </a:solidFill>
              <a:latin typeface="Andalus" panose="02020603050405020304" pitchFamily="18" charset="-78"/>
              <a:cs typeface="Andalus" panose="02020603050405020304" pitchFamily="18" charset="-78"/>
            </a:endParaRPr>
          </a:p>
        </p:txBody>
      </p:sp>
      <p:pic>
        <p:nvPicPr>
          <p:cNvPr id="6" name="Imagem 5"/>
          <p:cNvPicPr>
            <a:picLocks noChangeAspect="1"/>
          </p:cNvPicPr>
          <p:nvPr/>
        </p:nvPicPr>
        <p:blipFill>
          <a:blip r:embed="rId4"/>
          <a:stretch>
            <a:fillRect/>
          </a:stretch>
        </p:blipFill>
        <p:spPr>
          <a:xfrm>
            <a:off x="57487" y="2553037"/>
            <a:ext cx="8944273" cy="3761906"/>
          </a:xfrm>
          <a:prstGeom prst="rect">
            <a:avLst/>
          </a:prstGeom>
          <a:ln>
            <a:noFill/>
          </a:ln>
          <a:effectLst>
            <a:outerShdw blurRad="292100" dist="139700" dir="2700000" algn="tl" rotWithShape="0">
              <a:srgbClr val="333333">
                <a:alpha val="65000"/>
              </a:srgbClr>
            </a:outerShdw>
          </a:effectLst>
        </p:spPr>
      </p:pic>
      <p:sp>
        <p:nvSpPr>
          <p:cNvPr id="17" name="CaixaDeTexto 16"/>
          <p:cNvSpPr txBox="1"/>
          <p:nvPr/>
        </p:nvSpPr>
        <p:spPr>
          <a:xfrm>
            <a:off x="6556993" y="3005836"/>
            <a:ext cx="486030" cy="415498"/>
          </a:xfrm>
          <a:prstGeom prst="rect">
            <a:avLst/>
          </a:prstGeom>
          <a:noFill/>
        </p:spPr>
        <p:txBody>
          <a:bodyPr wrap="none" rtlCol="0">
            <a:spAutoFit/>
          </a:bodyPr>
          <a:lstStyle/>
          <a:p>
            <a:r>
              <a:rPr lang="pt-BR" sz="2100" b="1" dirty="0"/>
              <a:t>(=)</a:t>
            </a:r>
          </a:p>
        </p:txBody>
      </p:sp>
      <p:sp>
        <p:nvSpPr>
          <p:cNvPr id="18" name="CaixaDeTexto 17"/>
          <p:cNvSpPr txBox="1"/>
          <p:nvPr/>
        </p:nvSpPr>
        <p:spPr>
          <a:xfrm>
            <a:off x="4336951" y="2745434"/>
            <a:ext cx="486030" cy="415498"/>
          </a:xfrm>
          <a:prstGeom prst="rect">
            <a:avLst/>
          </a:prstGeom>
          <a:noFill/>
        </p:spPr>
        <p:txBody>
          <a:bodyPr wrap="none" rtlCol="0">
            <a:spAutoFit/>
          </a:bodyPr>
          <a:lstStyle/>
          <a:p>
            <a:r>
              <a:rPr lang="pt-BR" sz="2100" b="1" dirty="0"/>
              <a:t>(+)</a:t>
            </a:r>
          </a:p>
        </p:txBody>
      </p:sp>
      <p:sp>
        <p:nvSpPr>
          <p:cNvPr id="19" name="Seta para baixo 18"/>
          <p:cNvSpPr/>
          <p:nvPr/>
        </p:nvSpPr>
        <p:spPr>
          <a:xfrm>
            <a:off x="8011960" y="3115870"/>
            <a:ext cx="285212" cy="271613"/>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21" name="Diagrama 20"/>
          <p:cNvGraphicFramePr/>
          <p:nvPr>
            <p:extLst>
              <p:ext uri="{D42A27DB-BD31-4B8C-83A1-F6EECF244321}">
                <p14:modId xmlns:p14="http://schemas.microsoft.com/office/powerpoint/2010/main" val="4171974952"/>
              </p:ext>
            </p:extLst>
          </p:nvPr>
        </p:nvGraphicFramePr>
        <p:xfrm>
          <a:off x="7095955" y="2166417"/>
          <a:ext cx="1947188" cy="98072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3" name="Imagem 22"/>
          <p:cNvPicPr>
            <a:picLocks noChangeAspect="1"/>
          </p:cNvPicPr>
          <p:nvPr/>
        </p:nvPicPr>
        <p:blipFill>
          <a:blip r:embed="rId10"/>
          <a:stretch>
            <a:fillRect/>
          </a:stretch>
        </p:blipFill>
        <p:spPr>
          <a:xfrm>
            <a:off x="3078037" y="3398251"/>
            <a:ext cx="5940074" cy="2912767"/>
          </a:xfrm>
          <a:prstGeom prst="rect">
            <a:avLst/>
          </a:prstGeom>
        </p:spPr>
      </p:pic>
      <p:sp>
        <p:nvSpPr>
          <p:cNvPr id="15" name="Seta dobrada para cima 14"/>
          <p:cNvSpPr/>
          <p:nvPr/>
        </p:nvSpPr>
        <p:spPr>
          <a:xfrm flipV="1">
            <a:off x="4462380" y="3121618"/>
            <a:ext cx="992368" cy="384902"/>
          </a:xfrm>
          <a:prstGeom prst="ben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Seta dobrada para cima 15"/>
          <p:cNvSpPr/>
          <p:nvPr/>
        </p:nvSpPr>
        <p:spPr>
          <a:xfrm flipH="1" flipV="1">
            <a:off x="3610120" y="3121620"/>
            <a:ext cx="853283" cy="384902"/>
          </a:xfrm>
          <a:prstGeom prst="bentUp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Seta circular 21"/>
          <p:cNvSpPr/>
          <p:nvPr/>
        </p:nvSpPr>
        <p:spPr>
          <a:xfrm>
            <a:off x="5204548" y="2656777"/>
            <a:ext cx="1433405" cy="1110353"/>
          </a:xfrm>
          <a:prstGeom prst="circular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14" name="Seta para baixo 13"/>
          <p:cNvSpPr/>
          <p:nvPr/>
        </p:nvSpPr>
        <p:spPr>
          <a:xfrm>
            <a:off x="8012374" y="3121618"/>
            <a:ext cx="285212" cy="271613"/>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20" name="Diagrama 19"/>
          <p:cNvGraphicFramePr/>
          <p:nvPr>
            <p:extLst>
              <p:ext uri="{D42A27DB-BD31-4B8C-83A1-F6EECF244321}">
                <p14:modId xmlns:p14="http://schemas.microsoft.com/office/powerpoint/2010/main" val="2780874589"/>
              </p:ext>
            </p:extLst>
          </p:nvPr>
        </p:nvGraphicFramePr>
        <p:xfrm>
          <a:off x="7096369" y="2172165"/>
          <a:ext cx="1947188" cy="980722"/>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pic>
        <p:nvPicPr>
          <p:cNvPr id="24" name="Imagem 2" descr="cid:image002.png@01D0B4C3.EFECA470"/>
          <p:cNvPicPr>
            <a:picLocks noChangeAspect="1" noChangeArrowheads="1"/>
          </p:cNvPicPr>
          <p:nvPr/>
        </p:nvPicPr>
        <p:blipFill rotWithShape="1">
          <a:blip r:embed="rId16">
            <a:extLst>
              <a:ext uri="{28A0092B-C50C-407E-A947-70E740481C1C}">
                <a14:useLocalDpi xmlns:a14="http://schemas.microsoft.com/office/drawing/2010/main" val="0"/>
              </a:ext>
            </a:extLst>
          </a:blip>
          <a:srcRect l="6513" t="38654" r="6288" b="33785"/>
          <a:stretch/>
        </p:blipFill>
        <p:spPr bwMode="auto">
          <a:xfrm>
            <a:off x="6300192" y="2364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6144678"/>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ângulo 13"/>
          <p:cNvSpPr/>
          <p:nvPr/>
        </p:nvSpPr>
        <p:spPr>
          <a:xfrm>
            <a:off x="-11483" y="1407266"/>
            <a:ext cx="9049018" cy="2000548"/>
          </a:xfrm>
          <a:prstGeom prst="rect">
            <a:avLst/>
          </a:prstGeom>
        </p:spPr>
        <p:txBody>
          <a:bodyPr wrap="square">
            <a:spAutoFit/>
          </a:bodyPr>
          <a:lstStyle/>
          <a:p>
            <a:pPr fontAlgn="b"/>
            <a:r>
              <a:rPr lang="pt-BR" sz="3200" dirty="0" smtClean="0">
                <a:solidFill>
                  <a:srgbClr val="002060"/>
                </a:solidFill>
                <a:latin typeface="Arial" panose="020B0604020202020204" pitchFamily="34" charset="0"/>
                <a:cs typeface="Arial" panose="020B0604020202020204" pitchFamily="34" charset="0"/>
              </a:rPr>
              <a:t>Tabela </a:t>
            </a:r>
            <a:r>
              <a:rPr lang="pt-BR" sz="3200" dirty="0">
                <a:solidFill>
                  <a:srgbClr val="002060"/>
                </a:solidFill>
                <a:latin typeface="Arial" panose="020B0604020202020204" pitchFamily="34" charset="0"/>
                <a:cs typeface="Arial" panose="020B0604020202020204" pitchFamily="34" charset="0"/>
              </a:rPr>
              <a:t>2: Despesa por Fonte (Fundo de Saúde</a:t>
            </a:r>
            <a:r>
              <a:rPr lang="pt-BR" sz="3200" dirty="0" smtClean="0">
                <a:solidFill>
                  <a:srgbClr val="002060"/>
                </a:solidFill>
                <a:latin typeface="Arial" panose="020B0604020202020204" pitchFamily="34" charset="0"/>
                <a:cs typeface="Arial" panose="020B0604020202020204" pitchFamily="34" charset="0"/>
              </a:rPr>
              <a:t>)</a:t>
            </a:r>
          </a:p>
          <a:p>
            <a:pPr fontAlgn="b"/>
            <a:r>
              <a:rPr lang="pt-BR" sz="1600" b="1" dirty="0">
                <a:latin typeface="Arial" panose="020B0604020202020204" pitchFamily="34" charset="0"/>
                <a:cs typeface="Arial" panose="020B0604020202020204" pitchFamily="34" charset="0"/>
              </a:rPr>
              <a:t>Os valores serão </a:t>
            </a:r>
            <a:r>
              <a:rPr lang="pt-BR" sz="1600" b="1" u="sng" dirty="0">
                <a:latin typeface="Arial" panose="020B0604020202020204" pitchFamily="34" charset="0"/>
                <a:cs typeface="Arial" panose="020B0604020202020204" pitchFamily="34" charset="0"/>
              </a:rPr>
              <a:t>preenchidos automaticamente</a:t>
            </a:r>
            <a:r>
              <a:rPr lang="pt-BR" sz="1600" b="1" dirty="0">
                <a:latin typeface="Arial" panose="020B0604020202020204" pitchFamily="34" charset="0"/>
                <a:cs typeface="Arial" panose="020B0604020202020204" pitchFamily="34" charset="0"/>
              </a:rPr>
              <a:t> de acordo com </a:t>
            </a:r>
            <a:r>
              <a:rPr lang="pt-BR" sz="1600" b="1" dirty="0">
                <a:latin typeface="Arial" panose="020B0604020202020204" pitchFamily="34" charset="0"/>
              </a:rPr>
              <a:t>os lançamentos nas pastas de despesa orçamentária segundo á fonte/</a:t>
            </a:r>
            <a:r>
              <a:rPr lang="pt-BR" sz="1600" b="1" dirty="0" err="1">
                <a:latin typeface="Arial" panose="020B0604020202020204" pitchFamily="34" charset="0"/>
              </a:rPr>
              <a:t>subfunção</a:t>
            </a:r>
            <a:r>
              <a:rPr lang="pt-BR" sz="1600" b="1" dirty="0">
                <a:latin typeface="Arial" panose="020B0604020202020204" pitchFamily="34" charset="0"/>
              </a:rPr>
              <a:t>/despesa por </a:t>
            </a:r>
            <a:r>
              <a:rPr lang="pt-BR" sz="1600" b="1" dirty="0" smtClean="0">
                <a:latin typeface="Arial" panose="020B0604020202020204" pitchFamily="34" charset="0"/>
              </a:rPr>
              <a:t>categoria</a:t>
            </a:r>
            <a:r>
              <a:rPr lang="pt-BR" sz="1100" b="1" dirty="0" smtClean="0">
                <a:latin typeface="Arial" panose="020B0604020202020204" pitchFamily="34" charset="0"/>
              </a:rPr>
              <a:t>.</a:t>
            </a:r>
            <a:endParaRPr lang="pt-BR" sz="1100" b="1" dirty="0">
              <a:latin typeface="Arial" panose="020B0604020202020204" pitchFamily="34" charset="0"/>
            </a:endParaRPr>
          </a:p>
          <a:p>
            <a:pPr fontAlgn="b"/>
            <a:endParaRPr lang="pt-BR" sz="3000" dirty="0" smtClean="0">
              <a:solidFill>
                <a:srgbClr val="002060"/>
              </a:solidFill>
              <a:latin typeface="Andalus" panose="02020603050405020304" pitchFamily="18" charset="-78"/>
              <a:cs typeface="Andalus" panose="02020603050405020304" pitchFamily="18" charset="-78"/>
            </a:endParaRPr>
          </a:p>
          <a:p>
            <a:pPr fontAlgn="b"/>
            <a:endParaRPr lang="pt-BR" sz="3000" dirty="0">
              <a:solidFill>
                <a:srgbClr val="002060"/>
              </a:solidFill>
              <a:latin typeface="Andalus" panose="02020603050405020304" pitchFamily="18" charset="-78"/>
              <a:cs typeface="Andalus" panose="02020603050405020304" pitchFamily="18" charset="-78"/>
            </a:endParaRPr>
          </a:p>
        </p:txBody>
      </p:sp>
      <p:pic>
        <p:nvPicPr>
          <p:cNvPr id="3" name="Imagem 2"/>
          <p:cNvPicPr>
            <a:picLocks noChangeAspect="1"/>
          </p:cNvPicPr>
          <p:nvPr/>
        </p:nvPicPr>
        <p:blipFill>
          <a:blip r:embed="rId3"/>
          <a:stretch>
            <a:fillRect/>
          </a:stretch>
        </p:blipFill>
        <p:spPr>
          <a:xfrm>
            <a:off x="83498" y="2410032"/>
            <a:ext cx="8954036" cy="4043304"/>
          </a:xfrm>
          <a:prstGeom prst="rect">
            <a:avLst/>
          </a:prstGeom>
        </p:spPr>
      </p:pic>
      <p:pic>
        <p:nvPicPr>
          <p:cNvPr id="5"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300192" y="97740"/>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0504305"/>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ângulo 13"/>
          <p:cNvSpPr/>
          <p:nvPr/>
        </p:nvSpPr>
        <p:spPr>
          <a:xfrm>
            <a:off x="112594" y="1412776"/>
            <a:ext cx="9257314" cy="519373"/>
          </a:xfrm>
          <a:prstGeom prst="rect">
            <a:avLst/>
          </a:prstGeom>
        </p:spPr>
        <p:txBody>
          <a:bodyPr wrap="square">
            <a:spAutoFit/>
          </a:bodyPr>
          <a:lstStyle/>
          <a:p>
            <a:pPr fontAlgn="b"/>
            <a:r>
              <a:rPr lang="pt-BR" sz="2775" dirty="0">
                <a:solidFill>
                  <a:srgbClr val="002060"/>
                </a:solidFill>
                <a:latin typeface="Andalus" panose="02020603050405020304" pitchFamily="18" charset="-78"/>
                <a:cs typeface="Andalus" panose="02020603050405020304" pitchFamily="18" charset="-78"/>
              </a:rPr>
              <a:t>Tabelas 3: Despesa por Fonte de Recursos(Consórcios Públicos)</a:t>
            </a:r>
          </a:p>
        </p:txBody>
      </p:sp>
      <p:pic>
        <p:nvPicPr>
          <p:cNvPr id="1026" name="Imagem 3" descr="image001"/>
          <p:cNvPicPr>
            <a:picLocks noChangeAspect="1" noChangeArrowheads="1"/>
          </p:cNvPicPr>
          <p:nvPr/>
        </p:nvPicPr>
        <p:blipFill rotWithShape="1">
          <a:blip r:embed="rId3">
            <a:extLst>
              <a:ext uri="{28A0092B-C50C-407E-A947-70E740481C1C}">
                <a14:useLocalDpi xmlns:a14="http://schemas.microsoft.com/office/drawing/2010/main" val="0"/>
              </a:ext>
            </a:extLst>
          </a:blip>
          <a:srcRect l="922" t="19" r="296" b="24249"/>
          <a:stretch/>
        </p:blipFill>
        <p:spPr bwMode="auto">
          <a:xfrm>
            <a:off x="212575" y="1949484"/>
            <a:ext cx="8718850" cy="39779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319785" y="188640"/>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9547749"/>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173250" y="1618598"/>
            <a:ext cx="9017000" cy="346249"/>
          </a:xfrm>
          <a:prstGeom prst="rect">
            <a:avLst/>
          </a:prstGeom>
        </p:spPr>
        <p:txBody>
          <a:bodyPr wrap="square">
            <a:spAutoFit/>
          </a:bodyPr>
          <a:lstStyle/>
          <a:p>
            <a:pPr algn="ctr" fontAlgn="b"/>
            <a:r>
              <a:rPr lang="pt-BR" sz="1650" b="1" dirty="0">
                <a:solidFill>
                  <a:srgbClr val="002060"/>
                </a:solidFill>
                <a:latin typeface="Andalus" panose="02020603050405020304" pitchFamily="18" charset="-78"/>
                <a:cs typeface="Andalus" panose="02020603050405020304" pitchFamily="18" charset="-78"/>
              </a:rPr>
              <a:t>TABELA 4: RESTOS A PAGAR INSCRITOS EM 2017 E INSCRITOS  EM EXERCÍCIOS ANTERIORES.</a:t>
            </a:r>
          </a:p>
        </p:txBody>
      </p:sp>
      <p:pic>
        <p:nvPicPr>
          <p:cNvPr id="2" name="Imagem 1"/>
          <p:cNvPicPr>
            <a:picLocks noChangeAspect="1"/>
          </p:cNvPicPr>
          <p:nvPr/>
        </p:nvPicPr>
        <p:blipFill>
          <a:blip r:embed="rId3"/>
          <a:stretch>
            <a:fillRect/>
          </a:stretch>
        </p:blipFill>
        <p:spPr>
          <a:xfrm>
            <a:off x="183524" y="2186806"/>
            <a:ext cx="8809149" cy="4050506"/>
          </a:xfrm>
          <a:prstGeom prst="rect">
            <a:avLst/>
          </a:prstGeom>
        </p:spPr>
      </p:pic>
      <p:pic>
        <p:nvPicPr>
          <p:cNvPr id="6"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263396" y="110011"/>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7350086"/>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116525" y="1530568"/>
            <a:ext cx="8766356" cy="346249"/>
          </a:xfrm>
          <a:prstGeom prst="rect">
            <a:avLst/>
          </a:prstGeom>
        </p:spPr>
        <p:txBody>
          <a:bodyPr wrap="square">
            <a:spAutoFit/>
          </a:bodyPr>
          <a:lstStyle/>
          <a:p>
            <a:pPr algn="ctr" fontAlgn="b"/>
            <a:r>
              <a:rPr lang="pt-BR" sz="1650" b="1" dirty="0">
                <a:solidFill>
                  <a:srgbClr val="002060"/>
                </a:solidFill>
                <a:latin typeface="Andalus" panose="02020603050405020304" pitchFamily="18" charset="-78"/>
                <a:cs typeface="Andalus" panose="02020603050405020304" pitchFamily="18" charset="-78"/>
              </a:rPr>
              <a:t>TABELA 5: RESTOS A PAGAR PAGOS  EM 2018  REFERENTE S A EXERCÍCIOS ANTERIORES.</a:t>
            </a:r>
          </a:p>
        </p:txBody>
      </p:sp>
      <p:pic>
        <p:nvPicPr>
          <p:cNvPr id="3" name="Imagem 2"/>
          <p:cNvPicPr>
            <a:picLocks noChangeAspect="1"/>
          </p:cNvPicPr>
          <p:nvPr/>
        </p:nvPicPr>
        <p:blipFill>
          <a:blip r:embed="rId3"/>
          <a:stretch>
            <a:fillRect/>
          </a:stretch>
        </p:blipFill>
        <p:spPr>
          <a:xfrm>
            <a:off x="237390" y="2009145"/>
            <a:ext cx="8516105" cy="3836194"/>
          </a:xfrm>
          <a:prstGeom prst="rect">
            <a:avLst/>
          </a:prstGeom>
        </p:spPr>
      </p:pic>
      <p:pic>
        <p:nvPicPr>
          <p:cNvPr id="6"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271241" y="86111"/>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5425519"/>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116525" y="1530568"/>
            <a:ext cx="8766356" cy="346249"/>
          </a:xfrm>
          <a:prstGeom prst="rect">
            <a:avLst/>
          </a:prstGeom>
        </p:spPr>
        <p:txBody>
          <a:bodyPr wrap="square">
            <a:spAutoFit/>
          </a:bodyPr>
          <a:lstStyle/>
          <a:p>
            <a:pPr algn="ctr" fontAlgn="b"/>
            <a:r>
              <a:rPr lang="pt-BR" sz="1650" b="1" dirty="0">
                <a:solidFill>
                  <a:srgbClr val="002060"/>
                </a:solidFill>
                <a:latin typeface="Andalus" panose="02020603050405020304" pitchFamily="18" charset="-78"/>
                <a:cs typeface="Andalus" panose="02020603050405020304" pitchFamily="18" charset="-78"/>
              </a:rPr>
              <a:t>TABELA 5.1 : RESTOS A PAGAR PAGOS  ATÉ  2017  E EXERCÍCIOS  ANTERIORES.</a:t>
            </a:r>
          </a:p>
        </p:txBody>
      </p:sp>
      <p:pic>
        <p:nvPicPr>
          <p:cNvPr id="2" name="Imagem 1"/>
          <p:cNvPicPr>
            <a:picLocks noChangeAspect="1"/>
          </p:cNvPicPr>
          <p:nvPr/>
        </p:nvPicPr>
        <p:blipFill>
          <a:blip r:embed="rId3"/>
          <a:stretch>
            <a:fillRect/>
          </a:stretch>
        </p:blipFill>
        <p:spPr>
          <a:xfrm>
            <a:off x="116525" y="1853733"/>
            <a:ext cx="8634670" cy="3843338"/>
          </a:xfrm>
          <a:prstGeom prst="rect">
            <a:avLst/>
          </a:prstGeom>
        </p:spPr>
      </p:pic>
      <p:pic>
        <p:nvPicPr>
          <p:cNvPr id="6"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271241" y="118384"/>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1086774"/>
      </p:ext>
    </p:extLst>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116525" y="1530568"/>
            <a:ext cx="8766356" cy="346249"/>
          </a:xfrm>
          <a:prstGeom prst="rect">
            <a:avLst/>
          </a:prstGeom>
        </p:spPr>
        <p:txBody>
          <a:bodyPr wrap="square">
            <a:spAutoFit/>
          </a:bodyPr>
          <a:lstStyle/>
          <a:p>
            <a:pPr algn="ctr" fontAlgn="b"/>
            <a:r>
              <a:rPr lang="pt-BR" sz="1650" b="1" dirty="0">
                <a:solidFill>
                  <a:srgbClr val="002060"/>
                </a:solidFill>
                <a:latin typeface="Andalus" panose="02020603050405020304" pitchFamily="18" charset="-78"/>
                <a:cs typeface="Andalus" panose="02020603050405020304" pitchFamily="18" charset="-78"/>
              </a:rPr>
              <a:t>TABELA 6: RESTOS A PAGAR CANCELADOS  EM 2018  REF.ERENTE A EXERCÍCIOS ANTERIORES.</a:t>
            </a:r>
          </a:p>
        </p:txBody>
      </p:sp>
      <p:pic>
        <p:nvPicPr>
          <p:cNvPr id="3" name="Imagem 2"/>
          <p:cNvPicPr>
            <a:picLocks noChangeAspect="1"/>
          </p:cNvPicPr>
          <p:nvPr/>
        </p:nvPicPr>
        <p:blipFill rotWithShape="1">
          <a:blip r:embed="rId3"/>
          <a:srcRect t="25618"/>
          <a:stretch/>
        </p:blipFill>
        <p:spPr>
          <a:xfrm>
            <a:off x="237390" y="2203886"/>
            <a:ext cx="8516105" cy="3641453"/>
          </a:xfrm>
          <a:prstGeom prst="rect">
            <a:avLst/>
          </a:prstGeom>
        </p:spPr>
      </p:pic>
      <p:pic>
        <p:nvPicPr>
          <p:cNvPr id="6"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238852" y="33265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2447955"/>
      </p:ext>
    </p:extLst>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ângulo 7"/>
          <p:cNvSpPr/>
          <p:nvPr/>
        </p:nvSpPr>
        <p:spPr>
          <a:xfrm>
            <a:off x="116525" y="1530568"/>
            <a:ext cx="8766356" cy="346249"/>
          </a:xfrm>
          <a:prstGeom prst="rect">
            <a:avLst/>
          </a:prstGeom>
        </p:spPr>
        <p:txBody>
          <a:bodyPr wrap="square">
            <a:spAutoFit/>
          </a:bodyPr>
          <a:lstStyle/>
          <a:p>
            <a:pPr algn="ctr" fontAlgn="b"/>
            <a:r>
              <a:rPr lang="pt-BR" sz="1650" b="1" dirty="0">
                <a:solidFill>
                  <a:srgbClr val="002060"/>
                </a:solidFill>
                <a:latin typeface="Andalus" panose="02020603050405020304" pitchFamily="18" charset="-78"/>
                <a:cs typeface="Andalus" panose="02020603050405020304" pitchFamily="18" charset="-78"/>
              </a:rPr>
              <a:t>TABELA 6.1 : RESTOS A PAGAR CANCELADOS ATÉ  2017 E  EM EXERCÍCIOS  ANTERIORES.</a:t>
            </a:r>
          </a:p>
        </p:txBody>
      </p:sp>
      <p:pic>
        <p:nvPicPr>
          <p:cNvPr id="2" name="Imagem 1"/>
          <p:cNvPicPr>
            <a:picLocks noChangeAspect="1"/>
          </p:cNvPicPr>
          <p:nvPr/>
        </p:nvPicPr>
        <p:blipFill rotWithShape="1">
          <a:blip r:embed="rId3"/>
          <a:srcRect t="26347"/>
          <a:stretch/>
        </p:blipFill>
        <p:spPr>
          <a:xfrm>
            <a:off x="116525" y="2149334"/>
            <a:ext cx="8634670" cy="3547737"/>
          </a:xfrm>
          <a:prstGeom prst="rect">
            <a:avLst/>
          </a:prstGeom>
        </p:spPr>
      </p:pic>
      <p:pic>
        <p:nvPicPr>
          <p:cNvPr id="6"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282753" y="110011"/>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6022539"/>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713" y="2451811"/>
            <a:ext cx="8874986" cy="3488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ixaDeTexto 1"/>
          <p:cNvSpPr txBox="1"/>
          <p:nvPr/>
        </p:nvSpPr>
        <p:spPr>
          <a:xfrm>
            <a:off x="35496" y="1749732"/>
            <a:ext cx="9019002" cy="461665"/>
          </a:xfrm>
          <a:prstGeom prst="rect">
            <a:avLst/>
          </a:prstGeom>
          <a:noFill/>
        </p:spPr>
        <p:txBody>
          <a:bodyPr wrap="square" rtlCol="0">
            <a:spAutoFit/>
          </a:bodyPr>
          <a:lstStyle/>
          <a:p>
            <a:pPr algn="just"/>
            <a:r>
              <a:rPr lang="pt-BR" sz="2400" b="1" dirty="0">
                <a:ln w="10541" cmpd="sng">
                  <a:solidFill>
                    <a:schemeClr val="accent1">
                      <a:shade val="88000"/>
                      <a:satMod val="110000"/>
                    </a:schemeClr>
                  </a:solidFill>
                  <a:prstDash val="solid"/>
                </a:ln>
                <a:solidFill>
                  <a:schemeClr val="accent3">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Série Histórica do Financiamento do SUS – 2002 a 2016 (Brasil).</a:t>
            </a:r>
          </a:p>
        </p:txBody>
      </p:sp>
      <p:sp>
        <p:nvSpPr>
          <p:cNvPr id="13" name="CaixaDeTexto 12"/>
          <p:cNvSpPr txBox="1"/>
          <p:nvPr/>
        </p:nvSpPr>
        <p:spPr>
          <a:xfrm>
            <a:off x="127000" y="5939988"/>
            <a:ext cx="8888413" cy="369332"/>
          </a:xfrm>
          <a:prstGeom prst="rect">
            <a:avLst/>
          </a:prstGeom>
          <a:noFill/>
        </p:spPr>
        <p:txBody>
          <a:bodyPr wrap="square" rtlCol="0">
            <a:spAutoFit/>
          </a:bodyPr>
          <a:lstStyle/>
          <a:p>
            <a:r>
              <a:rPr lang="pt-BR" sz="900" b="1" dirty="0">
                <a:solidFill>
                  <a:srgbClr val="C00000"/>
                </a:solidFill>
                <a:latin typeface="Times New Roman" panose="02020603050405020304" pitchFamily="18" charset="0"/>
                <a:cs typeface="Times New Roman" panose="02020603050405020304" pitchFamily="18" charset="0"/>
              </a:rPr>
              <a:t>Fonte: SIOPS</a:t>
            </a:r>
          </a:p>
          <a:p>
            <a:r>
              <a:rPr lang="pt-BR" sz="900" b="1" dirty="0">
                <a:solidFill>
                  <a:srgbClr val="C00000"/>
                </a:solidFill>
                <a:latin typeface="Times New Roman" panose="02020603050405020304" pitchFamily="18" charset="0"/>
                <a:cs typeface="Times New Roman" panose="02020603050405020304" pitchFamily="18" charset="0"/>
              </a:rPr>
              <a:t>Elaboração: CSIOPS/DESID/MS/SE</a:t>
            </a:r>
          </a:p>
        </p:txBody>
      </p:sp>
      <p:sp>
        <p:nvSpPr>
          <p:cNvPr id="22" name="Retângulo de cantos arredondados 21"/>
          <p:cNvSpPr/>
          <p:nvPr/>
        </p:nvSpPr>
        <p:spPr>
          <a:xfrm>
            <a:off x="7740352" y="3369912"/>
            <a:ext cx="648072" cy="2538282"/>
          </a:xfrm>
          <a:prstGeom prst="round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pic>
        <p:nvPicPr>
          <p:cNvPr id="6"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300192" y="110011"/>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6471589"/>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heel(1)">
                                      <p:cBhvr>
                                        <p:cTn id="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528" y="2126759"/>
            <a:ext cx="9583336" cy="354740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tângulo 6"/>
          <p:cNvSpPr/>
          <p:nvPr/>
        </p:nvSpPr>
        <p:spPr>
          <a:xfrm>
            <a:off x="8676456" y="5498649"/>
            <a:ext cx="378042" cy="4301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CaixaDeTexto 1"/>
          <p:cNvSpPr txBox="1"/>
          <p:nvPr/>
        </p:nvSpPr>
        <p:spPr>
          <a:xfrm>
            <a:off x="35496" y="1677725"/>
            <a:ext cx="9019002" cy="461665"/>
          </a:xfrm>
          <a:prstGeom prst="rect">
            <a:avLst/>
          </a:prstGeom>
          <a:noFill/>
        </p:spPr>
        <p:txBody>
          <a:bodyPr wrap="square" rtlCol="0">
            <a:spAutoFit/>
          </a:bodyPr>
          <a:lstStyle/>
          <a:p>
            <a:pPr algn="ctr"/>
            <a:r>
              <a:rPr lang="pt-BR" sz="2400" b="1" dirty="0">
                <a:ln w="10541" cmpd="sng">
                  <a:solidFill>
                    <a:schemeClr val="accent1">
                      <a:shade val="88000"/>
                      <a:satMod val="110000"/>
                    </a:schemeClr>
                  </a:solidFill>
                  <a:prstDash val="solid"/>
                </a:ln>
                <a:solidFill>
                  <a:schemeClr val="accent3">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Participação % em ASPS – 2002 a 2016</a:t>
            </a:r>
          </a:p>
        </p:txBody>
      </p:sp>
      <p:sp>
        <p:nvSpPr>
          <p:cNvPr id="13" name="CaixaDeTexto 12"/>
          <p:cNvSpPr txBox="1"/>
          <p:nvPr/>
        </p:nvSpPr>
        <p:spPr>
          <a:xfrm>
            <a:off x="-36511" y="5867980"/>
            <a:ext cx="8888413" cy="369332"/>
          </a:xfrm>
          <a:prstGeom prst="rect">
            <a:avLst/>
          </a:prstGeom>
          <a:noFill/>
        </p:spPr>
        <p:txBody>
          <a:bodyPr wrap="square" rtlCol="0">
            <a:spAutoFit/>
          </a:bodyPr>
          <a:lstStyle/>
          <a:p>
            <a:r>
              <a:rPr lang="pt-BR" sz="900" b="1" dirty="0">
                <a:solidFill>
                  <a:srgbClr val="C00000"/>
                </a:solidFill>
                <a:latin typeface="Times New Roman" panose="02020603050405020304" pitchFamily="18" charset="0"/>
                <a:cs typeface="Times New Roman" panose="02020603050405020304" pitchFamily="18" charset="0"/>
              </a:rPr>
              <a:t>Fonte: SIOPS</a:t>
            </a:r>
          </a:p>
          <a:p>
            <a:r>
              <a:rPr lang="pt-BR" sz="900" b="1" dirty="0">
                <a:solidFill>
                  <a:srgbClr val="C00000"/>
                </a:solidFill>
                <a:latin typeface="Times New Roman" panose="02020603050405020304" pitchFamily="18" charset="0"/>
                <a:cs typeface="Times New Roman" panose="02020603050405020304" pitchFamily="18" charset="0"/>
              </a:rPr>
              <a:t>Elaboração: CSIOPS/DESID/MS/SE</a:t>
            </a:r>
          </a:p>
        </p:txBody>
      </p:sp>
      <p:pic>
        <p:nvPicPr>
          <p:cNvPr id="6"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8835272"/>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39552" y="1556792"/>
            <a:ext cx="8136904" cy="3539430"/>
          </a:xfrm>
          <a:prstGeom prst="rect">
            <a:avLst/>
          </a:prstGeom>
        </p:spPr>
        <p:txBody>
          <a:bodyPr wrap="square">
            <a:spAutoFit/>
          </a:bodyPr>
          <a:lstStyle/>
          <a:p>
            <a:r>
              <a:rPr lang="pt-BR" sz="2800" b="1" dirty="0" smtClean="0">
                <a:solidFill>
                  <a:srgbClr val="000000"/>
                </a:solidFill>
                <a:latin typeface="Arial" panose="020B0604020202020204" pitchFamily="34" charset="0"/>
              </a:rPr>
              <a:t>ALTERAÇÕES  </a:t>
            </a:r>
            <a:r>
              <a:rPr lang="pt-BR" sz="2800" b="1" dirty="0">
                <a:solidFill>
                  <a:srgbClr val="000000"/>
                </a:solidFill>
                <a:latin typeface="Arial" panose="020B0604020202020204" pitchFamily="34" charset="0"/>
              </a:rPr>
              <a:t>PREVISTAS </a:t>
            </a:r>
            <a:r>
              <a:rPr lang="pt-BR" sz="2800" b="1" dirty="0" smtClean="0">
                <a:solidFill>
                  <a:srgbClr val="000000"/>
                </a:solidFill>
                <a:latin typeface="Arial" panose="020B0604020202020204" pitchFamily="34" charset="0"/>
              </a:rPr>
              <a:t> PARA  2019/2020</a:t>
            </a:r>
          </a:p>
          <a:p>
            <a:r>
              <a:rPr lang="pt-BR" sz="2800" b="1" dirty="0" smtClean="0">
                <a:solidFill>
                  <a:srgbClr val="000000"/>
                </a:solidFill>
                <a:latin typeface="Arial" panose="020B0604020202020204" pitchFamily="34" charset="0"/>
              </a:rPr>
              <a:t> </a:t>
            </a:r>
          </a:p>
          <a:p>
            <a:endParaRPr lang="pt-BR" sz="2800" b="1" dirty="0">
              <a:solidFill>
                <a:srgbClr val="000000"/>
              </a:solidFill>
              <a:latin typeface="Arial" panose="020B0604020202020204" pitchFamily="34" charset="0"/>
            </a:endParaRPr>
          </a:p>
          <a:p>
            <a:r>
              <a:rPr lang="pt-BR" sz="2800" dirty="0">
                <a:solidFill>
                  <a:srgbClr val="000000"/>
                </a:solidFill>
                <a:latin typeface="Arial" panose="020B0604020202020204" pitchFamily="34" charset="0"/>
              </a:rPr>
              <a:t>	</a:t>
            </a:r>
            <a:r>
              <a:rPr lang="pt-BR" sz="2800" dirty="0" smtClean="0">
                <a:solidFill>
                  <a:srgbClr val="000000"/>
                </a:solidFill>
                <a:latin typeface="Arial" panose="020B0604020202020204" pitchFamily="34" charset="0"/>
              </a:rPr>
              <a:t>- Novo Ementário </a:t>
            </a:r>
            <a:r>
              <a:rPr lang="pt-BR" sz="2800" dirty="0">
                <a:solidFill>
                  <a:srgbClr val="000000"/>
                </a:solidFill>
                <a:latin typeface="Arial" panose="020B0604020202020204" pitchFamily="34" charset="0"/>
              </a:rPr>
              <a:t>da </a:t>
            </a:r>
            <a:r>
              <a:rPr lang="pt-BR" sz="2800" dirty="0" smtClean="0">
                <a:solidFill>
                  <a:srgbClr val="000000"/>
                </a:solidFill>
                <a:latin typeface="Arial" panose="020B0604020202020204" pitchFamily="34" charset="0"/>
              </a:rPr>
              <a:t>Receita;</a:t>
            </a:r>
            <a:endParaRPr lang="pt-BR" sz="2800" dirty="0">
              <a:solidFill>
                <a:srgbClr val="000000"/>
              </a:solidFill>
              <a:latin typeface="Arial" panose="020B0604020202020204" pitchFamily="34" charset="0"/>
            </a:endParaRPr>
          </a:p>
          <a:p>
            <a:endParaRPr lang="pt-BR" sz="2800" dirty="0">
              <a:solidFill>
                <a:srgbClr val="000000"/>
              </a:solidFill>
              <a:latin typeface="Arial" panose="020B0604020202020204" pitchFamily="34" charset="0"/>
            </a:endParaRPr>
          </a:p>
          <a:p>
            <a:r>
              <a:rPr lang="pt-BR" sz="2800" dirty="0">
                <a:solidFill>
                  <a:srgbClr val="000000"/>
                </a:solidFill>
                <a:latin typeface="Arial" panose="020B0604020202020204" pitchFamily="34" charset="0"/>
              </a:rPr>
              <a:t>	</a:t>
            </a:r>
            <a:r>
              <a:rPr lang="pt-BR" sz="2800" dirty="0" smtClean="0">
                <a:solidFill>
                  <a:srgbClr val="000000"/>
                </a:solidFill>
                <a:latin typeface="Arial" panose="020B0604020202020204" pitchFamily="34" charset="0"/>
              </a:rPr>
              <a:t>- RREO;</a:t>
            </a:r>
          </a:p>
          <a:p>
            <a:endParaRPr lang="pt-BR" sz="2800" dirty="0" smtClean="0">
              <a:solidFill>
                <a:srgbClr val="000000"/>
              </a:solidFill>
              <a:latin typeface="Arial" panose="020B0604020202020204" pitchFamily="34" charset="0"/>
            </a:endParaRPr>
          </a:p>
          <a:p>
            <a:r>
              <a:rPr lang="pt-BR" sz="2800" dirty="0">
                <a:solidFill>
                  <a:srgbClr val="000000"/>
                </a:solidFill>
                <a:latin typeface="Arial" panose="020B0604020202020204" pitchFamily="34" charset="0"/>
              </a:rPr>
              <a:t>	</a:t>
            </a:r>
            <a:r>
              <a:rPr lang="pt-BR" sz="2800" dirty="0" smtClean="0">
                <a:solidFill>
                  <a:srgbClr val="000000"/>
                </a:solidFill>
                <a:latin typeface="Arial" panose="020B0604020202020204" pitchFamily="34" charset="0"/>
              </a:rPr>
              <a:t>- Indicadores.</a:t>
            </a:r>
            <a:endParaRPr lang="pt-BR" sz="2800" dirty="0">
              <a:solidFill>
                <a:srgbClr val="000000"/>
              </a:solidFill>
              <a:latin typeface="Arial" panose="020B0604020202020204" pitchFamily="34" charset="0"/>
            </a:endParaRPr>
          </a:p>
        </p:txBody>
      </p:sp>
      <p:pic>
        <p:nvPicPr>
          <p:cNvPr id="3"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140475" y="534786"/>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Artaf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32656"/>
            <a:ext cx="1935386" cy="936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1009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043608" y="1196752"/>
            <a:ext cx="6696743" cy="677108"/>
          </a:xfrm>
          <a:prstGeom prst="rect">
            <a:avLst/>
          </a:prstGeom>
        </p:spPr>
        <p:txBody>
          <a:bodyPr wrap="square">
            <a:spAutoFit/>
          </a:bodyPr>
          <a:lstStyle/>
          <a:p>
            <a:pPr algn="ctr"/>
            <a:r>
              <a:rPr lang="pt-BR" sz="2000" b="1" dirty="0">
                <a:solidFill>
                  <a:schemeClr val="accent5">
                    <a:lumMod val="50000"/>
                  </a:schemeClr>
                </a:solidFill>
                <a:latin typeface="Arial" panose="020B0604020202020204" pitchFamily="34" charset="0"/>
                <a:cs typeface="Arial" panose="020B0604020202020204" pitchFamily="34" charset="0"/>
              </a:rPr>
              <a:t>FONTES DE RECURSOS</a:t>
            </a:r>
          </a:p>
          <a:p>
            <a:pPr algn="ctr"/>
            <a:r>
              <a:rPr lang="pt-BR" b="1" dirty="0">
                <a:solidFill>
                  <a:schemeClr val="accent5">
                    <a:lumMod val="50000"/>
                  </a:schemeClr>
                </a:solidFill>
                <a:latin typeface="Arial" panose="020B0604020202020204" pitchFamily="34" charset="0"/>
                <a:cs typeface="Arial" panose="020B0604020202020204" pitchFamily="34" charset="0"/>
              </a:rPr>
              <a:t>Códigos e Descrição das Fontes de Recursos </a:t>
            </a:r>
            <a:r>
              <a:rPr lang="pt-BR" b="1" dirty="0" smtClean="0">
                <a:solidFill>
                  <a:schemeClr val="accent5">
                    <a:lumMod val="50000"/>
                  </a:schemeClr>
                </a:solidFill>
                <a:latin typeface="Arial" panose="020B0604020202020204" pitchFamily="34" charset="0"/>
                <a:cs typeface="Arial" panose="020B0604020202020204" pitchFamily="34" charset="0"/>
              </a:rPr>
              <a:t>– 2019</a:t>
            </a:r>
            <a:endParaRPr lang="pt-BR" b="1" dirty="0">
              <a:solidFill>
                <a:schemeClr val="accent5">
                  <a:lumMod val="50000"/>
                </a:schemeClr>
              </a:solidFill>
              <a:latin typeface="Arial" panose="020B0604020202020204" pitchFamily="34" charset="0"/>
              <a:cs typeface="Arial" panose="020B0604020202020204" pitchFamily="34" charset="0"/>
            </a:endParaRPr>
          </a:p>
        </p:txBody>
      </p:sp>
      <p:graphicFrame>
        <p:nvGraphicFramePr>
          <p:cNvPr id="6" name="Tabela 5"/>
          <p:cNvGraphicFramePr>
            <a:graphicFrameLocks noGrp="1"/>
          </p:cNvGraphicFramePr>
          <p:nvPr>
            <p:extLst>
              <p:ext uri="{D42A27DB-BD31-4B8C-83A1-F6EECF244321}">
                <p14:modId xmlns:p14="http://schemas.microsoft.com/office/powerpoint/2010/main" val="3599511524"/>
              </p:ext>
            </p:extLst>
          </p:nvPr>
        </p:nvGraphicFramePr>
        <p:xfrm>
          <a:off x="1043608" y="2204864"/>
          <a:ext cx="6768752" cy="3744415"/>
        </p:xfrm>
        <a:graphic>
          <a:graphicData uri="http://schemas.openxmlformats.org/drawingml/2006/table">
            <a:tbl>
              <a:tblPr firstRow="1" firstCol="1" bandRow="1">
                <a:tableStyleId>{5C22544A-7EE6-4342-B048-85BDC9FD1C3A}</a:tableStyleId>
              </a:tblPr>
              <a:tblGrid>
                <a:gridCol w="776524"/>
                <a:gridCol w="5992228"/>
              </a:tblGrid>
              <a:tr h="340401">
                <a:tc>
                  <a:txBody>
                    <a:bodyPr/>
                    <a:lstStyle/>
                    <a:p>
                      <a:pPr>
                        <a:lnSpc>
                          <a:spcPct val="107000"/>
                        </a:lnSpc>
                        <a:spcAft>
                          <a:spcPts val="0"/>
                        </a:spcAft>
                      </a:pPr>
                      <a:r>
                        <a:rPr lang="pt-BR" sz="1200" dirty="0">
                          <a:effectLst/>
                        </a:rPr>
                        <a:t>1.001</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200" dirty="0">
                          <a:effectLst/>
                        </a:rPr>
                        <a:t>Recursos Ordinários – Recursos Livres</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40401">
                <a:tc>
                  <a:txBody>
                    <a:bodyPr/>
                    <a:lstStyle/>
                    <a:p>
                      <a:pPr>
                        <a:lnSpc>
                          <a:spcPct val="107000"/>
                        </a:lnSpc>
                        <a:spcAft>
                          <a:spcPts val="0"/>
                        </a:spcAft>
                      </a:pPr>
                      <a:r>
                        <a:rPr lang="pt-BR" sz="1200">
                          <a:effectLst/>
                        </a:rPr>
                        <a:t>1.211</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200" b="1" dirty="0">
                          <a:effectLst/>
                        </a:rPr>
                        <a:t>Receitas de Impostos e de Transferências de Impostos - Saúde</a:t>
                      </a:r>
                      <a:endParaRPr lang="pt-B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80804">
                <a:tc>
                  <a:txBody>
                    <a:bodyPr/>
                    <a:lstStyle/>
                    <a:p>
                      <a:pPr>
                        <a:lnSpc>
                          <a:spcPct val="107000"/>
                        </a:lnSpc>
                        <a:spcAft>
                          <a:spcPts val="0"/>
                        </a:spcAft>
                      </a:pPr>
                      <a:r>
                        <a:rPr lang="pt-BR" sz="1200">
                          <a:effectLst/>
                        </a:rPr>
                        <a:t>1.212</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200" b="1" dirty="0">
                          <a:effectLst/>
                        </a:rPr>
                        <a:t>Transferências Fundo a Fundo de Recursos do SUS provenientes do Governo Federal – Bloco de Custeio das Ações e Serviços Públicos de Saúde</a:t>
                      </a:r>
                      <a:endParaRPr lang="pt-B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80804">
                <a:tc>
                  <a:txBody>
                    <a:bodyPr/>
                    <a:lstStyle/>
                    <a:p>
                      <a:pPr>
                        <a:lnSpc>
                          <a:spcPct val="107000"/>
                        </a:lnSpc>
                        <a:spcAft>
                          <a:spcPts val="0"/>
                        </a:spcAft>
                      </a:pPr>
                      <a:r>
                        <a:rPr lang="pt-BR" sz="1200">
                          <a:effectLst/>
                        </a:rPr>
                        <a:t>1.213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200" b="1" dirty="0">
                          <a:effectLst/>
                        </a:rPr>
                        <a:t>Transferências Fundo a Fundo de Recursos do SUS provenientes do Governo Federal – Bloco de Investimento na Rede de Serviços Públicos de Saúde</a:t>
                      </a:r>
                      <a:endParaRPr lang="pt-B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40401">
                <a:tc>
                  <a:txBody>
                    <a:bodyPr/>
                    <a:lstStyle/>
                    <a:p>
                      <a:pPr>
                        <a:lnSpc>
                          <a:spcPct val="107000"/>
                        </a:lnSpc>
                        <a:spcAft>
                          <a:spcPts val="0"/>
                        </a:spcAft>
                      </a:pPr>
                      <a:r>
                        <a:rPr lang="pt-BR" sz="1200">
                          <a:effectLst/>
                        </a:rPr>
                        <a:t>1.214</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200" b="1" dirty="0">
                          <a:effectLst/>
                        </a:rPr>
                        <a:t>Transferências Fundo a Fundo de Recursos do SUS provenientes do Governo Estadual</a:t>
                      </a:r>
                      <a:endParaRPr lang="pt-B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40401">
                <a:tc>
                  <a:txBody>
                    <a:bodyPr/>
                    <a:lstStyle/>
                    <a:p>
                      <a:pPr>
                        <a:lnSpc>
                          <a:spcPct val="107000"/>
                        </a:lnSpc>
                        <a:spcAft>
                          <a:spcPts val="0"/>
                        </a:spcAft>
                      </a:pPr>
                      <a:r>
                        <a:rPr lang="pt-BR" sz="1200">
                          <a:effectLst/>
                        </a:rPr>
                        <a:t>1.215</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200" b="1" dirty="0">
                          <a:effectLst/>
                        </a:rPr>
                        <a:t>Transferências Fundo a Fundo de Recursos do SUS provenientes do Governo Municipal</a:t>
                      </a:r>
                      <a:endParaRPr lang="pt-B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40401">
                <a:tc>
                  <a:txBody>
                    <a:bodyPr/>
                    <a:lstStyle/>
                    <a:p>
                      <a:pPr>
                        <a:lnSpc>
                          <a:spcPct val="107000"/>
                        </a:lnSpc>
                        <a:spcAft>
                          <a:spcPts val="0"/>
                        </a:spcAft>
                      </a:pPr>
                      <a:r>
                        <a:rPr lang="pt-BR" sz="1200">
                          <a:effectLst/>
                        </a:rPr>
                        <a:t>1.220</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200" b="1" dirty="0">
                          <a:effectLst/>
                        </a:rPr>
                        <a:t>Transferências de Convênios ou de Contratos de Repasses Vinculados a Saúde</a:t>
                      </a:r>
                      <a:endParaRPr lang="pt-B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40401">
                <a:tc>
                  <a:txBody>
                    <a:bodyPr/>
                    <a:lstStyle/>
                    <a:p>
                      <a:pPr>
                        <a:lnSpc>
                          <a:spcPct val="107000"/>
                        </a:lnSpc>
                        <a:spcAft>
                          <a:spcPts val="0"/>
                        </a:spcAft>
                      </a:pPr>
                      <a:r>
                        <a:rPr lang="pt-BR" sz="1200">
                          <a:effectLst/>
                        </a:rPr>
                        <a:t>1.230</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200" b="1" dirty="0">
                          <a:effectLst/>
                        </a:rPr>
                        <a:t>Operações de Crédito Vinculadas à Saúde</a:t>
                      </a:r>
                      <a:endParaRPr lang="pt-B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40401">
                <a:tc>
                  <a:txBody>
                    <a:bodyPr/>
                    <a:lstStyle/>
                    <a:p>
                      <a:pPr>
                        <a:lnSpc>
                          <a:spcPct val="107000"/>
                        </a:lnSpc>
                        <a:spcAft>
                          <a:spcPts val="0"/>
                        </a:spcAft>
                      </a:pPr>
                      <a:r>
                        <a:rPr lang="pt-BR" sz="1200">
                          <a:effectLst/>
                        </a:rPr>
                        <a:t>1.240</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200" b="1" dirty="0">
                          <a:effectLst/>
                        </a:rPr>
                        <a:t>Royalties do Petróleo Vinculados à Saúde </a:t>
                      </a:r>
                      <a:endParaRPr lang="pt-BR"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7" name="Rectangle 1"/>
          <p:cNvSpPr>
            <a:spLocks noChangeArrowheads="1"/>
          </p:cNvSpPr>
          <p:nvPr/>
        </p:nvSpPr>
        <p:spPr bwMode="auto">
          <a:xfrm>
            <a:off x="1827213" y="24352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5"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280840" y="44624"/>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Artaf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88640"/>
            <a:ext cx="1728192" cy="835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319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0" y="1884269"/>
            <a:ext cx="9144000" cy="4281035"/>
          </a:xfrm>
          <a:prstGeom prst="rect">
            <a:avLst/>
          </a:prstGeom>
        </p:spPr>
      </p:pic>
      <p:pic>
        <p:nvPicPr>
          <p:cNvPr id="3" name="Imagem 2" descr="cid:image002.png@01D0B4C3.EFECA470"/>
          <p:cNvPicPr>
            <a:picLocks noChangeAspect="1" noChangeArrowheads="1"/>
          </p:cNvPicPr>
          <p:nvPr/>
        </p:nvPicPr>
        <p:blipFill rotWithShape="1">
          <a:blip r:embed="rId3">
            <a:extLst>
              <a:ext uri="{28A0092B-C50C-407E-A947-70E740481C1C}">
                <a14:useLocalDpi xmlns:a14="http://schemas.microsoft.com/office/drawing/2010/main" val="0"/>
              </a:ext>
            </a:extLst>
          </a:blip>
          <a:srcRect l="6513" t="38654" r="6288" b="33785"/>
          <a:stretch/>
        </p:blipFill>
        <p:spPr bwMode="auto">
          <a:xfrm>
            <a:off x="6300192" y="126717"/>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ângulo 1"/>
          <p:cNvSpPr/>
          <p:nvPr/>
        </p:nvSpPr>
        <p:spPr>
          <a:xfrm>
            <a:off x="35496" y="1187460"/>
            <a:ext cx="7200800" cy="400110"/>
          </a:xfrm>
          <a:prstGeom prst="rect">
            <a:avLst/>
          </a:prstGeom>
        </p:spPr>
        <p:txBody>
          <a:bodyPr wrap="square">
            <a:spAutoFit/>
          </a:bodyPr>
          <a:lstStyle/>
          <a:p>
            <a:r>
              <a:rPr lang="pt-BR" sz="2000" b="1" dirty="0"/>
              <a:t>Tabela 12.2 - Demonstrativo das Despesas com Saúde - Municípios</a:t>
            </a:r>
          </a:p>
        </p:txBody>
      </p:sp>
    </p:spTree>
    <p:extLst>
      <p:ext uri="{BB962C8B-B14F-4D97-AF65-F5344CB8AC3E}">
        <p14:creationId xmlns:p14="http://schemas.microsoft.com/office/powerpoint/2010/main" val="12518325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300192" y="110011"/>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0939"/>
            <a:ext cx="9143999" cy="3982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97850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444208" y="2130"/>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56" y="1052736"/>
            <a:ext cx="9055848"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006878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2" descr="cid:image002.png@01D0B4C3.EFECA470"/>
          <p:cNvPicPr>
            <a:picLocks noChangeAspect="1" noChangeArrowheads="1"/>
          </p:cNvPicPr>
          <p:nvPr/>
        </p:nvPicPr>
        <p:blipFill rotWithShape="1">
          <a:blip r:embed="rId2">
            <a:extLst>
              <a:ext uri="{28A0092B-C50C-407E-A947-70E740481C1C}">
                <a14:useLocalDpi xmlns:a14="http://schemas.microsoft.com/office/drawing/2010/main" val="0"/>
              </a:ext>
            </a:extLst>
          </a:blip>
          <a:srcRect l="6513" t="38654" r="6288" b="33785"/>
          <a:stretch/>
        </p:blipFill>
        <p:spPr bwMode="auto">
          <a:xfrm>
            <a:off x="6300192" y="0"/>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1100286"/>
            <a:ext cx="9073008" cy="535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46451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a:stretch>
            <a:fillRect/>
          </a:stretch>
        </p:blipFill>
        <p:spPr>
          <a:xfrm>
            <a:off x="-1" y="-27384"/>
            <a:ext cx="9138901" cy="6858000"/>
          </a:xfrm>
          <a:prstGeom prst="rect">
            <a:avLst/>
          </a:prstGeom>
        </p:spPr>
      </p:pic>
    </p:spTree>
    <p:extLst>
      <p:ext uri="{BB962C8B-B14F-4D97-AF65-F5344CB8AC3E}">
        <p14:creationId xmlns:p14="http://schemas.microsoft.com/office/powerpoint/2010/main" val="42078650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p:cNvSpPr txBox="1">
            <a:spLocks/>
          </p:cNvSpPr>
          <p:nvPr/>
        </p:nvSpPr>
        <p:spPr bwMode="auto">
          <a:xfrm>
            <a:off x="1107831" y="1366211"/>
            <a:ext cx="7033900" cy="769586"/>
          </a:xfrm>
          <a:prstGeom prst="rect">
            <a:avLst/>
          </a:prstGeom>
          <a:noFill/>
          <a:ln>
            <a:noFill/>
          </a:ln>
          <a:effectLst>
            <a:glow rad="228600">
              <a:schemeClr val="accent2">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rtlCol="0" anchor="t"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pt-BR" altLang="pt-BR" sz="7500" b="1" dirty="0">
                <a:solidFill>
                  <a:schemeClr val="accent1">
                    <a:lumMod val="50000"/>
                  </a:schemeClr>
                </a:solidFill>
                <a:latin typeface="Arial Black" panose="020B0A04020102020204" pitchFamily="34" charset="0"/>
              </a:rPr>
              <a:t>SIOPS</a:t>
            </a:r>
          </a:p>
          <a:p>
            <a:pPr algn="ctr" fontAlgn="auto">
              <a:spcAft>
                <a:spcPts val="0"/>
              </a:spcAft>
            </a:pPr>
            <a:endParaRPr lang="pt-BR" altLang="pt-BR" sz="11250" b="1" dirty="0">
              <a:solidFill>
                <a:schemeClr val="accent1">
                  <a:lumMod val="50000"/>
                </a:schemeClr>
              </a:solidFill>
              <a:latin typeface="Arial Black" panose="020B0A04020102020204" pitchFamily="34" charset="0"/>
            </a:endParaRPr>
          </a:p>
          <a:p>
            <a:pPr algn="ctr" fontAlgn="auto">
              <a:spcAft>
                <a:spcPts val="0"/>
              </a:spcAft>
            </a:pPr>
            <a:endParaRPr lang="pt-BR" altLang="pt-BR" sz="2250" b="1" dirty="0">
              <a:solidFill>
                <a:schemeClr val="accent1">
                  <a:lumMod val="50000"/>
                </a:schemeClr>
              </a:solidFill>
              <a:latin typeface="Arial Black" panose="020B0A04020102020204" pitchFamily="34" charset="0"/>
            </a:endParaRPr>
          </a:p>
          <a:p>
            <a:pPr algn="ctr" fontAlgn="auto">
              <a:spcAft>
                <a:spcPts val="0"/>
              </a:spcAft>
            </a:pPr>
            <a:endParaRPr lang="pt-BR" altLang="pt-BR" sz="2250" b="1" dirty="0">
              <a:solidFill>
                <a:schemeClr val="accent1">
                  <a:lumMod val="50000"/>
                </a:schemeClr>
              </a:solidFill>
              <a:latin typeface="Arial Black" panose="020B0A04020102020204" pitchFamily="34" charset="0"/>
            </a:endParaRPr>
          </a:p>
        </p:txBody>
      </p:sp>
      <p:sp>
        <p:nvSpPr>
          <p:cNvPr id="10" name="Retângulo 9"/>
          <p:cNvSpPr/>
          <p:nvPr/>
        </p:nvSpPr>
        <p:spPr>
          <a:xfrm>
            <a:off x="1107832" y="2483770"/>
            <a:ext cx="6906581" cy="2100575"/>
          </a:xfrm>
          <a:prstGeom prst="rect">
            <a:avLst/>
          </a:prstGeom>
        </p:spPr>
        <p:txBody>
          <a:bodyPr wrap="square">
            <a:spAutoFit/>
          </a:bodyPr>
          <a:lstStyle/>
          <a:p>
            <a:pPr algn="ctr">
              <a:lnSpc>
                <a:spcPct val="150000"/>
              </a:lnSpc>
              <a:spcAft>
                <a:spcPts val="0"/>
              </a:spcAft>
            </a:pPr>
            <a:r>
              <a:rPr lang="pt-BR" sz="1200" b="1" i="1" dirty="0">
                <a:solidFill>
                  <a:srgbClr val="1F497D"/>
                </a:solidFill>
                <a:latin typeface="Arial" panose="020B0604020202020204" pitchFamily="34" charset="0"/>
                <a:ea typeface="Calibri" panose="020F0502020204030204" pitchFamily="34" charset="0"/>
                <a:cs typeface="Times New Roman" panose="02020603050405020304" pitchFamily="18" charset="0"/>
              </a:rPr>
              <a:t>Coordenação do Sistema de Informações sobre Orçamentos Públicos em Saúde (SIOPS)</a:t>
            </a:r>
            <a:endParaRPr lang="pt-BR" sz="1200" b="1" dirty="0">
              <a:ea typeface="Calibri" panose="020F0502020204030204" pitchFamily="34" charset="0"/>
              <a:cs typeface="Times New Roman" panose="02020603050405020304" pitchFamily="18" charset="0"/>
            </a:endParaRPr>
          </a:p>
          <a:p>
            <a:pPr algn="ctr">
              <a:lnSpc>
                <a:spcPct val="150000"/>
              </a:lnSpc>
              <a:spcAft>
                <a:spcPts val="0"/>
              </a:spcAft>
            </a:pPr>
            <a:r>
              <a:rPr lang="pt-BR" sz="1200" b="1" i="1" dirty="0">
                <a:solidFill>
                  <a:srgbClr val="1F497D"/>
                </a:solidFill>
                <a:latin typeface="Arial" panose="020B0604020202020204" pitchFamily="34" charset="0"/>
                <a:ea typeface="Calibri" panose="020F0502020204030204" pitchFamily="34" charset="0"/>
                <a:cs typeface="Times New Roman" panose="02020603050405020304" pitchFamily="18" charset="0"/>
              </a:rPr>
              <a:t>Departamento de Economia da Saúde, Investimentos e Desenvolvimento (DESID)</a:t>
            </a:r>
            <a:endParaRPr lang="pt-BR" sz="1200" b="1" dirty="0">
              <a:ea typeface="Calibri" panose="020F0502020204030204" pitchFamily="34" charset="0"/>
              <a:cs typeface="Times New Roman" panose="02020603050405020304" pitchFamily="18" charset="0"/>
            </a:endParaRPr>
          </a:p>
          <a:p>
            <a:pPr algn="ctr">
              <a:lnSpc>
                <a:spcPct val="150000"/>
              </a:lnSpc>
              <a:spcAft>
                <a:spcPts val="0"/>
              </a:spcAft>
            </a:pPr>
            <a:r>
              <a:rPr lang="pt-BR" sz="1200" b="1" i="1" dirty="0">
                <a:solidFill>
                  <a:srgbClr val="1F497D"/>
                </a:solidFill>
                <a:latin typeface="Arial" panose="020B0604020202020204" pitchFamily="34" charset="0"/>
                <a:ea typeface="Calibri" panose="020F0502020204030204" pitchFamily="34" charset="0"/>
                <a:cs typeface="Times New Roman" panose="02020603050405020304" pitchFamily="18" charset="0"/>
              </a:rPr>
              <a:t>Secretaria Executiva / Ministério da Saúde</a:t>
            </a:r>
            <a:endParaRPr lang="pt-BR" sz="1200" b="1" dirty="0">
              <a:ea typeface="Calibri" panose="020F0502020204030204" pitchFamily="34" charset="0"/>
              <a:cs typeface="Times New Roman" panose="02020603050405020304" pitchFamily="18" charset="0"/>
            </a:endParaRPr>
          </a:p>
          <a:p>
            <a:pPr algn="ctr">
              <a:lnSpc>
                <a:spcPct val="150000"/>
              </a:lnSpc>
              <a:spcAft>
                <a:spcPts val="0"/>
              </a:spcAft>
            </a:pPr>
            <a:r>
              <a:rPr lang="pt-BR" sz="1200" b="1" i="1" dirty="0">
                <a:solidFill>
                  <a:srgbClr val="1F497D"/>
                </a:solidFill>
                <a:latin typeface="Wingdings" panose="05000000000000000000" pitchFamily="2" charset="2"/>
                <a:ea typeface="Calibri" panose="020F0502020204030204" pitchFamily="34" charset="0"/>
                <a:cs typeface="Times New Roman" panose="02020603050405020304" pitchFamily="18" charset="0"/>
              </a:rPr>
              <a:t>* </a:t>
            </a:r>
            <a:r>
              <a:rPr lang="pt-BR" sz="1200" b="1" i="1" dirty="0">
                <a:solidFill>
                  <a:srgbClr val="1F497D"/>
                </a:solidFill>
                <a:latin typeface="Arial" panose="020B0604020202020204" pitchFamily="34" charset="0"/>
                <a:ea typeface="Calibri" panose="020F0502020204030204" pitchFamily="34" charset="0"/>
                <a:cs typeface="Times New Roman" panose="02020603050405020304" pitchFamily="18" charset="0"/>
              </a:rPr>
              <a:t>Esplanada dos Ministérios - Bloco “G”, Ed. Sede – 3º andar</a:t>
            </a:r>
            <a:r>
              <a:rPr lang="pt-BR" sz="1200" b="1" dirty="0">
                <a:solidFill>
                  <a:srgbClr val="1F497D"/>
                </a:solidFill>
                <a:ea typeface="Calibri" panose="020F0502020204030204" pitchFamily="34" charset="0"/>
                <a:cs typeface="Times New Roman" panose="02020603050405020304" pitchFamily="18" charset="0"/>
              </a:rPr>
              <a:t> </a:t>
            </a:r>
            <a:r>
              <a:rPr lang="pt-BR" sz="1200" b="1" i="1" dirty="0">
                <a:solidFill>
                  <a:srgbClr val="1F497D"/>
                </a:solidFill>
                <a:latin typeface="Arial" panose="020B0604020202020204" pitchFamily="34" charset="0"/>
                <a:ea typeface="Calibri" panose="020F0502020204030204" pitchFamily="34" charset="0"/>
                <a:cs typeface="Times New Roman" panose="02020603050405020304" pitchFamily="18" charset="0"/>
              </a:rPr>
              <a:t/>
            </a:r>
            <a:br>
              <a:rPr lang="pt-BR" sz="1200" b="1" i="1" dirty="0">
                <a:solidFill>
                  <a:srgbClr val="1F497D"/>
                </a:solidFill>
                <a:latin typeface="Arial" panose="020B0604020202020204" pitchFamily="34" charset="0"/>
                <a:ea typeface="Calibri" panose="020F0502020204030204" pitchFamily="34" charset="0"/>
                <a:cs typeface="Times New Roman" panose="02020603050405020304" pitchFamily="18" charset="0"/>
              </a:rPr>
            </a:br>
            <a:r>
              <a:rPr lang="pt-BR" sz="1200" b="1" i="1" dirty="0">
                <a:solidFill>
                  <a:srgbClr val="1F497D"/>
                </a:solidFill>
                <a:latin typeface="Arial" panose="020B0604020202020204" pitchFamily="34" charset="0"/>
                <a:ea typeface="Calibri" panose="020F0502020204030204" pitchFamily="34" charset="0"/>
                <a:cs typeface="Times New Roman" panose="02020603050405020304" pitchFamily="18" charset="0"/>
              </a:rPr>
              <a:t>CEP: 70058-900 - Brasília / DF - Brasil</a:t>
            </a:r>
            <a:endParaRPr lang="pt-BR" sz="1200" b="1" dirty="0">
              <a:ea typeface="Calibri" panose="020F0502020204030204" pitchFamily="34" charset="0"/>
              <a:cs typeface="Times New Roman" panose="02020603050405020304" pitchFamily="18" charset="0"/>
            </a:endParaRPr>
          </a:p>
          <a:p>
            <a:pPr algn="ctr">
              <a:lnSpc>
                <a:spcPct val="150000"/>
              </a:lnSpc>
              <a:spcAft>
                <a:spcPts val="0"/>
              </a:spcAft>
            </a:pPr>
            <a:r>
              <a:rPr lang="pt-BR" sz="1200" b="1" i="1" dirty="0">
                <a:solidFill>
                  <a:srgbClr val="1F497D"/>
                </a:solidFill>
                <a:latin typeface="Arial" panose="020B0604020202020204" pitchFamily="34" charset="0"/>
                <a:ea typeface="Calibri" panose="020F0502020204030204" pitchFamily="34" charset="0"/>
                <a:cs typeface="Times New Roman" panose="02020603050405020304" pitchFamily="18" charset="0"/>
              </a:rPr>
              <a:t>Telefone: (61) 3315-2901/3172/3173</a:t>
            </a:r>
            <a:endParaRPr lang="pt-BR" sz="1200" b="1" dirty="0">
              <a:ea typeface="Calibri" panose="020F0502020204030204" pitchFamily="34" charset="0"/>
              <a:cs typeface="Times New Roman" panose="02020603050405020304" pitchFamily="18" charset="0"/>
            </a:endParaRPr>
          </a:p>
          <a:p>
            <a:pPr algn="ctr">
              <a:lnSpc>
                <a:spcPct val="150000"/>
              </a:lnSpc>
            </a:pPr>
            <a:r>
              <a:rPr lang="pt-BR" sz="1500" b="1" u="sng" dirty="0">
                <a:solidFill>
                  <a:srgbClr val="1F497D"/>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siops@saude.gov.br</a:t>
            </a:r>
            <a:endParaRPr lang="pt-BR" sz="1500" b="1" dirty="0">
              <a:effectLst>
                <a:outerShdw blurRad="38100" dist="38100" dir="2700000" algn="tl">
                  <a:srgbClr val="000000">
                    <a:alpha val="43137"/>
                  </a:srgbClr>
                </a:outerShdw>
              </a:effectLst>
            </a:endParaRPr>
          </a:p>
        </p:txBody>
      </p:sp>
      <p:pic>
        <p:nvPicPr>
          <p:cNvPr id="4" name="Imagem 2" descr="cid:image002.png@01D0B4C3.EFECA470"/>
          <p:cNvPicPr>
            <a:picLocks noChangeAspect="1" noChangeArrowheads="1"/>
          </p:cNvPicPr>
          <p:nvPr/>
        </p:nvPicPr>
        <p:blipFill rotWithShape="1">
          <a:blip r:embed="rId4">
            <a:extLst>
              <a:ext uri="{28A0092B-C50C-407E-A947-70E740481C1C}">
                <a14:useLocalDpi xmlns:a14="http://schemas.microsoft.com/office/drawing/2010/main" val="0"/>
              </a:ext>
            </a:extLst>
          </a:blip>
          <a:srcRect l="6513" t="38654" r="6288" b="33785"/>
          <a:stretch/>
        </p:blipFill>
        <p:spPr bwMode="auto">
          <a:xfrm>
            <a:off x="6228184" y="-19385"/>
            <a:ext cx="2611640" cy="8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93499797"/>
      </p:ext>
    </p:extLst>
  </p:cSld>
  <p:clrMapOvr>
    <a:masterClrMapping/>
  </p:clrMapOvr>
  <mc:AlternateContent xmlns:mc="http://schemas.openxmlformats.org/markup-compatibility/2006" xmlns:p14="http://schemas.microsoft.com/office/powerpoint/2010/main">
    <mc:Choice Requires="p14">
      <p:transition p14:dur="0" advClick="0" advTm="84190"/>
    </mc:Choice>
    <mc:Fallback xmlns="">
      <p:transition advClick="0" advTm="84190"/>
    </mc:Fallback>
  </mc:AlternateContent>
  <p:timing>
    <p:tnLst>
      <p:par>
        <p:cTn id="1" dur="indefinite" restart="never" nodeType="tmRoot"/>
      </p:par>
    </p:tnLst>
  </p:timing>
  <p:extLst mod="1">
    <p:ext uri="{E180D4A7-C9FB-4DFB-919C-405C955672EB}">
      <p14:showEvtLst xmlns:p14="http://schemas.microsoft.com/office/powerpoint/2010/main">
        <p14:playEvt time="1171" objId="4"/>
        <p14:stopEvt time="94197" objId="4"/>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1.4|1|4.5|4.4|8.2"/>
</p:tagLst>
</file>

<file path=ppt/tags/tag2.xml><?xml version="1.0" encoding="utf-8"?>
<p:tagLst xmlns:a="http://schemas.openxmlformats.org/drawingml/2006/main" xmlns:r="http://schemas.openxmlformats.org/officeDocument/2006/relationships" xmlns:p="http://schemas.openxmlformats.org/presentationml/2006/main">
  <p:tag name="TIMING" val="|1.9|11.7|7|6.4"/>
</p:tagLst>
</file>

<file path=ppt/tags/tag3.xml><?xml version="1.0" encoding="utf-8"?>
<p:tagLst xmlns:a="http://schemas.openxmlformats.org/drawingml/2006/main" xmlns:r="http://schemas.openxmlformats.org/officeDocument/2006/relationships" xmlns:p="http://schemas.openxmlformats.org/presentationml/2006/main">
  <p:tag name="TIMING" val="|1.1"/>
</p:tagLst>
</file>

<file path=ppt/theme/theme1.xml><?xml version="1.0" encoding="utf-8"?>
<a:theme xmlns:a="http://schemas.openxmlformats.org/drawingml/2006/main" name="Personalizar design">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14713</TotalTime>
  <Words>2763</Words>
  <Application>Microsoft Office PowerPoint</Application>
  <PresentationFormat>Apresentação na tela (4:3)</PresentationFormat>
  <Paragraphs>374</Paragraphs>
  <Slides>51</Slides>
  <Notes>27</Notes>
  <HiddenSlides>0</HiddenSlides>
  <MMClips>0</MMClips>
  <ScaleCrop>false</ScaleCrop>
  <HeadingPairs>
    <vt:vector size="6" baseType="variant">
      <vt:variant>
        <vt:lpstr>Fontes usadas</vt:lpstr>
      </vt:variant>
      <vt:variant>
        <vt:i4>11</vt:i4>
      </vt:variant>
      <vt:variant>
        <vt:lpstr>Tema</vt:lpstr>
      </vt:variant>
      <vt:variant>
        <vt:i4>1</vt:i4>
      </vt:variant>
      <vt:variant>
        <vt:lpstr>Títulos de slides</vt:lpstr>
      </vt:variant>
      <vt:variant>
        <vt:i4>51</vt:i4>
      </vt:variant>
    </vt:vector>
  </HeadingPairs>
  <TitlesOfParts>
    <vt:vector size="63" baseType="lpstr">
      <vt:lpstr>MS PGothic</vt:lpstr>
      <vt:lpstr>MS PGothic</vt:lpstr>
      <vt:lpstr>24</vt:lpstr>
      <vt:lpstr>Andalus</vt:lpstr>
      <vt:lpstr>Arial</vt:lpstr>
      <vt:lpstr>arial (Corpo)</vt:lpstr>
      <vt:lpstr>Arial Black</vt:lpstr>
      <vt:lpstr>Calibri</vt:lpstr>
      <vt:lpstr>Cambria</vt:lpstr>
      <vt:lpstr>Times New Roman</vt:lpstr>
      <vt:lpstr>Wingdings</vt:lpstr>
      <vt:lpstr>Personalizar design</vt:lpstr>
      <vt:lpstr>Apresentação do PowerPoint</vt:lpstr>
      <vt:lpstr>O QUE É O SIOPS</vt:lpstr>
      <vt:lpstr>CARACTERÍSTICAS DO SIOPS</vt:lpstr>
      <vt:lpstr>   OBJETIVOS DO SIOPS</vt:lpstr>
      <vt:lpstr>DESPESAS QUE PODEM SER CONSIDERADAS COMO  ASPS</vt:lpstr>
      <vt:lpstr>DESPESAS QUE PODEM SER CONSIDERADAS COMO  ASPS</vt:lpstr>
      <vt:lpstr>DESPESAS QUE PODEM SER CONSIDERADAS COMO  ASPS</vt:lpstr>
      <vt:lpstr>   DESPESAS QUE NÃO PODEM SER CONSIDERADAS COMO  ASPS</vt:lpstr>
      <vt:lpstr>DESPESAS NÃO CONSIDERADAS PARA FINS DE ASPS</vt:lpstr>
      <vt:lpstr>DESPESAS NÃO CONSIDERADAS PARA FINS DE ASPS</vt:lpstr>
      <vt:lpstr>DESPESAS NÃO CONSIDERADAS PARA FINS DE ASPS</vt:lpstr>
      <vt:lpstr> Módulo de  Monitoramento de Transferências Constitucionais Condicionadas e Suspensas - MMTC</vt:lpstr>
      <vt:lpstr>PENALIDADES  </vt:lpstr>
      <vt:lpstr>PENALIDADES  </vt:lpstr>
      <vt:lpstr>INTEROPERAÇÃO BANCO DO BRASIL - SIOPS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Mauro</dc:creator>
  <cp:lastModifiedBy>Paulo Cesar da Fonseca Malheiro</cp:lastModifiedBy>
  <cp:revision>1076</cp:revision>
  <cp:lastPrinted>2018-07-06T12:55:09Z</cp:lastPrinted>
  <dcterms:created xsi:type="dcterms:W3CDTF">2016-06-30T14:35:56Z</dcterms:created>
  <dcterms:modified xsi:type="dcterms:W3CDTF">2018-07-09T16:13:15Z</dcterms:modified>
</cp:coreProperties>
</file>