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493" r:id="rId2"/>
    <p:sldId id="655" r:id="rId3"/>
    <p:sldId id="616" r:id="rId4"/>
    <p:sldId id="507" r:id="rId5"/>
    <p:sldId id="508" r:id="rId6"/>
    <p:sldId id="509" r:id="rId7"/>
    <p:sldId id="510" r:id="rId8"/>
    <p:sldId id="511" r:id="rId9"/>
    <p:sldId id="512" r:id="rId10"/>
    <p:sldId id="604" r:id="rId11"/>
    <p:sldId id="605" r:id="rId12"/>
    <p:sldId id="606" r:id="rId13"/>
    <p:sldId id="607" r:id="rId14"/>
    <p:sldId id="608" r:id="rId15"/>
    <p:sldId id="609" r:id="rId16"/>
    <p:sldId id="661" r:id="rId17"/>
    <p:sldId id="662" r:id="rId18"/>
    <p:sldId id="663" r:id="rId19"/>
    <p:sldId id="664" r:id="rId20"/>
    <p:sldId id="665" r:id="rId21"/>
    <p:sldId id="666" r:id="rId22"/>
    <p:sldId id="667" r:id="rId23"/>
    <p:sldId id="668" r:id="rId24"/>
    <p:sldId id="669" r:id="rId25"/>
    <p:sldId id="670" r:id="rId26"/>
    <p:sldId id="671" r:id="rId27"/>
    <p:sldId id="672" r:id="rId28"/>
    <p:sldId id="673" r:id="rId29"/>
    <p:sldId id="674" r:id="rId30"/>
    <p:sldId id="675" r:id="rId31"/>
    <p:sldId id="676" r:id="rId32"/>
    <p:sldId id="677" r:id="rId33"/>
    <p:sldId id="678" r:id="rId34"/>
    <p:sldId id="679" r:id="rId35"/>
    <p:sldId id="680" r:id="rId36"/>
    <p:sldId id="681" r:id="rId37"/>
    <p:sldId id="682" r:id="rId38"/>
    <p:sldId id="683" r:id="rId39"/>
    <p:sldId id="684" r:id="rId40"/>
    <p:sldId id="691" r:id="rId41"/>
    <p:sldId id="690" r:id="rId42"/>
    <p:sldId id="692" r:id="rId43"/>
    <p:sldId id="685" r:id="rId44"/>
    <p:sldId id="485" r:id="rId45"/>
    <p:sldId id="617" r:id="rId46"/>
    <p:sldId id="618" r:id="rId47"/>
    <p:sldId id="625" r:id="rId48"/>
    <p:sldId id="686" r:id="rId49"/>
    <p:sldId id="599" r:id="rId50"/>
    <p:sldId id="619" r:id="rId51"/>
    <p:sldId id="624" r:id="rId52"/>
    <p:sldId id="623" r:id="rId53"/>
    <p:sldId id="629" r:id="rId54"/>
    <p:sldId id="628" r:id="rId55"/>
    <p:sldId id="633" r:id="rId56"/>
    <p:sldId id="632" r:id="rId57"/>
    <p:sldId id="631" r:id="rId58"/>
    <p:sldId id="630" r:id="rId59"/>
    <p:sldId id="622" r:id="rId60"/>
    <p:sldId id="621" r:id="rId61"/>
    <p:sldId id="648" r:id="rId62"/>
    <p:sldId id="647" r:id="rId63"/>
    <p:sldId id="646" r:id="rId64"/>
    <p:sldId id="638" r:id="rId65"/>
    <p:sldId id="636" r:id="rId66"/>
    <p:sldId id="635" r:id="rId67"/>
    <p:sldId id="620" r:id="rId68"/>
    <p:sldId id="516" r:id="rId69"/>
    <p:sldId id="517" r:id="rId70"/>
    <p:sldId id="526" r:id="rId71"/>
    <p:sldId id="527" r:id="rId72"/>
    <p:sldId id="529" r:id="rId73"/>
    <p:sldId id="530" r:id="rId74"/>
    <p:sldId id="536" r:id="rId75"/>
    <p:sldId id="535" r:id="rId76"/>
    <p:sldId id="610" r:id="rId77"/>
    <p:sldId id="611" r:id="rId78"/>
    <p:sldId id="612" r:id="rId79"/>
    <p:sldId id="613" r:id="rId80"/>
    <p:sldId id="614" r:id="rId81"/>
    <p:sldId id="543" r:id="rId82"/>
    <p:sldId id="544" r:id="rId83"/>
    <p:sldId id="723" r:id="rId84"/>
    <p:sldId id="760" r:id="rId85"/>
    <p:sldId id="761" r:id="rId86"/>
    <p:sldId id="762" r:id="rId87"/>
    <p:sldId id="763" r:id="rId88"/>
    <p:sldId id="766" r:id="rId89"/>
    <p:sldId id="764" r:id="rId90"/>
    <p:sldId id="765" r:id="rId91"/>
    <p:sldId id="771" r:id="rId92"/>
    <p:sldId id="772" r:id="rId93"/>
    <p:sldId id="773" r:id="rId94"/>
    <p:sldId id="774" r:id="rId95"/>
    <p:sldId id="775" r:id="rId96"/>
    <p:sldId id="776" r:id="rId97"/>
    <p:sldId id="777" r:id="rId98"/>
    <p:sldId id="778" r:id="rId99"/>
    <p:sldId id="779" r:id="rId100"/>
    <p:sldId id="780" r:id="rId101"/>
    <p:sldId id="781" r:id="rId102"/>
    <p:sldId id="782" r:id="rId103"/>
    <p:sldId id="783" r:id="rId104"/>
    <p:sldId id="784" r:id="rId105"/>
    <p:sldId id="785" r:id="rId106"/>
    <p:sldId id="786" r:id="rId107"/>
    <p:sldId id="787" r:id="rId108"/>
  </p:sldIdLst>
  <p:sldSz cx="9144000" cy="6858000" type="screen4x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0725" autoAdjust="0"/>
  </p:normalViewPr>
  <p:slideViewPr>
    <p:cSldViewPr snapToGrid="0" snapToObjects="1">
      <p:cViewPr varScale="1">
        <p:scale>
          <a:sx n="47" d="100"/>
          <a:sy n="47" d="100"/>
        </p:scale>
        <p:origin x="-5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-2028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F379A-39B0-4BD1-BE16-ECE8A46D13BA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5A49BD5-E6AF-4F70-AFFF-A30C16E836F0}">
      <dgm:prSet phldrT="[Texto]"/>
      <dgm:spPr/>
      <dgm:t>
        <a:bodyPr/>
        <a:lstStyle/>
        <a:p>
          <a:r>
            <a:rPr lang="pt-BR" b="1" dirty="0"/>
            <a:t>NÃO IMPACTA</a:t>
          </a:r>
        </a:p>
      </dgm:t>
    </dgm:pt>
    <dgm:pt modelId="{1332658E-F919-4FA6-AE15-F3692C8140DC}" type="parTrans" cxnId="{5B1903D0-4213-4A14-9274-B345EA224783}">
      <dgm:prSet/>
      <dgm:spPr/>
      <dgm:t>
        <a:bodyPr/>
        <a:lstStyle/>
        <a:p>
          <a:endParaRPr lang="pt-BR"/>
        </a:p>
      </dgm:t>
    </dgm:pt>
    <dgm:pt modelId="{76E4AF1A-6E30-4DFB-9B75-A2BF241E9540}" type="sibTrans" cxnId="{5B1903D0-4213-4A14-9274-B345EA224783}">
      <dgm:prSet/>
      <dgm:spPr/>
      <dgm:t>
        <a:bodyPr/>
        <a:lstStyle/>
        <a:p>
          <a:endParaRPr lang="pt-BR"/>
        </a:p>
      </dgm:t>
    </dgm:pt>
    <dgm:pt modelId="{474DE044-9BD8-463D-A0A4-9AAEB50E5DFB}">
      <dgm:prSet phldrT="[Texto]"/>
      <dgm:spPr/>
      <dgm:t>
        <a:bodyPr/>
        <a:lstStyle/>
        <a:p>
          <a:r>
            <a:rPr lang="pt-BR" dirty="0"/>
            <a:t>valor real</a:t>
          </a:r>
        </a:p>
      </dgm:t>
    </dgm:pt>
    <dgm:pt modelId="{E7BB5E92-E4B8-4BDD-9788-7646AC9B6782}" type="parTrans" cxnId="{58CD8214-F765-4484-BDA0-FC4E5F4D6A9F}">
      <dgm:prSet/>
      <dgm:spPr/>
      <dgm:t>
        <a:bodyPr/>
        <a:lstStyle/>
        <a:p>
          <a:endParaRPr lang="pt-BR"/>
        </a:p>
      </dgm:t>
    </dgm:pt>
    <dgm:pt modelId="{EEBD5288-F187-428C-84E0-F036B0DEAD32}" type="sibTrans" cxnId="{58CD8214-F765-4484-BDA0-FC4E5F4D6A9F}">
      <dgm:prSet/>
      <dgm:spPr/>
      <dgm:t>
        <a:bodyPr/>
        <a:lstStyle/>
        <a:p>
          <a:endParaRPr lang="pt-BR"/>
        </a:p>
      </dgm:t>
    </dgm:pt>
    <dgm:pt modelId="{CF68BAE6-9364-446F-8158-B155121CAC35}">
      <dgm:prSet phldrT="[Texto]"/>
      <dgm:spPr/>
      <dgm:t>
        <a:bodyPr/>
        <a:lstStyle/>
        <a:p>
          <a:r>
            <a:rPr lang="pt-BR" dirty="0"/>
            <a:t>valor real</a:t>
          </a:r>
        </a:p>
      </dgm:t>
    </dgm:pt>
    <dgm:pt modelId="{994619B1-1851-4382-9699-1DDA57B0C590}" type="parTrans" cxnId="{39FFB3C5-E42C-4383-8C98-18822798C8F4}">
      <dgm:prSet/>
      <dgm:spPr/>
      <dgm:t>
        <a:bodyPr/>
        <a:lstStyle/>
        <a:p>
          <a:endParaRPr lang="pt-BR"/>
        </a:p>
      </dgm:t>
    </dgm:pt>
    <dgm:pt modelId="{A3407BAB-EB64-446B-8A35-2E2B9267C4A4}" type="sibTrans" cxnId="{39FFB3C5-E42C-4383-8C98-18822798C8F4}">
      <dgm:prSet/>
      <dgm:spPr/>
      <dgm:t>
        <a:bodyPr/>
        <a:lstStyle/>
        <a:p>
          <a:endParaRPr lang="pt-BR"/>
        </a:p>
      </dgm:t>
    </dgm:pt>
    <dgm:pt modelId="{AF13C97C-6779-4CFF-BFD5-0ECC2D2CF142}">
      <dgm:prSet phldrT="[Texto]"/>
      <dgm:spPr/>
      <dgm:t>
        <a:bodyPr/>
        <a:lstStyle/>
        <a:p>
          <a:r>
            <a:rPr lang="pt-BR" b="1" dirty="0"/>
            <a:t>IMPACTA</a:t>
          </a:r>
        </a:p>
      </dgm:t>
    </dgm:pt>
    <dgm:pt modelId="{FE1B6612-41E2-4F1B-8948-135EC3C08C90}" type="parTrans" cxnId="{DEF7EE41-A560-46AE-B3B8-B3F4E436438F}">
      <dgm:prSet/>
      <dgm:spPr/>
      <dgm:t>
        <a:bodyPr/>
        <a:lstStyle/>
        <a:p>
          <a:endParaRPr lang="pt-BR"/>
        </a:p>
      </dgm:t>
    </dgm:pt>
    <dgm:pt modelId="{27B8FD6E-C65E-4A1E-B19D-C989D1C5B5B2}" type="sibTrans" cxnId="{DEF7EE41-A560-46AE-B3B8-B3F4E436438F}">
      <dgm:prSet/>
      <dgm:spPr/>
      <dgm:t>
        <a:bodyPr/>
        <a:lstStyle/>
        <a:p>
          <a:endParaRPr lang="pt-BR"/>
        </a:p>
      </dgm:t>
    </dgm:pt>
    <dgm:pt modelId="{FF2489FC-35CF-49C5-BB85-58F6230346FB}">
      <dgm:prSet phldrT="[Texto]"/>
      <dgm:spPr/>
      <dgm:t>
        <a:bodyPr/>
        <a:lstStyle/>
        <a:p>
          <a:r>
            <a:rPr lang="pt-BR" dirty="0"/>
            <a:t>paridade</a:t>
          </a:r>
        </a:p>
      </dgm:t>
    </dgm:pt>
    <dgm:pt modelId="{FD165D61-8D90-4F21-A9CC-21EDD73A8D90}" type="parTrans" cxnId="{D13B4B33-2D82-4367-86EE-97C9547214D2}">
      <dgm:prSet/>
      <dgm:spPr/>
      <dgm:t>
        <a:bodyPr/>
        <a:lstStyle/>
        <a:p>
          <a:endParaRPr lang="pt-BR"/>
        </a:p>
      </dgm:t>
    </dgm:pt>
    <dgm:pt modelId="{7687FE10-8E1F-406F-A709-4C7EFC4F701E}" type="sibTrans" cxnId="{D13B4B33-2D82-4367-86EE-97C9547214D2}">
      <dgm:prSet/>
      <dgm:spPr/>
      <dgm:t>
        <a:bodyPr/>
        <a:lstStyle/>
        <a:p>
          <a:endParaRPr lang="pt-BR"/>
        </a:p>
      </dgm:t>
    </dgm:pt>
    <dgm:pt modelId="{59AE9864-408B-46D4-9EF0-072CA422B6C4}">
      <dgm:prSet phldrT="[Texto]"/>
      <dgm:spPr/>
      <dgm:t>
        <a:bodyPr/>
        <a:lstStyle/>
        <a:p>
          <a:r>
            <a:rPr lang="pt-BR" dirty="0"/>
            <a:t>paridade</a:t>
          </a:r>
        </a:p>
      </dgm:t>
    </dgm:pt>
    <dgm:pt modelId="{A36B2BF5-C7FE-4E64-B360-210B85EE2D86}" type="parTrans" cxnId="{2AB805BD-135F-4216-AD56-023111F656CF}">
      <dgm:prSet/>
      <dgm:spPr/>
      <dgm:t>
        <a:bodyPr/>
        <a:lstStyle/>
        <a:p>
          <a:endParaRPr lang="pt-BR"/>
        </a:p>
      </dgm:t>
    </dgm:pt>
    <dgm:pt modelId="{A6709B15-69A5-439A-8A9C-A3DE29825BBE}" type="sibTrans" cxnId="{2AB805BD-135F-4216-AD56-023111F656CF}">
      <dgm:prSet/>
      <dgm:spPr/>
      <dgm:t>
        <a:bodyPr/>
        <a:lstStyle/>
        <a:p>
          <a:endParaRPr lang="pt-BR"/>
        </a:p>
      </dgm:t>
    </dgm:pt>
    <dgm:pt modelId="{D444BEB6-CD10-4225-B12F-918B8020E065}">
      <dgm:prSet phldrT="[Texto]"/>
      <dgm:spPr/>
      <dgm:t>
        <a:bodyPr/>
        <a:lstStyle/>
        <a:p>
          <a:r>
            <a:rPr lang="pt-BR" dirty="0"/>
            <a:t>paridade</a:t>
          </a:r>
        </a:p>
      </dgm:t>
    </dgm:pt>
    <dgm:pt modelId="{20F549AD-D6E6-4B6B-B3E3-61B78D7F2416}" type="parTrans" cxnId="{F245C27D-9D63-409E-B785-F688A57F6715}">
      <dgm:prSet/>
      <dgm:spPr/>
      <dgm:t>
        <a:bodyPr/>
        <a:lstStyle/>
        <a:p>
          <a:endParaRPr lang="pt-BR"/>
        </a:p>
      </dgm:t>
    </dgm:pt>
    <dgm:pt modelId="{4ED57268-389A-4BB4-B5F9-61F71D850000}" type="sibTrans" cxnId="{F245C27D-9D63-409E-B785-F688A57F6715}">
      <dgm:prSet/>
      <dgm:spPr/>
      <dgm:t>
        <a:bodyPr/>
        <a:lstStyle/>
        <a:p>
          <a:endParaRPr lang="pt-BR"/>
        </a:p>
      </dgm:t>
    </dgm:pt>
    <dgm:pt modelId="{B6AED972-351C-46AB-835E-18F4242F6479}" type="pres">
      <dgm:prSet presAssocID="{B22F379A-39B0-4BD1-BE16-ECE8A46D13B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977B76-B517-4A98-BA83-61EAC5E26E48}" type="pres">
      <dgm:prSet presAssocID="{B22F379A-39B0-4BD1-BE16-ECE8A46D13BA}" presName="dummyMaxCanvas" presStyleCnt="0"/>
      <dgm:spPr/>
    </dgm:pt>
    <dgm:pt modelId="{50AC1F19-39A4-444D-994D-F2F51959EA9B}" type="pres">
      <dgm:prSet presAssocID="{B22F379A-39B0-4BD1-BE16-ECE8A46D13BA}" presName="parentComposite" presStyleCnt="0"/>
      <dgm:spPr/>
    </dgm:pt>
    <dgm:pt modelId="{41374895-89AF-465C-9D14-ACFBCAF8475A}" type="pres">
      <dgm:prSet presAssocID="{B22F379A-39B0-4BD1-BE16-ECE8A46D13BA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pt-BR"/>
        </a:p>
      </dgm:t>
    </dgm:pt>
    <dgm:pt modelId="{D3F20904-89F7-4460-B4A2-A6C0A856B7D1}" type="pres">
      <dgm:prSet presAssocID="{B22F379A-39B0-4BD1-BE16-ECE8A46D13BA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pt-BR"/>
        </a:p>
      </dgm:t>
    </dgm:pt>
    <dgm:pt modelId="{1DFF7E6F-4577-4D67-A4B1-74EE3F535D7D}" type="pres">
      <dgm:prSet presAssocID="{B22F379A-39B0-4BD1-BE16-ECE8A46D13BA}" presName="childrenComposite" presStyleCnt="0"/>
      <dgm:spPr/>
    </dgm:pt>
    <dgm:pt modelId="{849412BF-D930-417D-B035-AF8E61D45B4C}" type="pres">
      <dgm:prSet presAssocID="{B22F379A-39B0-4BD1-BE16-ECE8A46D13BA}" presName="dummyMaxCanvas_ChildArea" presStyleCnt="0"/>
      <dgm:spPr/>
    </dgm:pt>
    <dgm:pt modelId="{64788682-7907-4955-954C-F7E5FF6F3607}" type="pres">
      <dgm:prSet presAssocID="{B22F379A-39B0-4BD1-BE16-ECE8A46D13BA}" presName="fulcrum" presStyleLbl="alignAccFollowNode1" presStyleIdx="2" presStyleCnt="4"/>
      <dgm:spPr/>
    </dgm:pt>
    <dgm:pt modelId="{FDBD6E7D-6551-49A7-B3F1-028E806B388A}" type="pres">
      <dgm:prSet presAssocID="{B22F379A-39B0-4BD1-BE16-ECE8A46D13BA}" presName="balance_23" presStyleLbl="alignAccFollowNode1" presStyleIdx="3" presStyleCnt="4">
        <dgm:presLayoutVars>
          <dgm:bulletEnabled val="1"/>
        </dgm:presLayoutVars>
      </dgm:prSet>
      <dgm:spPr/>
    </dgm:pt>
    <dgm:pt modelId="{734D7044-FF19-40B8-9175-383CF6016589}" type="pres">
      <dgm:prSet presAssocID="{B22F379A-39B0-4BD1-BE16-ECE8A46D13BA}" presName="right_23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D6397C-0C76-41D2-A527-81D666C679D4}" type="pres">
      <dgm:prSet presAssocID="{B22F379A-39B0-4BD1-BE16-ECE8A46D13BA}" presName="right_23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D4558E-12FB-44A1-854E-D306D3F9ED92}" type="pres">
      <dgm:prSet presAssocID="{B22F379A-39B0-4BD1-BE16-ECE8A46D13BA}" presName="right_23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BAFEB2-9B00-47CB-A8F6-0E077DA00D76}" type="pres">
      <dgm:prSet presAssocID="{B22F379A-39B0-4BD1-BE16-ECE8A46D13BA}" presName="left_23_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4BAC756-C3A6-4270-A23E-E6CFAFFCEBA6}" type="pres">
      <dgm:prSet presAssocID="{B22F379A-39B0-4BD1-BE16-ECE8A46D13BA}" presName="left_23_2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AB805BD-135F-4216-AD56-023111F656CF}" srcId="{AF13C97C-6779-4CFF-BFD5-0ECC2D2CF142}" destId="{59AE9864-408B-46D4-9EF0-072CA422B6C4}" srcOrd="1" destOrd="0" parTransId="{A36B2BF5-C7FE-4E64-B360-210B85EE2D86}" sibTransId="{A6709B15-69A5-439A-8A9C-A3DE29825BBE}"/>
    <dgm:cxn modelId="{D13B4B33-2D82-4367-86EE-97C9547214D2}" srcId="{AF13C97C-6779-4CFF-BFD5-0ECC2D2CF142}" destId="{FF2489FC-35CF-49C5-BB85-58F6230346FB}" srcOrd="0" destOrd="0" parTransId="{FD165D61-8D90-4F21-A9CC-21EDD73A8D90}" sibTransId="{7687FE10-8E1F-406F-A709-4C7EFC4F701E}"/>
    <dgm:cxn modelId="{2F2D9826-1BA3-4D52-921F-5D418F3DA580}" type="presOf" srcId="{B22F379A-39B0-4BD1-BE16-ECE8A46D13BA}" destId="{B6AED972-351C-46AB-835E-18F4242F6479}" srcOrd="0" destOrd="0" presId="urn:microsoft.com/office/officeart/2005/8/layout/balance1"/>
    <dgm:cxn modelId="{F245C27D-9D63-409E-B785-F688A57F6715}" srcId="{AF13C97C-6779-4CFF-BFD5-0ECC2D2CF142}" destId="{D444BEB6-CD10-4225-B12F-918B8020E065}" srcOrd="2" destOrd="0" parTransId="{20F549AD-D6E6-4B6B-B3E3-61B78D7F2416}" sibTransId="{4ED57268-389A-4BB4-B5F9-61F71D850000}"/>
    <dgm:cxn modelId="{8A5980CB-6F4C-40CC-A7EF-483AA6309723}" type="presOf" srcId="{474DE044-9BD8-463D-A0A4-9AAEB50E5DFB}" destId="{1EBAFEB2-9B00-47CB-A8F6-0E077DA00D76}" srcOrd="0" destOrd="0" presId="urn:microsoft.com/office/officeart/2005/8/layout/balance1"/>
    <dgm:cxn modelId="{CA54D1E1-3173-4E85-9634-E3B08B222E2B}" type="presOf" srcId="{FF2489FC-35CF-49C5-BB85-58F6230346FB}" destId="{734D7044-FF19-40B8-9175-383CF6016589}" srcOrd="0" destOrd="0" presId="urn:microsoft.com/office/officeart/2005/8/layout/balance1"/>
    <dgm:cxn modelId="{5B1903D0-4213-4A14-9274-B345EA224783}" srcId="{B22F379A-39B0-4BD1-BE16-ECE8A46D13BA}" destId="{25A49BD5-E6AF-4F70-AFFF-A30C16E836F0}" srcOrd="0" destOrd="0" parTransId="{1332658E-F919-4FA6-AE15-F3692C8140DC}" sibTransId="{76E4AF1A-6E30-4DFB-9B75-A2BF241E9540}"/>
    <dgm:cxn modelId="{4DD08518-3CAB-4DFE-955B-846F8C5391EC}" type="presOf" srcId="{CF68BAE6-9364-446F-8158-B155121CAC35}" destId="{24BAC756-C3A6-4270-A23E-E6CFAFFCEBA6}" srcOrd="0" destOrd="0" presId="urn:microsoft.com/office/officeart/2005/8/layout/balance1"/>
    <dgm:cxn modelId="{AE568F77-ACCE-4570-8859-DF43A64C1A3F}" type="presOf" srcId="{25A49BD5-E6AF-4F70-AFFF-A30C16E836F0}" destId="{41374895-89AF-465C-9D14-ACFBCAF8475A}" srcOrd="0" destOrd="0" presId="urn:microsoft.com/office/officeart/2005/8/layout/balance1"/>
    <dgm:cxn modelId="{58CD8214-F765-4484-BDA0-FC4E5F4D6A9F}" srcId="{25A49BD5-E6AF-4F70-AFFF-A30C16E836F0}" destId="{474DE044-9BD8-463D-A0A4-9AAEB50E5DFB}" srcOrd="0" destOrd="0" parTransId="{E7BB5E92-E4B8-4BDD-9788-7646AC9B6782}" sibTransId="{EEBD5288-F187-428C-84E0-F036B0DEAD32}"/>
    <dgm:cxn modelId="{B8B33C18-E6BE-4D14-A59B-12C8A3513590}" type="presOf" srcId="{D444BEB6-CD10-4225-B12F-918B8020E065}" destId="{DED4558E-12FB-44A1-854E-D306D3F9ED92}" srcOrd="0" destOrd="0" presId="urn:microsoft.com/office/officeart/2005/8/layout/balance1"/>
    <dgm:cxn modelId="{004CA4D8-3ACE-4C23-BF3F-2AFCFBE47C28}" type="presOf" srcId="{AF13C97C-6779-4CFF-BFD5-0ECC2D2CF142}" destId="{D3F20904-89F7-4460-B4A2-A6C0A856B7D1}" srcOrd="0" destOrd="0" presId="urn:microsoft.com/office/officeart/2005/8/layout/balance1"/>
    <dgm:cxn modelId="{39FFB3C5-E42C-4383-8C98-18822798C8F4}" srcId="{25A49BD5-E6AF-4F70-AFFF-A30C16E836F0}" destId="{CF68BAE6-9364-446F-8158-B155121CAC35}" srcOrd="1" destOrd="0" parTransId="{994619B1-1851-4382-9699-1DDA57B0C590}" sibTransId="{A3407BAB-EB64-446B-8A35-2E2B9267C4A4}"/>
    <dgm:cxn modelId="{DEF7EE41-A560-46AE-B3B8-B3F4E436438F}" srcId="{B22F379A-39B0-4BD1-BE16-ECE8A46D13BA}" destId="{AF13C97C-6779-4CFF-BFD5-0ECC2D2CF142}" srcOrd="1" destOrd="0" parTransId="{FE1B6612-41E2-4F1B-8948-135EC3C08C90}" sibTransId="{27B8FD6E-C65E-4A1E-B19D-C989D1C5B5B2}"/>
    <dgm:cxn modelId="{DA95EAD6-49F1-4AF2-98D8-9C03B99C7B3A}" type="presOf" srcId="{59AE9864-408B-46D4-9EF0-072CA422B6C4}" destId="{8FD6397C-0C76-41D2-A527-81D666C679D4}" srcOrd="0" destOrd="0" presId="urn:microsoft.com/office/officeart/2005/8/layout/balance1"/>
    <dgm:cxn modelId="{5411FC10-E58F-4DF6-9E69-23D1F8DCB5CA}" type="presParOf" srcId="{B6AED972-351C-46AB-835E-18F4242F6479}" destId="{00977B76-B517-4A98-BA83-61EAC5E26E48}" srcOrd="0" destOrd="0" presId="urn:microsoft.com/office/officeart/2005/8/layout/balance1"/>
    <dgm:cxn modelId="{8BD1A16E-BF91-430D-BA72-D8DE78951754}" type="presParOf" srcId="{B6AED972-351C-46AB-835E-18F4242F6479}" destId="{50AC1F19-39A4-444D-994D-F2F51959EA9B}" srcOrd="1" destOrd="0" presId="urn:microsoft.com/office/officeart/2005/8/layout/balance1"/>
    <dgm:cxn modelId="{464FBCBB-4AF4-4A57-93A8-76879C2B42E4}" type="presParOf" srcId="{50AC1F19-39A4-444D-994D-F2F51959EA9B}" destId="{41374895-89AF-465C-9D14-ACFBCAF8475A}" srcOrd="0" destOrd="0" presId="urn:microsoft.com/office/officeart/2005/8/layout/balance1"/>
    <dgm:cxn modelId="{D4E3C9A1-EBAE-4BB4-B217-2AC7C57B5BFF}" type="presParOf" srcId="{50AC1F19-39A4-444D-994D-F2F51959EA9B}" destId="{D3F20904-89F7-4460-B4A2-A6C0A856B7D1}" srcOrd="1" destOrd="0" presId="urn:microsoft.com/office/officeart/2005/8/layout/balance1"/>
    <dgm:cxn modelId="{A5266EF8-C9F2-41EF-A881-56B4E59F9D2C}" type="presParOf" srcId="{B6AED972-351C-46AB-835E-18F4242F6479}" destId="{1DFF7E6F-4577-4D67-A4B1-74EE3F535D7D}" srcOrd="2" destOrd="0" presId="urn:microsoft.com/office/officeart/2005/8/layout/balance1"/>
    <dgm:cxn modelId="{08C7F89E-9C49-43D6-BD77-3FCA1A87C9FF}" type="presParOf" srcId="{1DFF7E6F-4577-4D67-A4B1-74EE3F535D7D}" destId="{849412BF-D930-417D-B035-AF8E61D45B4C}" srcOrd="0" destOrd="0" presId="urn:microsoft.com/office/officeart/2005/8/layout/balance1"/>
    <dgm:cxn modelId="{C2BFDEA7-367E-4BF7-8F99-C233B9A2DEF8}" type="presParOf" srcId="{1DFF7E6F-4577-4D67-A4B1-74EE3F535D7D}" destId="{64788682-7907-4955-954C-F7E5FF6F3607}" srcOrd="1" destOrd="0" presId="urn:microsoft.com/office/officeart/2005/8/layout/balance1"/>
    <dgm:cxn modelId="{7A52BA7F-8A76-4FAD-A245-CAEDC053AACC}" type="presParOf" srcId="{1DFF7E6F-4577-4D67-A4B1-74EE3F535D7D}" destId="{FDBD6E7D-6551-49A7-B3F1-028E806B388A}" srcOrd="2" destOrd="0" presId="urn:microsoft.com/office/officeart/2005/8/layout/balance1"/>
    <dgm:cxn modelId="{88171E40-F937-4C00-A63B-2E97C1E016C9}" type="presParOf" srcId="{1DFF7E6F-4577-4D67-A4B1-74EE3F535D7D}" destId="{734D7044-FF19-40B8-9175-383CF6016589}" srcOrd="3" destOrd="0" presId="urn:microsoft.com/office/officeart/2005/8/layout/balance1"/>
    <dgm:cxn modelId="{C9FFA07B-F5AF-4DE8-B2C5-33EE0D86B71E}" type="presParOf" srcId="{1DFF7E6F-4577-4D67-A4B1-74EE3F535D7D}" destId="{8FD6397C-0C76-41D2-A527-81D666C679D4}" srcOrd="4" destOrd="0" presId="urn:microsoft.com/office/officeart/2005/8/layout/balance1"/>
    <dgm:cxn modelId="{66A497F9-C657-4B3C-9430-A945A4C33E5C}" type="presParOf" srcId="{1DFF7E6F-4577-4D67-A4B1-74EE3F535D7D}" destId="{DED4558E-12FB-44A1-854E-D306D3F9ED92}" srcOrd="5" destOrd="0" presId="urn:microsoft.com/office/officeart/2005/8/layout/balance1"/>
    <dgm:cxn modelId="{8530D6E4-A8DD-4D68-AD34-06B44FB6EA77}" type="presParOf" srcId="{1DFF7E6F-4577-4D67-A4B1-74EE3F535D7D}" destId="{1EBAFEB2-9B00-47CB-A8F6-0E077DA00D76}" srcOrd="6" destOrd="0" presId="urn:microsoft.com/office/officeart/2005/8/layout/balance1"/>
    <dgm:cxn modelId="{FDAB4849-EEFC-47C4-AE30-9870D9A56402}" type="presParOf" srcId="{1DFF7E6F-4577-4D67-A4B1-74EE3F535D7D}" destId="{24BAC756-C3A6-4270-A23E-E6CFAFFCEBA6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74895-89AF-465C-9D14-ACFBCAF8475A}">
      <dsp:nvSpPr>
        <dsp:cNvPr id="0" name=""/>
        <dsp:cNvSpPr/>
      </dsp:nvSpPr>
      <dsp:spPr>
        <a:xfrm>
          <a:off x="1259840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/>
            <a:t>NÃO IMPACTA</a:t>
          </a:r>
        </a:p>
      </dsp:txBody>
      <dsp:txXfrm>
        <a:off x="1283646" y="23806"/>
        <a:ext cx="1415428" cy="765188"/>
      </dsp:txXfrm>
    </dsp:sp>
    <dsp:sp modelId="{D3F20904-89F7-4460-B4A2-A6C0A856B7D1}">
      <dsp:nvSpPr>
        <dsp:cNvPr id="0" name=""/>
        <dsp:cNvSpPr/>
      </dsp:nvSpPr>
      <dsp:spPr>
        <a:xfrm>
          <a:off x="3373120" y="0"/>
          <a:ext cx="1463040" cy="812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/>
            <a:t>IMPACTA</a:t>
          </a:r>
        </a:p>
      </dsp:txBody>
      <dsp:txXfrm>
        <a:off x="3396926" y="23806"/>
        <a:ext cx="1415428" cy="765188"/>
      </dsp:txXfrm>
    </dsp:sp>
    <dsp:sp modelId="{64788682-7907-4955-954C-F7E5FF6F3607}">
      <dsp:nvSpPr>
        <dsp:cNvPr id="0" name=""/>
        <dsp:cNvSpPr/>
      </dsp:nvSpPr>
      <dsp:spPr>
        <a:xfrm>
          <a:off x="2743200" y="3454400"/>
          <a:ext cx="609600" cy="6096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BD6E7D-6551-49A7-B3F1-028E806B388A}">
      <dsp:nvSpPr>
        <dsp:cNvPr id="0" name=""/>
        <dsp:cNvSpPr/>
      </dsp:nvSpPr>
      <dsp:spPr>
        <a:xfrm rot="240000">
          <a:off x="1218641" y="3193179"/>
          <a:ext cx="3658717" cy="255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D7044-FF19-40B8-9175-383CF6016589}">
      <dsp:nvSpPr>
        <dsp:cNvPr id="0" name=""/>
        <dsp:cNvSpPr/>
      </dsp:nvSpPr>
      <dsp:spPr>
        <a:xfrm rot="240000">
          <a:off x="3415383" y="2553510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paridade</a:t>
          </a:r>
        </a:p>
      </dsp:txBody>
      <dsp:txXfrm>
        <a:off x="3448583" y="2586710"/>
        <a:ext cx="1393393" cy="613714"/>
      </dsp:txXfrm>
    </dsp:sp>
    <dsp:sp modelId="{8FD6397C-0C76-41D2-A527-81D666C679D4}">
      <dsp:nvSpPr>
        <dsp:cNvPr id="0" name=""/>
        <dsp:cNvSpPr/>
      </dsp:nvSpPr>
      <dsp:spPr>
        <a:xfrm rot="240000">
          <a:off x="3468215" y="1821990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paridade</a:t>
          </a:r>
        </a:p>
      </dsp:txBody>
      <dsp:txXfrm>
        <a:off x="3501415" y="1855190"/>
        <a:ext cx="1393393" cy="613714"/>
      </dsp:txXfrm>
    </dsp:sp>
    <dsp:sp modelId="{DED4558E-12FB-44A1-854E-D306D3F9ED92}">
      <dsp:nvSpPr>
        <dsp:cNvPr id="0" name=""/>
        <dsp:cNvSpPr/>
      </dsp:nvSpPr>
      <dsp:spPr>
        <a:xfrm rot="240000">
          <a:off x="3521047" y="1106726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paridade</a:t>
          </a:r>
        </a:p>
      </dsp:txBody>
      <dsp:txXfrm>
        <a:off x="3554247" y="1139926"/>
        <a:ext cx="1393393" cy="613714"/>
      </dsp:txXfrm>
    </dsp:sp>
    <dsp:sp modelId="{1EBAFEB2-9B00-47CB-A8F6-0E077DA00D76}">
      <dsp:nvSpPr>
        <dsp:cNvPr id="0" name=""/>
        <dsp:cNvSpPr/>
      </dsp:nvSpPr>
      <dsp:spPr>
        <a:xfrm rot="240000">
          <a:off x="1322423" y="2407206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valor real</a:t>
          </a:r>
        </a:p>
      </dsp:txBody>
      <dsp:txXfrm>
        <a:off x="1355623" y="2440406"/>
        <a:ext cx="1393393" cy="613714"/>
      </dsp:txXfrm>
    </dsp:sp>
    <dsp:sp modelId="{24BAC756-C3A6-4270-A23E-E6CFAFFCEBA6}">
      <dsp:nvSpPr>
        <dsp:cNvPr id="0" name=""/>
        <dsp:cNvSpPr/>
      </dsp:nvSpPr>
      <dsp:spPr>
        <a:xfrm rot="240000">
          <a:off x="1375255" y="1675686"/>
          <a:ext cx="1459793" cy="6801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valor real</a:t>
          </a:r>
        </a:p>
      </dsp:txBody>
      <dsp:txXfrm>
        <a:off x="1408455" y="1708886"/>
        <a:ext cx="1393393" cy="613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pt-BR"/>
              <a:t>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58FFC-AB01-4B90-AF0A-40B3E06F3A7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1042314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pt-BR"/>
              <a:t>.</a:t>
            </a:r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DB695-9072-4018-904A-6BB3F4470B5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906828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sz="2800" dirty="0"/>
              <a:t>A previdência Social constitui o maior problema, pelo lado da despesa pública, na presente estrutura fiscal brasileira.</a:t>
            </a:r>
          </a:p>
          <a:p>
            <a:endParaRPr lang="pt-BR" sz="2800" dirty="0"/>
          </a:p>
          <a:p>
            <a:r>
              <a:rPr lang="pt-BR" sz="2800" dirty="0"/>
              <a:t>O modelo previdenciário brasileiro é chamado de “modelo solidário”. Nesse</a:t>
            </a:r>
            <a:r>
              <a:rPr lang="pt-BR" sz="2800" baseline="0" dirty="0"/>
              <a:t> modelo, os aposentados e pensionistas de hoje são financiados pelos trabalhadores contemporaneamente ativos. Estes, por sua vez, serão custeados pelos trabalhadores ativos do futuro.</a:t>
            </a:r>
          </a:p>
          <a:p>
            <a:endParaRPr lang="pt-BR" sz="2800" baseline="0" dirty="0"/>
          </a:p>
          <a:p>
            <a:r>
              <a:rPr lang="pt-BR" sz="2800" baseline="0" dirty="0"/>
              <a:t>Um sistema solidário depende de um equilíbrio demográfico, ele é tão mais sustentável quanto maior a proporção de trabalhadores ativos em relação à população idosa.</a:t>
            </a:r>
            <a:endParaRPr lang="pt-BR" sz="280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44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À medida que as sociedades envelhecem, países que adotam o sistema solidário se </a:t>
            </a:r>
            <a:r>
              <a:rPr lang="pt-BR" dirty="0" err="1"/>
              <a:t>vêem</a:t>
            </a:r>
            <a:r>
              <a:rPr lang="pt-BR" dirty="0"/>
              <a:t> obrigados a discutir reformas previdenciárias, de modo a garantir a sustentabilidade a longo prazo do sistema.</a:t>
            </a:r>
          </a:p>
          <a:p>
            <a:endParaRPr lang="pt-BR" dirty="0"/>
          </a:p>
          <a:p>
            <a:r>
              <a:rPr lang="pt-BR" dirty="0"/>
              <a:t>O Brasil tem passado por uma transição demográfica em que a população idosa como uma fração da população brasileira tem aumentado constantemente e a parcela</a:t>
            </a:r>
            <a:r>
              <a:rPr lang="pt-BR" baseline="0" dirty="0"/>
              <a:t> de jovens tem caído.</a:t>
            </a:r>
          </a:p>
          <a:p>
            <a:endParaRPr lang="pt-BR" baseline="0" dirty="0"/>
          </a:p>
          <a:p>
            <a:r>
              <a:rPr lang="pt-BR" baseline="0" dirty="0"/>
              <a:t>Em 1980 4,5% da população era idosa (65 anos ou +).</a:t>
            </a:r>
          </a:p>
          <a:p>
            <a:endParaRPr lang="pt-BR" baseline="0" dirty="0"/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45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Em 2010 idosos</a:t>
            </a:r>
            <a:r>
              <a:rPr lang="pt-BR" baseline="0" dirty="0"/>
              <a:t> eram 7,6% da população.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46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Em</a:t>
            </a:r>
            <a:r>
              <a:rPr lang="pt-BR" baseline="0" dirty="0"/>
              <a:t> 2060 o IBGE já aponta uma “inversão completa”. 26,7% da população será idosa.</a:t>
            </a:r>
          </a:p>
          <a:p>
            <a:endParaRPr lang="pt-BR" baseline="0" dirty="0"/>
          </a:p>
          <a:p>
            <a:r>
              <a:rPr lang="pt-BR" baseline="0" dirty="0"/>
              <a:t>Em 80 anos a participação de idosos na população se multiplicará por seis.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47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48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No Brasil, a fração de idosos na população tem aumentado de forma muito</a:t>
            </a:r>
            <a:r>
              <a:rPr lang="pt-BR" baseline="0" dirty="0"/>
              <a:t> mas rápida do que foi observado em outros países.</a:t>
            </a:r>
          </a:p>
          <a:p>
            <a:endParaRPr lang="pt-BR" baseline="0" dirty="0"/>
          </a:p>
          <a:p>
            <a:r>
              <a:rPr lang="pt-BR" baseline="0" dirty="0"/>
              <a:t>O Brasil levará 21 anos para completar uma transição demográfica que a França levou 120 anos para completar.</a:t>
            </a:r>
          </a:p>
          <a:p>
            <a:endParaRPr lang="pt-BR" baseline="0" dirty="0"/>
          </a:p>
          <a:p>
            <a:r>
              <a:rPr lang="pt-BR" baseline="0" dirty="0"/>
              <a:t>O processo de envelhecimento da população Brasileira será 4x mais rápido do que o Sueco e 3x mais rápido do que o Americano.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50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 implicação</a:t>
            </a:r>
            <a:r>
              <a:rPr lang="pt-BR" baseline="0" dirty="0"/>
              <a:t> dessa mudança demográfica para a previdência é capturada pelo aumento de um indicador chamado “RAZÃO DE DEPENDÊNCIA”: número de idosos dividido pela população ativa. Como o sistema Brasileiro é solidário, é preciso que haja um número suficiente de trabalhadores ativos contribuindo para o sistema para financiar as aposentadorias contemporâneas. 1980: razão era de 7,6% (13 ativos para cada idoso). 2018 é de: 13% (7,7 ativos para cada idoso). 2060: 45% (2,22 ativos para cada idoso)</a:t>
            </a:r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51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População</a:t>
            </a:r>
            <a:r>
              <a:rPr lang="pt-BR" baseline="0" dirty="0"/>
              <a:t> jovem caindo e população idosa aumentando, por isso a projeção assustadora para 2060.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54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Resultados negativos em relação ao fluxo de receitas e despesas nos últimos 15 anos, tanto</a:t>
            </a:r>
            <a:r>
              <a:rPr lang="pt-BR" baseline="0" dirty="0"/>
              <a:t> do RGPS como do RPPS. Em 2017 a retirada de recursos do orçamento chegou a 268,8 bilhões (RGPS: 182,5 e RPPS 86,3).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55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Brasil é ainda um país jovem e gasta com previdência o equivalente a países com população já idosa. 7,4% da população acima de 65 e gasta 11% do PIB</a:t>
            </a:r>
            <a:r>
              <a:rPr lang="pt-BR" baseline="0" dirty="0"/>
              <a:t> (2014). O esperado, nesse cenário era de 3,6%. A projeção É chegar a 17% do PIB em 2060. O déficit, hoje de 3,6% do PIB, vai para 11,5% do PIB em 2060 (aumento de três vezes).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56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A previdência vem canibalizando outras despesas do governo.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57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Onde está a diferença nos cálculos de quem alega não ter déficit? Na DRU, desonerações</a:t>
            </a:r>
            <a:r>
              <a:rPr lang="pt-BR" baseline="0" dirty="0"/>
              <a:t> e não computam o passivo do RPPS.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pt-BR"/>
              <a:t>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9DB695-9072-4018-904A-6BB3F4470B54}" type="slidenum">
              <a:rPr lang="pt-BR" smtClean="0"/>
              <a:pPr/>
              <a:t>58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769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27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3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325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36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7608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5318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0536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118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3567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586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9EED9-58E7-014C-8918-BB8F49E8EF8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D45D8-96BC-F444-B766-D3B171288F5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58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ortal.tcu.gov.br/lumis/portal/file/fileDownload.jsp?fileId=8A8182A258925333015892550E24051C&amp;inline=1" TargetMode="External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ortal.tcu.gov.br/lumis/portal/file/fileDownload.jsp?fileId=8A8182A258925333015892550E24051C&amp;inline=1" TargetMode="Externa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ortal.tcu.gov.br/lumis/portal/file/fileDownload.jsp?fileId=8A8182A258925333015892550E24051C&amp;inline=1" TargetMode="External"/><Relationship Id="rId4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ortal.tcu.gov.br/lumis/portal/file/fileDownload.jsp?fileId=8A8182A258925333015892550E24051C&amp;inline=1" TargetMode="External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://portal.tcu.gov.br/lumis/portal/file/fileDownload.jsp?fileId=8A8182A258925333015892550E24051C&amp;inline=1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dpm-rs.com.br/" TargetMode="Externa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hyperlink" Target="http://legislacao.planalto.gov.br/legisla/legislacao.nsf/Viw_Identificacao/emc%2088-2015?OpenDocument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legislacao.planalto.gov.br/legisla/legislacao.nsf/Viw_Identificacao/emc%2088-2015?OpenDocument" TargetMode="External"/><Relationship Id="rId4" Type="http://schemas.openxmlformats.org/officeDocument/2006/relationships/image" Target="../media/image5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12.senado.leg.br/noticias/audios/2015/07/aposentadoria-compulsoria-aos-75-anos-vai-gerar-economia-de-r-1-4-bilhao-afirma-serra" TargetMode="Externa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hyperlink" Target="http://legislacao.planalto.gov.br/legisla/legislacao.nsf/Viw_Identificacao/mpv%20676-2015?OpenDocument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legislacao.planalto.gov.br/legisla/legislacao.nsf/Viw_Identificacao/mpv%20676-2015?OpenDocument" TargetMode="External"/><Relationship Id="rId4" Type="http://schemas.openxmlformats.org/officeDocument/2006/relationships/image" Target="../media/image6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hyperlink" Target="http://www.planalto.gov.br/ccivil_03/_Ato2015-2018/2015/Lei/L13135.htm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legislacao.planalto.gov.br/legisla/legislacao.nsf/Viw_Identificacao/mpv%20676-2015?OpenDocument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legislacao.planalto.gov.br/legisla/legislacao.nsf/Viw_Identificacao/mpv%20676-2015?OpenDocument" TargetMode="Externa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videncia.gov.br/wp-content/uploads/2015/08/NOTA-T%C3%89CNICA-n%C2%BA-11-14ago2015-Aplica%C3%A7%C3%A3o-das-novas-regras-de-pens%C3%A3o-por-morte.pdf" TargetMode="External"/><Relationship Id="rId4" Type="http://schemas.openxmlformats.org/officeDocument/2006/relationships/image" Target="../media/image6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hyperlink" Target="http://www.previdencia.gov.br/wp-content/uploads/2015/08/NOTA-T%C3%89CNICA-n%C2%BA-11-14ago2015-Aplica%C3%A7%C3%A3o-das-novas-regras-de-pens%C3%A3o-por-morte.pdf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hyperlink" Target="http://www.previdencia.gov.br/wp-content/uploads/2015/08/NOTA-T%C3%89CNICA-n%C2%BA-11-14ago2015-Aplica%C3%A7%C3%A3o-das-novas-regras-de-pens%C3%A3o-por-morte.pdf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hyperlink" Target="http://www.previdencia.gov.br/wp-content/uploads/2015/08/NOTA-T%C3%89CNICA-n%C2%BA-11-14ago2015-Aplica%C3%A7%C3%A3o-das-novas-regras-de-pens%C3%A3o-por-morte.pdf" TargetMode="Externa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hyperlink" Target="http://www.previdencia.gov.br/wp-content/uploads/2015/08/NOTA-T%C3%89CNICA-n%C2%BA-11-14ago2015-Aplica%C3%A7%C3%A3o-das-novas-regras-de-pens%C3%A3o-por-morte.pdf" TargetMode="Externa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6570754"/>
            <a:ext cx="9144000" cy="2872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90535" y="1280160"/>
            <a:ext cx="89086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000" b="1" dirty="0">
              <a:solidFill>
                <a:srgbClr val="0070C0"/>
              </a:solidFill>
            </a:endParaRPr>
          </a:p>
          <a:p>
            <a:pPr algn="ctr"/>
            <a:endParaRPr lang="pt-BR" sz="3000" b="1" dirty="0">
              <a:solidFill>
                <a:srgbClr val="0070C0"/>
              </a:solidFill>
            </a:endParaRPr>
          </a:p>
          <a:p>
            <a:pPr algn="ctr"/>
            <a:r>
              <a:rPr lang="pt-BR" sz="4000" b="1" dirty="0">
                <a:solidFill>
                  <a:srgbClr val="0070C0"/>
                </a:solidFill>
              </a:rPr>
              <a:t>RPPS: análise do cenário legal atual e sugestão de boas práticas de gestão com impacto positivo nos passivos atuariais</a:t>
            </a:r>
          </a:p>
          <a:p>
            <a:pPr algn="ctr"/>
            <a:endParaRPr lang="pt-BR" sz="30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  <a:p>
            <a:pPr algn="ctr"/>
            <a:r>
              <a:rPr lang="pt-BR" sz="1500" b="1" dirty="0" smtClean="0">
                <a:solidFill>
                  <a:srgbClr val="0070C0"/>
                </a:solidFill>
              </a:rPr>
              <a:t>2018</a:t>
            </a:r>
          </a:p>
          <a:p>
            <a:pPr algn="ctr"/>
            <a:endParaRPr lang="pt-BR" sz="1500" b="1" dirty="0" smtClean="0">
              <a:solidFill>
                <a:srgbClr val="0070C0"/>
              </a:solidFill>
            </a:endParaRPr>
          </a:p>
          <a:p>
            <a:pPr algn="ctr"/>
            <a:r>
              <a:rPr lang="pt-BR" sz="3000" b="1" dirty="0" smtClean="0">
                <a:solidFill>
                  <a:srgbClr val="0070C0"/>
                </a:solidFill>
              </a:rPr>
              <a:t>Júlio César </a:t>
            </a:r>
            <a:r>
              <a:rPr lang="pt-BR" sz="3000" b="1" dirty="0" err="1" smtClean="0">
                <a:solidFill>
                  <a:srgbClr val="0070C0"/>
                </a:solidFill>
              </a:rPr>
              <a:t>Fucilini</a:t>
            </a:r>
            <a:r>
              <a:rPr lang="pt-BR" sz="3000" b="1" dirty="0" smtClean="0">
                <a:solidFill>
                  <a:srgbClr val="0070C0"/>
                </a:solidFill>
              </a:rPr>
              <a:t> Pause</a:t>
            </a:r>
          </a:p>
          <a:p>
            <a:pPr algn="ctr"/>
            <a:r>
              <a:rPr lang="pt-BR" sz="3000" b="1" dirty="0" smtClean="0">
                <a:solidFill>
                  <a:srgbClr val="0070C0"/>
                </a:solidFill>
              </a:rPr>
              <a:t>OAB-RS 47013</a:t>
            </a:r>
            <a:endParaRPr lang="pt-BR" sz="30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59079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2872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6570754"/>
            <a:ext cx="9144000" cy="2872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17695" y="1273586"/>
            <a:ext cx="8908609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000" b="1" dirty="0">
              <a:solidFill>
                <a:srgbClr val="0070C0"/>
              </a:solidFill>
            </a:endParaRPr>
          </a:p>
          <a:p>
            <a:pPr algn="ctr"/>
            <a:endParaRPr lang="pt-BR" sz="3000" b="1" dirty="0">
              <a:solidFill>
                <a:srgbClr val="0070C0"/>
              </a:solidFill>
            </a:endParaRPr>
          </a:p>
          <a:p>
            <a:pPr algn="ctr"/>
            <a:r>
              <a:rPr lang="pt-BR" sz="4000" b="1" dirty="0">
                <a:solidFill>
                  <a:srgbClr val="0070C0"/>
                </a:solidFill>
              </a:rPr>
              <a:t>EVOLUÇÃO HISTÓRICA</a:t>
            </a:r>
          </a:p>
          <a:p>
            <a:pPr algn="ctr"/>
            <a:r>
              <a:rPr lang="pt-BR" sz="4000" b="1" dirty="0">
                <a:solidFill>
                  <a:srgbClr val="0070C0"/>
                </a:solidFill>
              </a:rPr>
              <a:t>DA PREVIDÊNCIA DOS</a:t>
            </a:r>
          </a:p>
          <a:p>
            <a:pPr algn="ctr"/>
            <a:r>
              <a:rPr lang="pt-BR" sz="4000" b="1" dirty="0">
                <a:solidFill>
                  <a:srgbClr val="0070C0"/>
                </a:solidFill>
              </a:rPr>
              <a:t>SERVIDORES PÚBLICOS</a:t>
            </a:r>
          </a:p>
          <a:p>
            <a:pPr algn="ctr"/>
            <a:endParaRPr lang="pt-BR" sz="4000" b="1" dirty="0">
              <a:solidFill>
                <a:srgbClr val="0070C0"/>
              </a:solidFill>
            </a:endParaRPr>
          </a:p>
          <a:p>
            <a:pPr algn="ctr"/>
            <a:endParaRPr lang="pt-BR" sz="30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  <a:p>
            <a:pPr algn="ctr"/>
            <a:endParaRPr lang="pt-BR" sz="15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59079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  <p:sp>
        <p:nvSpPr>
          <p:cNvPr id="7" name="Retângulo 6"/>
          <p:cNvSpPr/>
          <p:nvPr/>
        </p:nvSpPr>
        <p:spPr>
          <a:xfrm>
            <a:off x="391131" y="1603435"/>
            <a:ext cx="836173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SEGURIDADE SOCIAL NA CONSTITUIÇÃO FEDERAL DE 1988</a:t>
            </a:r>
          </a:p>
          <a:p>
            <a:pPr algn="just"/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/>
              <a:t>A seguridade social, mais especificamente, se subdivide em saúde, assistência social e previdência social (art. 194 da Constituição da República).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 previdência social, por seu turno, congrega, atualmente, quatro espécies de regimes previdenciários: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(a) </a:t>
            </a:r>
            <a:r>
              <a:rPr lang="pt-BR" dirty="0"/>
              <a:t>o Regime Geral de Previdência Social – RGPS;</a:t>
            </a:r>
          </a:p>
          <a:p>
            <a:pPr marL="342900" indent="-342900" algn="just">
              <a:buAutoNum type="alphaLcParenBoth"/>
            </a:pPr>
            <a:endParaRPr lang="pt-BR" dirty="0"/>
          </a:p>
          <a:p>
            <a:pPr algn="just"/>
            <a:r>
              <a:rPr lang="pt-BR" b="1" dirty="0"/>
              <a:t>(b)</a:t>
            </a:r>
            <a:r>
              <a:rPr lang="pt-BR" dirty="0"/>
              <a:t> os Regimes Próprios de Previdência Social dos Servidores Públicos – RPPS;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(c)</a:t>
            </a:r>
            <a:r>
              <a:rPr lang="pt-BR" dirty="0"/>
              <a:t> os Regimes de Previdência Social dos Militares das Forças Armadas e Militares Estaduais – RPSM);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(d)</a:t>
            </a:r>
            <a:r>
              <a:rPr lang="pt-BR" dirty="0"/>
              <a:t> o Regime de Previdência Complementar – RPC.</a:t>
            </a:r>
          </a:p>
          <a:p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09" y="1537258"/>
            <a:ext cx="6912800" cy="449775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</p:spTree>
    <p:extLst>
      <p:ext uri="{BB962C8B-B14F-4D97-AF65-F5344CB8AC3E}">
        <p14:creationId xmlns:p14="http://schemas.microsoft.com/office/powerpoint/2010/main" xmlns="" val="40231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91131" y="1473481"/>
            <a:ext cx="836173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EVOLUÇÃO DA PROTEÇÃO SOCIAL DOS SERVIDORES PÚBLICOS</a:t>
            </a:r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/>
              <a:t>A proteção social no serviço público, desde o início, sempre foi tratada como </a:t>
            </a:r>
            <a:r>
              <a:rPr lang="pt-BR" b="1" u="sng" dirty="0">
                <a:solidFill>
                  <a:srgbClr val="FF0000"/>
                </a:solidFill>
              </a:rPr>
              <a:t>extensão da política de pessoal</a:t>
            </a:r>
            <a:r>
              <a:rPr lang="pt-BR" dirty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Nesse sentido ainda esclarece VINÍCIUS CARVALHO PINHEIRO  (Reforma da previdência e federalismo: o caso brasileiro. Conjuntura Social. Brasília, v. 10, n. 1, p. 7-26, jan./mar. 1999.:</a:t>
            </a:r>
          </a:p>
          <a:p>
            <a:pPr algn="just"/>
            <a:r>
              <a:rPr lang="pt-BR" dirty="0"/>
              <a:t> </a:t>
            </a:r>
          </a:p>
          <a:p>
            <a:pPr lvl="1" algn="just"/>
            <a:r>
              <a:rPr lang="pt-BR" dirty="0"/>
              <a:t>A característica básica deste modelo, baseado na relação de trabalho 'pro labore facto', </a:t>
            </a:r>
            <a:r>
              <a:rPr lang="pt-BR" b="1" dirty="0"/>
              <a:t>é de que os servidores públicos têm direito à aposentadoria devido ao fato de terem trabalhado para o Estado e não porque contribuíram para isso. </a:t>
            </a:r>
            <a:r>
              <a:rPr lang="pt-BR" dirty="0"/>
              <a:t>[...] A contribuição do empregado, quando existe, financia benefícios para os dependentes, como as pensões, ou serviços de assistência à saúde, além de outras modalidades de benefícios assistenciais. Já os proventos de aposentadoria, em geral, são obrigações do tesouro, da mesma forma que a remuneração dos servidores ativos.</a:t>
            </a:r>
          </a:p>
          <a:p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1535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4133" y="5373511"/>
            <a:ext cx="8214983" cy="6434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91131" y="1473481"/>
            <a:ext cx="836173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EVOLUÇÃO DA PROTEÇÃO SOCIAL DOS SERVIDORES PÚBLICOS</a:t>
            </a:r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/>
              <a:t>A Constituição imperial de 1824 é silente sobre o assunto, mas a Constituição da República, </a:t>
            </a:r>
            <a:r>
              <a:rPr lang="pt-BR" b="1" u="sng" dirty="0">
                <a:solidFill>
                  <a:srgbClr val="FF0000"/>
                </a:solidFill>
              </a:rPr>
              <a:t>promulgada em 1891</a:t>
            </a:r>
            <a:r>
              <a:rPr lang="pt-BR" dirty="0"/>
              <a:t>, já previa, em seu art. 75, a concessão da aposentadoria por invalidez aos servidores públicos.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Durante todo este tempo inexistiu regra clara sobre a contribuição dos servidores (ativos e inativos), dos pensionistas e do Poder Público para a aposentadoria.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Considerando a República, se a aposentadoria se originou em 1891, foi somente a partir de 1993, com a Emenda Constitucional nº 3/93, que se esboçou preocupação com a fonte de custeio de tal benefício, mas o que efetivamente só veio a ser implementado após a Emenda Constitucional 20/98.</a:t>
            </a:r>
          </a:p>
          <a:p>
            <a:pPr algn="just"/>
            <a:endParaRPr lang="pt-BR" dirty="0"/>
          </a:p>
          <a:p>
            <a:pPr algn="ctr"/>
            <a:endParaRPr lang="pt-BR" sz="100" b="1" dirty="0"/>
          </a:p>
          <a:p>
            <a:pPr algn="ctr"/>
            <a:endParaRPr lang="pt-BR" sz="100" b="1" dirty="0"/>
          </a:p>
          <a:p>
            <a:pPr algn="ctr"/>
            <a:endParaRPr lang="pt-BR" sz="100" b="1" dirty="0"/>
          </a:p>
          <a:p>
            <a:pPr algn="ctr"/>
            <a:r>
              <a:rPr lang="pt-BR" b="1" dirty="0"/>
              <a:t>DURANTE CERCA DE 107 ANOS A APOSENTADORIA FOI ASSEGURADA AOS SERVIDORES PÚBLICOS SEM FONTE DE CUSTEIO ESPECÍFICA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86315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91131" y="1473481"/>
            <a:ext cx="8361738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EVOLUÇÃO DA PROTEÇÃO SOCIAL DOS SERVIDORES PÚBLICOS</a:t>
            </a:r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/>
              <a:t>Desse cenário, podemos extrair algumas premissas como determinantes do que podemos denominar da </a:t>
            </a:r>
            <a:r>
              <a:rPr lang="pt-BR" b="1" u="sng" dirty="0"/>
              <a:t>grave crise que se instalou na previdência pública</a:t>
            </a:r>
            <a:r>
              <a:rPr lang="pt-BR" dirty="0"/>
              <a:t>, cuja correção dos desvios de rota se iniciou em 1998, com a Emenda Constitucional nº 20: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(a)</a:t>
            </a:r>
            <a:r>
              <a:rPr lang="pt-BR" dirty="0"/>
              <a:t> os benefícios previdenciários dos servidores públicos sempre foram tratados como uma compensação pela ausência de políticas remuneratórias e de carreira. Impossibilitados de conceder benefícios na atividade ao servidor, os governos implementavam políticas previdenciárias;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(b)</a:t>
            </a:r>
            <a:r>
              <a:rPr lang="pt-BR" dirty="0"/>
              <a:t> inexistiu exigência legal no tocante a instituição de fonte de custeio para o principal benefício previdenciário: a aposentadoria, durante boa parte do período da República;</a:t>
            </a:r>
          </a:p>
          <a:p>
            <a:pPr algn="just"/>
            <a:endParaRPr lang="pt-BR" dirty="0"/>
          </a:p>
          <a:p>
            <a:r>
              <a:rPr lang="pt-BR" b="1" dirty="0"/>
              <a:t>(c)</a:t>
            </a:r>
            <a:r>
              <a:rPr lang="pt-BR" dirty="0"/>
              <a:t> ausência de preocupação com a base atuarial do sistema, ou seja, sem a adoção de qualquer critério matemático; 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ctr"/>
            <a:endParaRPr lang="pt-BR" sz="100" b="1" dirty="0"/>
          </a:p>
          <a:p>
            <a:pPr algn="ctr"/>
            <a:endParaRPr lang="pt-BR" sz="100" b="1" dirty="0"/>
          </a:p>
          <a:p>
            <a:pPr algn="ctr"/>
            <a:endParaRPr lang="pt-BR" sz="100" b="1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52594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91131" y="1473481"/>
            <a:ext cx="8361738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EVOLUÇÃO DA PROTEÇÃO SOCIAL DOS SERVIDORES PÚBLICOS</a:t>
            </a:r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dirty="0"/>
          </a:p>
          <a:p>
            <a:pPr algn="just"/>
            <a:r>
              <a:rPr lang="pt-BR" b="1" dirty="0"/>
              <a:t>(d)</a:t>
            </a:r>
            <a:r>
              <a:rPr lang="pt-BR" dirty="0"/>
              <a:t> frequente ampliação dos benefícios sem a correspondente fonte de custeio, porquanto concedidos como forma de estender a política de pessoal dos servidores públicos; 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(e)</a:t>
            </a:r>
            <a:r>
              <a:rPr lang="pt-BR" dirty="0"/>
              <a:t> o regime jurídico único implementado com a Constituição, em que houve migração de servidores do regime geral para o regime próprio, sem a regulamentação da compensação financeira, o que só ocorreu em 1999 com a Lei Federal nº 9.796;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(f)</a:t>
            </a:r>
            <a:r>
              <a:rPr lang="pt-BR" dirty="0"/>
              <a:t> ausência de prazos mínimos de permanência no sistema próprio;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(g)</a:t>
            </a:r>
            <a:r>
              <a:rPr lang="pt-BR" dirty="0"/>
              <a:t> concessão de aposentadorias integrais por tempo de serviço com contagem de tempo ficto;</a:t>
            </a:r>
          </a:p>
          <a:p>
            <a:pPr algn="just"/>
            <a:endParaRPr lang="pt-BR" dirty="0"/>
          </a:p>
          <a:p>
            <a:pPr algn="just"/>
            <a:endParaRPr lang="pt-BR" sz="100" b="1" dirty="0"/>
          </a:p>
          <a:p>
            <a:pPr algn="just"/>
            <a:endParaRPr lang="pt-BR" sz="100" b="1" dirty="0"/>
          </a:p>
          <a:p>
            <a:pPr algn="just"/>
            <a:endParaRPr lang="pt-BR" sz="100" b="1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37744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36437" y="388274"/>
            <a:ext cx="3899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SISTEMA PREVIDENCIÁRIO BRASILEIRO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91131" y="1473481"/>
            <a:ext cx="8361738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EVOLUÇÃO DA PROTEÇÃO SOCIAL DOS SERVIDORES PÚBLICOS</a:t>
            </a:r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b="1" dirty="0"/>
              <a:t>(h)</a:t>
            </a:r>
            <a:r>
              <a:rPr lang="pt-BR" dirty="0"/>
              <a:t> forte redução do número de servidores civis ativos, o que interfere de forma negativa no regime de repartição simples, pelo qual há um pacto entre gerações, de forma que o ativo custeia a previdência do inativo;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b="1" dirty="0"/>
              <a:t>(i)</a:t>
            </a:r>
            <a:r>
              <a:rPr lang="pt-BR" dirty="0"/>
              <a:t> sobrecarga de fatores políticos gerenciais e de fator demográfico decorrente da elevação da expectativa de vida média dos brasileiros.</a:t>
            </a:r>
          </a:p>
          <a:p>
            <a:pPr algn="just"/>
            <a:endParaRPr lang="pt-BR" dirty="0"/>
          </a:p>
          <a:p>
            <a:pPr algn="just"/>
            <a:endParaRPr lang="pt-BR" sz="100" b="1" dirty="0"/>
          </a:p>
          <a:p>
            <a:pPr algn="just"/>
            <a:endParaRPr lang="pt-BR" sz="100" b="1" dirty="0"/>
          </a:p>
          <a:p>
            <a:pPr algn="just"/>
            <a:endParaRPr lang="pt-BR" sz="100" b="1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05435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5390" y="1741069"/>
            <a:ext cx="73282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 REFORMA DA PREVIDÊNCIA DOS SERVIDORES PÚBLICOS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Constituição de 1988:</a:t>
            </a:r>
            <a:endParaRPr lang="pt-BR" dirty="0"/>
          </a:p>
          <a:p>
            <a:pPr algn="just"/>
            <a:r>
              <a:rPr lang="pt-BR" b="1" dirty="0"/>
              <a:t> </a:t>
            </a:r>
            <a:endParaRPr lang="pt-BR" dirty="0"/>
          </a:p>
          <a:p>
            <a:pPr algn="just"/>
            <a:r>
              <a:rPr lang="pt-BR" b="1" dirty="0"/>
              <a:t>(a)</a:t>
            </a:r>
            <a:r>
              <a:rPr lang="pt-BR" dirty="0"/>
              <a:t> RPPS sem contribuição obrigatória e sem exigência de viabilidade financeira e atuarial;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(b)</a:t>
            </a:r>
            <a:r>
              <a:rPr lang="pt-BR" dirty="0"/>
              <a:t> requisito para aposentadoria: tempo de serviço;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(c)</a:t>
            </a:r>
            <a:r>
              <a:rPr lang="pt-BR" dirty="0"/>
              <a:t> cálculo do provento pela última remuneração;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(d)</a:t>
            </a:r>
            <a:r>
              <a:rPr lang="pt-BR" dirty="0"/>
              <a:t> correção do provento; pela paridade;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(e)</a:t>
            </a:r>
            <a:r>
              <a:rPr lang="pt-BR" dirty="0"/>
              <a:t> pensão de 100%, sem redutor.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090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5390" y="1741069"/>
            <a:ext cx="73282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 REFORMA DA PREVIDÊNCIA DOS SERVIDORES PÚBLICOS</a:t>
            </a:r>
          </a:p>
          <a:p>
            <a:pPr algn="just"/>
            <a:endParaRPr lang="pt-BR" b="1" dirty="0"/>
          </a:p>
          <a:p>
            <a:r>
              <a:rPr lang="pt-BR" b="1" dirty="0"/>
              <a:t>Emenda Constitucional nº 20, de 1998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b="1" dirty="0"/>
              <a:t>(a)</a:t>
            </a:r>
            <a:r>
              <a:rPr lang="pt-BR" dirty="0"/>
              <a:t> RPPS com contribuição e viabilidade financeira e atuarial obrigatórias;</a:t>
            </a:r>
          </a:p>
          <a:p>
            <a:endParaRPr lang="pt-BR" dirty="0"/>
          </a:p>
          <a:p>
            <a:r>
              <a:rPr lang="pt-BR" b="1" dirty="0"/>
              <a:t>(b)</a:t>
            </a:r>
            <a:r>
              <a:rPr lang="pt-BR" dirty="0"/>
              <a:t> requisitos para aposentadoria: tempo de contribuição, idade mínima, no serviço público e no cargo;</a:t>
            </a:r>
          </a:p>
          <a:p>
            <a:endParaRPr lang="pt-BR" dirty="0"/>
          </a:p>
          <a:p>
            <a:r>
              <a:rPr lang="pt-BR" b="1" dirty="0"/>
              <a:t>(c)</a:t>
            </a:r>
            <a:r>
              <a:rPr lang="pt-BR" dirty="0"/>
              <a:t> cálculo do provento pela última remuneração, ficando a ela limitado;</a:t>
            </a:r>
          </a:p>
          <a:p>
            <a:endParaRPr lang="pt-BR" dirty="0"/>
          </a:p>
          <a:p>
            <a:r>
              <a:rPr lang="pt-BR" b="1" dirty="0"/>
              <a:t>(d)</a:t>
            </a:r>
            <a:r>
              <a:rPr lang="pt-BR" dirty="0"/>
              <a:t> correção do provento pela paridade;</a:t>
            </a:r>
          </a:p>
          <a:p>
            <a:endParaRPr lang="pt-BR" dirty="0"/>
          </a:p>
          <a:p>
            <a:r>
              <a:rPr lang="pt-BR" b="1" dirty="0"/>
              <a:t>(e)</a:t>
            </a:r>
            <a:r>
              <a:rPr lang="pt-BR" dirty="0"/>
              <a:t> inserção de regra de transição (art. 8º da EC nº 20-1998);</a:t>
            </a:r>
          </a:p>
          <a:p>
            <a:endParaRPr lang="pt-BR" dirty="0"/>
          </a:p>
          <a:p>
            <a:r>
              <a:rPr lang="pt-BR" b="1" dirty="0"/>
              <a:t>(f) </a:t>
            </a:r>
            <a:r>
              <a:rPr lang="pt-BR" dirty="0"/>
              <a:t>pensão de 100%, sem redutor.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048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5390" y="1741069"/>
            <a:ext cx="73282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 REFORMA DA PREVIDÊNCIA DOS SERVIDORES PÚBLICOS</a:t>
            </a:r>
          </a:p>
          <a:p>
            <a:pPr algn="just"/>
            <a:endParaRPr lang="pt-BR" b="1" dirty="0"/>
          </a:p>
          <a:p>
            <a:r>
              <a:rPr lang="pt-BR" b="1" dirty="0"/>
              <a:t>Emenda Constitucional nº 41, de 2003</a:t>
            </a:r>
            <a:endParaRPr lang="pt-BR" dirty="0"/>
          </a:p>
          <a:p>
            <a:r>
              <a:rPr lang="pt-BR" b="1" dirty="0"/>
              <a:t> </a:t>
            </a:r>
            <a:endParaRPr lang="pt-BR" dirty="0"/>
          </a:p>
          <a:p>
            <a:r>
              <a:rPr lang="pt-BR" b="1" dirty="0"/>
              <a:t>(a) </a:t>
            </a:r>
            <a:r>
              <a:rPr lang="pt-BR" dirty="0"/>
              <a:t>cálculo do provento pela média, ficando limitado à última remuneração;</a:t>
            </a:r>
          </a:p>
          <a:p>
            <a:endParaRPr lang="pt-BR" dirty="0"/>
          </a:p>
          <a:p>
            <a:r>
              <a:rPr lang="pt-BR" b="1" dirty="0"/>
              <a:t>(b)</a:t>
            </a:r>
            <a:r>
              <a:rPr lang="pt-BR" dirty="0"/>
              <a:t> correção do provento para manter o valor real;</a:t>
            </a:r>
          </a:p>
          <a:p>
            <a:endParaRPr lang="pt-BR" dirty="0"/>
          </a:p>
          <a:p>
            <a:r>
              <a:rPr lang="pt-BR" b="1" dirty="0"/>
              <a:t>(c)</a:t>
            </a:r>
            <a:r>
              <a:rPr lang="pt-BR" dirty="0"/>
              <a:t> contribuição dos aposentados e pensionistas (</a:t>
            </a:r>
            <a:r>
              <a:rPr lang="pt-BR" dirty="0" err="1"/>
              <a:t>ADIs</a:t>
            </a:r>
            <a:r>
              <a:rPr lang="pt-BR" dirty="0"/>
              <a:t> 3105 e 3128);</a:t>
            </a:r>
          </a:p>
          <a:p>
            <a:endParaRPr lang="pt-BR" dirty="0"/>
          </a:p>
          <a:p>
            <a:r>
              <a:rPr lang="pt-BR" b="1" dirty="0"/>
              <a:t>(d)</a:t>
            </a:r>
            <a:r>
              <a:rPr lang="pt-BR" dirty="0"/>
              <a:t> inserção de regras de transição (</a:t>
            </a:r>
            <a:r>
              <a:rPr lang="pt-BR" dirty="0" err="1"/>
              <a:t>arts</a:t>
            </a:r>
            <a:r>
              <a:rPr lang="pt-BR" dirty="0"/>
              <a:t>. 2º e 6º da EC nº 41-2003);</a:t>
            </a:r>
          </a:p>
          <a:p>
            <a:endParaRPr lang="pt-BR" dirty="0"/>
          </a:p>
          <a:p>
            <a:r>
              <a:rPr lang="pt-BR" b="1" dirty="0"/>
              <a:t>(e)</a:t>
            </a:r>
            <a:r>
              <a:rPr lang="pt-BR" dirty="0"/>
              <a:t> pensão de 100%, com redutor.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563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5390" y="1741069"/>
            <a:ext cx="73282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 REFORMA DA PREVIDÊNCIA DOS SERVIDORES PÚBLICOS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Emenda Constitucional nº 47, de 2005</a:t>
            </a:r>
            <a:endParaRPr lang="pt-BR" dirty="0"/>
          </a:p>
          <a:p>
            <a:pPr algn="just"/>
            <a:r>
              <a:rPr lang="pt-BR" b="1" dirty="0"/>
              <a:t> </a:t>
            </a:r>
            <a:endParaRPr lang="pt-BR" dirty="0"/>
          </a:p>
          <a:p>
            <a:pPr algn="just"/>
            <a:r>
              <a:rPr lang="pt-BR" b="1" dirty="0"/>
              <a:t>(a)</a:t>
            </a:r>
            <a:r>
              <a:rPr lang="pt-BR" dirty="0"/>
              <a:t> ampliou a possibilidade de aposentadoria especial: deficiências, risco e condições especiais, mediante lei complementar;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(b)</a:t>
            </a:r>
            <a:r>
              <a:rPr lang="pt-BR" dirty="0"/>
              <a:t> ampliou a imunidade dos aposentados e pensionistas portadores de doença incapacitante;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(c)</a:t>
            </a:r>
            <a:r>
              <a:rPr lang="pt-BR" dirty="0"/>
              <a:t> inserção de regra de transição (art. 3º da EC nº 47-2005).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6152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5390" y="1741069"/>
            <a:ext cx="73282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 REFORMA DA PREVIDÊNCIA DOS SERVIDORES PÚBLICOS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Emenda Constitucional nº 70, de 2012</a:t>
            </a:r>
            <a:endParaRPr lang="pt-BR" dirty="0"/>
          </a:p>
          <a:p>
            <a:pPr algn="just"/>
            <a:r>
              <a:rPr lang="pt-BR" b="1" dirty="0"/>
              <a:t> </a:t>
            </a:r>
            <a:endParaRPr lang="pt-BR" dirty="0"/>
          </a:p>
          <a:p>
            <a:pPr algn="just"/>
            <a:r>
              <a:rPr lang="pt-BR" b="1" dirty="0"/>
              <a:t>(a)</a:t>
            </a:r>
            <a:r>
              <a:rPr lang="pt-BR" dirty="0"/>
              <a:t> atingindo os benefícios decorrentes de invalidez, assegurou cálculo do provento pela última remuneração e correção do provento pela paridade para os servidores que tenham ingressado no serviço público até 16-12-1998;</a:t>
            </a:r>
          </a:p>
          <a:p>
            <a:pPr algn="just"/>
            <a:endParaRPr lang="pt-BR" dirty="0"/>
          </a:p>
          <a:p>
            <a:pPr algn="just"/>
            <a:r>
              <a:rPr lang="pt-BR" b="1" dirty="0"/>
              <a:t>(b)</a:t>
            </a:r>
            <a:r>
              <a:rPr lang="pt-BR" dirty="0"/>
              <a:t> revisão dos benefícios já concedidos com o sistema de cálculo anterior.</a:t>
            </a:r>
          </a:p>
          <a:p>
            <a:pPr algn="just"/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88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95390" y="1741069"/>
            <a:ext cx="73282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 REFORMA DA PREVIDÊNCIA DOS SERVIDORES PÚBLICOS</a:t>
            </a:r>
          </a:p>
          <a:p>
            <a:pPr algn="just"/>
            <a:endParaRPr lang="pt-BR" b="1" dirty="0"/>
          </a:p>
          <a:p>
            <a:pPr algn="just"/>
            <a:endParaRPr lang="pt-BR" b="1" dirty="0"/>
          </a:p>
          <a:p>
            <a:r>
              <a:rPr lang="pt-BR" b="1" dirty="0"/>
              <a:t>Emenda Constitucional nº 88, de 2015</a:t>
            </a:r>
            <a:endParaRPr lang="pt-BR" dirty="0"/>
          </a:p>
          <a:p>
            <a:r>
              <a:rPr lang="pt-BR" b="1" dirty="0"/>
              <a:t> </a:t>
            </a:r>
          </a:p>
          <a:p>
            <a:endParaRPr lang="pt-BR" dirty="0"/>
          </a:p>
          <a:p>
            <a:r>
              <a:rPr lang="pt-BR" b="1" dirty="0"/>
              <a:t>(a)</a:t>
            </a:r>
            <a:r>
              <a:rPr lang="pt-BR" dirty="0"/>
              <a:t> permitiu que lei complementar elevasse a aposentadoria compulsória aos 75 anos.</a:t>
            </a:r>
          </a:p>
          <a:p>
            <a:pPr algn="just"/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41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2872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6570754"/>
            <a:ext cx="9144000" cy="2872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300" dirty="0" err="1">
                <a:solidFill>
                  <a:srgbClr val="FFFFFF"/>
                </a:solidFill>
              </a:rPr>
              <a:t>www.dpm-rs.com.br</a:t>
            </a:r>
            <a:endParaRPr lang="en-US" b="1" spc="300" dirty="0">
              <a:solidFill>
                <a:srgbClr val="FFFFFF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47675" y="1290320"/>
            <a:ext cx="7950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4000" b="1" dirty="0">
              <a:solidFill>
                <a:srgbClr val="00B0F0"/>
              </a:solidFill>
            </a:endParaRPr>
          </a:p>
          <a:p>
            <a:pPr algn="ctr"/>
            <a:r>
              <a:rPr lang="pt-BR" sz="4000" b="1" dirty="0">
                <a:solidFill>
                  <a:srgbClr val="00B0F0"/>
                </a:solidFill>
              </a:rPr>
              <a:t>CONTEXTO EM QUE ESTÃO INSERIDAS AS DESPESAS PREVIDENCIÁRIAS DOS RPPS MUNICIPAIS</a:t>
            </a:r>
            <a:endParaRPr lang="pt-BR" sz="2400" b="1" dirty="0">
              <a:solidFill>
                <a:srgbClr val="00B0F0"/>
              </a:solidFill>
            </a:endParaRPr>
          </a:p>
          <a:p>
            <a:pPr algn="ctr"/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xmlns="" val="19459584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026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334" y="2027935"/>
            <a:ext cx="7447241" cy="418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318188" y="1261664"/>
            <a:ext cx="635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solidFill>
                  <a:schemeClr val="accent1"/>
                </a:solidFill>
              </a:rPr>
              <a:t>DIVISÃO DA ARRECADAÇÃO</a:t>
            </a:r>
          </a:p>
        </p:txBody>
      </p:sp>
      <p:sp>
        <p:nvSpPr>
          <p:cNvPr id="11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174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26013" y="1100670"/>
            <a:ext cx="8806375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200" b="1" dirty="0">
                <a:solidFill>
                  <a:schemeClr val="tx2"/>
                </a:solidFill>
              </a:rPr>
              <a:t>LEI DE RESPONSABILIDADE FISCAL (art. 1º, § 1º)</a:t>
            </a:r>
          </a:p>
          <a:p>
            <a:pPr algn="ctr"/>
            <a:r>
              <a:rPr lang="pt-BR" sz="2200" b="1" dirty="0">
                <a:solidFill>
                  <a:schemeClr val="tx2"/>
                </a:solidFill>
              </a:rPr>
              <a:t>A Responsabilidade na Gestão Fiscal Pressupõe</a:t>
            </a:r>
            <a:endParaRPr lang="pt-BR" sz="2200" dirty="0"/>
          </a:p>
        </p:txBody>
      </p:sp>
      <p:sp>
        <p:nvSpPr>
          <p:cNvPr id="15" name="Retângulo 14"/>
          <p:cNvSpPr/>
          <p:nvPr/>
        </p:nvSpPr>
        <p:spPr>
          <a:xfrm>
            <a:off x="152584" y="2265083"/>
            <a:ext cx="8753232" cy="40934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pt-BR" sz="2200" b="1" dirty="0">
                <a:solidFill>
                  <a:srgbClr val="7030A0"/>
                </a:solidFill>
              </a:rPr>
              <a:t>AÇÃO PLANEJADA E TRANSPARENTE</a:t>
            </a:r>
          </a:p>
          <a:p>
            <a:pPr lvl="0" algn="ctr"/>
            <a:endParaRPr lang="pt-BR" sz="2200" b="1" dirty="0">
              <a:solidFill>
                <a:srgbClr val="7030A0"/>
              </a:solidFill>
            </a:endParaRPr>
          </a:p>
          <a:p>
            <a:pPr lvl="0" algn="ctr"/>
            <a:r>
              <a:rPr lang="pt-BR" sz="2200" b="1" dirty="0">
                <a:solidFill>
                  <a:srgbClr val="7030A0"/>
                </a:solidFill>
              </a:rPr>
              <a:t>PREVENÇÃO DE RISCOS CAPAZES DE AFETAR O EQUILÍBRIO DAS CONTAS</a:t>
            </a:r>
          </a:p>
          <a:p>
            <a:pPr lvl="0" algn="ctr"/>
            <a:endParaRPr lang="pt-BR" sz="2200" b="1" dirty="0">
              <a:solidFill>
                <a:srgbClr val="7030A0"/>
              </a:solidFill>
            </a:endParaRPr>
          </a:p>
          <a:p>
            <a:pPr lvl="0" algn="ctr"/>
            <a:r>
              <a:rPr lang="pt-BR" sz="2200" b="1" dirty="0">
                <a:solidFill>
                  <a:srgbClr val="7030A0"/>
                </a:solidFill>
              </a:rPr>
              <a:t>CUMPRIMENTO DE METAS PREESTABELECIDAS PARA</a:t>
            </a:r>
          </a:p>
          <a:p>
            <a:pPr lvl="0" algn="ctr"/>
            <a:r>
              <a:rPr lang="pt-BR" sz="2200" b="1" dirty="0">
                <a:solidFill>
                  <a:srgbClr val="7030A0"/>
                </a:solidFill>
              </a:rPr>
              <a:t>AS RECEITAS E DESPESAS</a:t>
            </a:r>
          </a:p>
          <a:p>
            <a:pPr lvl="0" algn="ctr"/>
            <a:endParaRPr lang="pt-BR" sz="2200" b="1" dirty="0">
              <a:solidFill>
                <a:srgbClr val="7030A0"/>
              </a:solidFill>
            </a:endParaRPr>
          </a:p>
          <a:p>
            <a:pPr lvl="0" algn="ctr"/>
            <a:r>
              <a:rPr lang="pt-BR" sz="2200" b="1" dirty="0">
                <a:solidFill>
                  <a:srgbClr val="7030A0"/>
                </a:solidFill>
              </a:rPr>
              <a:t>OBEDIÊNCIA A LIMITES E CONDIÇÕES PARA, entre outros itens:</a:t>
            </a:r>
          </a:p>
          <a:p>
            <a:pPr lvl="1"/>
            <a:endParaRPr lang="pt-BR" dirty="0"/>
          </a:p>
          <a:p>
            <a:pPr lvl="1" algn="ctr"/>
            <a:r>
              <a:rPr lang="pt-BR" sz="2200" b="1" dirty="0">
                <a:solidFill>
                  <a:srgbClr val="FF0000"/>
                </a:solidFill>
              </a:rPr>
              <a:t>Geração de despesas com pessoal</a:t>
            </a:r>
          </a:p>
          <a:p>
            <a:pPr lvl="1" algn="ctr"/>
            <a:endParaRPr lang="pt-BR" sz="2200" b="1" dirty="0">
              <a:solidFill>
                <a:srgbClr val="FF0000"/>
              </a:solidFill>
            </a:endParaRPr>
          </a:p>
          <a:p>
            <a:pPr lvl="1" algn="ctr"/>
            <a:r>
              <a:rPr lang="pt-BR" sz="2200" b="1" dirty="0">
                <a:solidFill>
                  <a:srgbClr val="FF0000"/>
                </a:solidFill>
              </a:rPr>
              <a:t>Geração de despesas com a seguridade social</a:t>
            </a:r>
          </a:p>
        </p:txBody>
      </p:sp>
      <p:sp>
        <p:nvSpPr>
          <p:cNvPr id="1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1161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1484784"/>
            <a:ext cx="87129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HÁ DOIS GRUPOS DE DESPESAS PERMANENTES E CONTINUADAS QUE</a:t>
            </a:r>
          </a:p>
          <a:p>
            <a:pPr algn="ctr"/>
            <a:r>
              <a:rPr lang="pt-BR" sz="2200" b="1" dirty="0"/>
              <a:t>IMPACTAM DE FORMA SIGNIFICATIVA O ORÇAMENTO PÚBLICO</a:t>
            </a:r>
          </a:p>
        </p:txBody>
      </p:sp>
      <p:sp>
        <p:nvSpPr>
          <p:cNvPr id="5" name="Retângulo 4"/>
          <p:cNvSpPr/>
          <p:nvPr/>
        </p:nvSpPr>
        <p:spPr>
          <a:xfrm>
            <a:off x="611560" y="2708920"/>
            <a:ext cx="3744416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DESPESAS COM</a:t>
            </a:r>
          </a:p>
          <a:p>
            <a:pPr algn="ctr"/>
            <a:r>
              <a:rPr lang="pt-BR" sz="2800" b="1" dirty="0"/>
              <a:t>SERVIDORES</a:t>
            </a:r>
          </a:p>
          <a:p>
            <a:pPr algn="ctr"/>
            <a:r>
              <a:rPr lang="pt-BR" sz="2800" b="1" dirty="0"/>
              <a:t>ATIVOS</a:t>
            </a:r>
          </a:p>
        </p:txBody>
      </p:sp>
      <p:sp>
        <p:nvSpPr>
          <p:cNvPr id="7" name="Retângulo 6"/>
          <p:cNvSpPr/>
          <p:nvPr/>
        </p:nvSpPr>
        <p:spPr>
          <a:xfrm>
            <a:off x="4535996" y="2708920"/>
            <a:ext cx="3744416" cy="3096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DESPESAS COM </a:t>
            </a:r>
          </a:p>
          <a:p>
            <a:pPr algn="ctr"/>
            <a:r>
              <a:rPr lang="pt-BR" sz="2800" b="1" dirty="0"/>
              <a:t>SERVIDORES</a:t>
            </a:r>
          </a:p>
          <a:p>
            <a:pPr algn="ctr"/>
            <a:r>
              <a:rPr lang="pt-BR" sz="2800" b="1" dirty="0"/>
              <a:t>INATIVOS</a:t>
            </a:r>
          </a:p>
          <a:p>
            <a:pPr algn="ctr"/>
            <a:r>
              <a:rPr lang="pt-BR" sz="2800" b="1" dirty="0"/>
              <a:t>E</a:t>
            </a:r>
          </a:p>
          <a:p>
            <a:pPr algn="ctr"/>
            <a:r>
              <a:rPr lang="pt-BR" sz="2800" b="1" dirty="0"/>
              <a:t>PENSIONISTAS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18426008-760F-44FC-9378-45BE8A6A6207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xmlns="" id="{986DB36E-3063-4C41-97EE-B79AFED68A8C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xmlns="" id="{DBB21C21-3EB1-4CF2-8D65-4CA61BBD2547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xmlns="" id="{4AF909A0-ECCF-4338-BD8A-3E8D88175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xmlns="" id="{FDBC2F10-DBE9-4560-9445-651324E8E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45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53100" y="3456424"/>
            <a:ext cx="8424936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793812" y="215269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Trata-se de assunto de natureza estratégica, cuja condução responsável é condição para uma administração financeiramente sustentável e de resultados positivos, sendo imprescindível equilibrar dois fatores</a:t>
            </a:r>
            <a:r>
              <a:rPr lang="pt-BR" sz="3000" b="1" dirty="0"/>
              <a:t>:</a:t>
            </a:r>
          </a:p>
          <a:p>
            <a:endParaRPr lang="pt-BR" sz="3000" b="1" dirty="0"/>
          </a:p>
          <a:p>
            <a:r>
              <a:rPr lang="pt-BR" sz="2600" b="1" dirty="0"/>
              <a:t>OS RECURSOS PÚBLICOS SÃO FINITOS</a:t>
            </a:r>
          </a:p>
          <a:p>
            <a:endParaRPr lang="pt-BR" sz="2600" b="1" dirty="0"/>
          </a:p>
          <a:p>
            <a:r>
              <a:rPr lang="pt-BR" sz="2600" b="1" dirty="0"/>
              <a:t>O PODER PÚBLICO É ESSENCIALMENTE PRESTADOR DE SERVIÇOS, E PARA TANTO É NECESSÁRIO CONTAR COM QUADRO DE PESSOAL QUALIFICADO E VALORIZADO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FAAC3F1-0120-4A4A-814F-82FD71100318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95CE9C7F-A287-4C5E-981C-60967E69C9B6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66A7962D-BFBD-4C08-9BC2-ED0E64FA60F0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3273CD9E-2EB3-4066-A1B6-87611C03B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C8B3754F-EB3C-47B0-A455-6C2690539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719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1484784"/>
            <a:ext cx="871296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PRINCIPAIS IMPACTOS DAS DESPESAS</a:t>
            </a:r>
          </a:p>
          <a:p>
            <a:pPr algn="ctr"/>
            <a:r>
              <a:rPr lang="pt-BR" sz="2800" b="1" dirty="0"/>
              <a:t>COM SERVIDORES ATIVOS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49796" y="37170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ORÇAMENTÁRIA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FINANCEIRA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NO PERCENTUAL DAS DESPESAS COM PESSOAL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NAS CONTAS PREVIDENCIÁRIAS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09D89A6-418D-458E-BDFB-2926BBA5FB47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xmlns="" id="{60120511-64BA-4AB3-8473-DB67AFC4FEC5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xmlns="" id="{78A87D9C-8CE4-4275-B1A2-38298CBF7FBC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xmlns="" id="{A16FD4B2-2DC4-493C-8BE4-3F5A34C71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EBADAC41-2917-4EE1-A442-6DA172F23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776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3568" y="286499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Toda a despesa com servidores pressupõe dotação orçamentária prévia e suficiente</a:t>
            </a:r>
          </a:p>
          <a:p>
            <a:r>
              <a:rPr lang="pt-BR" sz="3000" b="1" dirty="0">
                <a:solidFill>
                  <a:srgbClr val="7030A0"/>
                </a:solidFill>
              </a:rPr>
              <a:t>(art. 169, §1°, I, da CF)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Assume relevo, neste contexto, a estimativa do impacto orçamentário, financeiro e no percentual das despesas com pessoal</a:t>
            </a:r>
          </a:p>
          <a:p>
            <a:r>
              <a:rPr lang="pt-BR" sz="3000" b="1" dirty="0">
                <a:solidFill>
                  <a:srgbClr val="7030A0"/>
                </a:solidFill>
              </a:rPr>
              <a:t>(</a:t>
            </a:r>
            <a:r>
              <a:rPr lang="pt-BR" sz="3000" b="1" dirty="0" err="1">
                <a:solidFill>
                  <a:srgbClr val="7030A0"/>
                </a:solidFill>
              </a:rPr>
              <a:t>arts</a:t>
            </a:r>
            <a:r>
              <a:rPr lang="pt-BR" sz="3000" b="1" dirty="0">
                <a:solidFill>
                  <a:srgbClr val="7030A0"/>
                </a:solidFill>
              </a:rPr>
              <a:t>. 15, 16, 17 e 21 da LRF)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xmlns="" id="{C1CB6CCC-3F87-4EA9-A428-614BED6BB395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88140E3-A5DF-426A-ABAF-84975D41BA27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FE37CC2E-F096-44DE-9692-D861C4DFA15F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5940D842-49EB-448D-AC2B-6A408C4F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xmlns="" id="{07314A35-2021-4244-9992-59FA37FB1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79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755576" y="321297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O impacto orçamentário, financeiro e no percentual das despesas com pessoal não é só imediato, mas vai acompanhar todo o período de vigência da norma local: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trata-se do </a:t>
            </a:r>
            <a:r>
              <a:rPr lang="pt-BR" sz="3000" b="1" u="sng" dirty="0">
                <a:solidFill>
                  <a:srgbClr val="7030A0"/>
                </a:solidFill>
              </a:rPr>
              <a:t>AUMENTO VEGETATIVO</a:t>
            </a:r>
            <a:r>
              <a:rPr lang="pt-BR" sz="3000" b="1" dirty="0">
                <a:solidFill>
                  <a:srgbClr val="7030A0"/>
                </a:solidFill>
              </a:rPr>
              <a:t>.</a:t>
            </a:r>
          </a:p>
          <a:p>
            <a:endParaRPr lang="pt-BR" sz="3000" b="1" dirty="0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58B8EAD8-1B4D-453C-AD70-53E6A752D29F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xmlns="" id="{231687C4-E357-4979-97FE-7792A8421CEB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A9C30E8-F78C-4C45-9FF7-82D0BF1EDEC0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8538686D-D641-41BB-9D06-B07659741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B527FCAF-73DD-41FB-BB30-2244BA54B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884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868334" y="346619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O </a:t>
            </a:r>
            <a:r>
              <a:rPr lang="pt-BR" sz="3000" b="1" u="sng">
                <a:solidFill>
                  <a:srgbClr val="7030A0"/>
                </a:solidFill>
              </a:rPr>
              <a:t>AUMENTO VEGETATIVO</a:t>
            </a:r>
            <a:r>
              <a:rPr lang="pt-BR" sz="3000" b="1">
                <a:solidFill>
                  <a:srgbClr val="7030A0"/>
                </a:solidFill>
              </a:rPr>
              <a:t> </a:t>
            </a:r>
            <a:r>
              <a:rPr lang="pt-BR" sz="3000" b="1" dirty="0">
                <a:solidFill>
                  <a:srgbClr val="7030A0"/>
                </a:solidFill>
              </a:rPr>
              <a:t>é impactado: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Pelo implemento de vantagens já previstas (adicional por tempo de serviço, promoção, incorporações, etc.)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Pela criação de novas vantagens.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/>
              <a:t>Pela concessão de aumentos e</a:t>
            </a:r>
          </a:p>
          <a:p>
            <a:r>
              <a:rPr lang="pt-BR" sz="3000" b="1" dirty="0"/>
              <a:t>Revisão geral anual</a:t>
            </a:r>
          </a:p>
          <a:p>
            <a:endParaRPr lang="pt-BR" sz="3000" b="1" dirty="0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5554F5C6-237F-40D3-8D36-3EF3EFD6C09F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xmlns="" id="{3B35F7E9-DEAD-417E-B294-815957461BC3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29CBB3DC-3A8E-4EE3-9986-4F32B495905F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9304413D-2978-4061-835F-C14CEB3AE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A2710884-63D3-493E-B74C-12E65A715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075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51520" y="5340477"/>
            <a:ext cx="85689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Contratar horas-extras, salvo nas hipóteses previstas na LDO</a:t>
            </a:r>
            <a:endParaRPr lang="pt-BR" sz="2200" dirty="0"/>
          </a:p>
        </p:txBody>
      </p:sp>
      <p:sp>
        <p:nvSpPr>
          <p:cNvPr id="7" name="Retângulo 6"/>
          <p:cNvSpPr/>
          <p:nvPr/>
        </p:nvSpPr>
        <p:spPr>
          <a:xfrm>
            <a:off x="251520" y="4365104"/>
            <a:ext cx="85689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Prover cargo, admitir ou contratar pessoal a qualquer título, salvo reposição em educação, saúde e segurança</a:t>
            </a:r>
            <a:endParaRPr lang="pt-BR" sz="2200" dirty="0"/>
          </a:p>
        </p:txBody>
      </p:sp>
      <p:sp>
        <p:nvSpPr>
          <p:cNvPr id="5" name="Retângulo 4"/>
          <p:cNvSpPr/>
          <p:nvPr/>
        </p:nvSpPr>
        <p:spPr>
          <a:xfrm>
            <a:off x="251520" y="3429000"/>
            <a:ext cx="85689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Criar cargo, emprego ou função e alterar estrutura de carreira que</a:t>
            </a:r>
          </a:p>
          <a:p>
            <a:pPr algn="ctr"/>
            <a:r>
              <a:rPr lang="pt-BR" sz="2200" b="1" dirty="0"/>
              <a:t>implique aumento da despesa</a:t>
            </a:r>
            <a:endParaRPr lang="pt-BR" sz="2200" dirty="0"/>
          </a:p>
        </p:txBody>
      </p:sp>
      <p:sp>
        <p:nvSpPr>
          <p:cNvPr id="2" name="Retângulo 1"/>
          <p:cNvSpPr/>
          <p:nvPr/>
        </p:nvSpPr>
        <p:spPr>
          <a:xfrm>
            <a:off x="251520" y="2492896"/>
            <a:ext cx="85689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/>
              <a:t>Conceder vantagem, aumento, reajuste ou adequação da remuneração,</a:t>
            </a:r>
          </a:p>
          <a:p>
            <a:pPr algn="ctr"/>
            <a:r>
              <a:rPr lang="pt-BR" sz="2200" b="1" dirty="0"/>
              <a:t>salvo sentença, determinação legal e revisão geral</a:t>
            </a:r>
            <a:endParaRPr lang="pt-BR" sz="22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49796" y="127976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Extrapolado o limite prudencial dos gastos com pessoal a LRF veda:</a:t>
            </a:r>
          </a:p>
          <a:p>
            <a:endParaRPr lang="pt-BR" sz="3000" b="1" dirty="0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DF6FCA20-55B6-4EDF-BE4D-FD1F2CDAF92D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7294EA76-279F-4B10-8139-0BBC0F7D4A5E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B3199F60-2096-48FD-A4F3-37AF74B3114C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3F5CD450-8CCE-4689-89D6-67E9DCA0E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6194A308-1FF8-4C72-8F55-B37878D3E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9927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65448" y="101161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Qual é o impacto das alterações das estruturas de carreira dos ativos nas despesas previdenciárias?</a:t>
            </a:r>
          </a:p>
        </p:txBody>
      </p:sp>
      <p:graphicFrame>
        <p:nvGraphicFramePr>
          <p:cNvPr id="2" name="Diagrama 1"/>
          <p:cNvGraphicFramePr/>
          <p:nvPr>
            <p:extLst/>
          </p:nvPr>
        </p:nvGraphicFramePr>
        <p:xfrm>
          <a:off x="1403648" y="279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CD9649B3-FFBD-4D59-837D-2C952E679333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xmlns="" id="{9C99AF0E-0786-4D0C-AAEB-A8F2AA4C5ABD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3A067710-6F66-412D-85AA-6D9E044A9B08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9A5E260A-31FB-4BF1-B550-B04970D46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CB262922-ECEC-4C05-976C-67C93B46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48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8" name="Rectangle 1"/>
          <p:cNvSpPr>
            <a:spLocks noChangeArrowheads="1"/>
          </p:cNvSpPr>
          <p:nvPr/>
        </p:nvSpPr>
        <p:spPr bwMode="auto">
          <a:xfrm>
            <a:off x="60960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1502362" y="6075341"/>
            <a:ext cx="6143028" cy="27699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Importante destacar que a EC nº 47 de 2005 retroagiu seus efeitos até 31-12-2003.</a:t>
            </a:r>
            <a:endParaRPr kumimoji="0" lang="pt-BR" altLang="pt-BR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18"/>
          <p:cNvSpPr/>
          <p:nvPr/>
        </p:nvSpPr>
        <p:spPr>
          <a:xfrm flipV="1">
            <a:off x="179512" y="1734122"/>
            <a:ext cx="8784976" cy="668852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1" name="TextBox 4"/>
          <p:cNvSpPr txBox="1">
            <a:spLocks noChangeArrowheads="1"/>
          </p:cNvSpPr>
          <p:nvPr/>
        </p:nvSpPr>
        <p:spPr bwMode="auto">
          <a:xfrm>
            <a:off x="6214134" y="2526360"/>
            <a:ext cx="720069" cy="3231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EC 70</a:t>
            </a:r>
          </a:p>
        </p:txBody>
      </p:sp>
      <p:sp>
        <p:nvSpPr>
          <p:cNvPr id="63" name="TextBox 4"/>
          <p:cNvSpPr txBox="1">
            <a:spLocks noChangeArrowheads="1"/>
          </p:cNvSpPr>
          <p:nvPr/>
        </p:nvSpPr>
        <p:spPr bwMode="auto">
          <a:xfrm>
            <a:off x="200646" y="1783865"/>
            <a:ext cx="12795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Gill Sans MT Condensed"/>
              </a:rPr>
              <a:t>05-10</a:t>
            </a:r>
            <a:r>
              <a:rPr lang="en-US" sz="3500" dirty="0">
                <a:solidFill>
                  <a:schemeClr val="bg2"/>
                </a:solidFill>
                <a:latin typeface="Gill Sans MT Condensed"/>
              </a:rPr>
              <a:t>-88</a:t>
            </a:r>
          </a:p>
        </p:txBody>
      </p:sp>
      <p:sp>
        <p:nvSpPr>
          <p:cNvPr id="64" name="TextBox 5"/>
          <p:cNvSpPr txBox="1">
            <a:spLocks noChangeArrowheads="1"/>
          </p:cNvSpPr>
          <p:nvPr/>
        </p:nvSpPr>
        <p:spPr bwMode="auto">
          <a:xfrm>
            <a:off x="1502362" y="1783865"/>
            <a:ext cx="12795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Gill Sans MT Condensed"/>
              </a:rPr>
              <a:t>16-12</a:t>
            </a:r>
            <a:r>
              <a:rPr lang="en-US" sz="3500" dirty="0">
                <a:solidFill>
                  <a:schemeClr val="bg2"/>
                </a:solidFill>
                <a:latin typeface="Gill Sans MT Condensed"/>
              </a:rPr>
              <a:t>-98</a:t>
            </a:r>
          </a:p>
        </p:txBody>
      </p:sp>
      <p:sp>
        <p:nvSpPr>
          <p:cNvPr id="65" name="TextBox 6"/>
          <p:cNvSpPr txBox="1">
            <a:spLocks noChangeArrowheads="1"/>
          </p:cNvSpPr>
          <p:nvPr/>
        </p:nvSpPr>
        <p:spPr bwMode="auto">
          <a:xfrm>
            <a:off x="3135481" y="1783865"/>
            <a:ext cx="12795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Gill Sans MT Condensed"/>
              </a:rPr>
              <a:t>31-12</a:t>
            </a:r>
            <a:r>
              <a:rPr lang="en-US" sz="3500" dirty="0">
                <a:solidFill>
                  <a:schemeClr val="bg1"/>
                </a:solidFill>
                <a:latin typeface="Gill Sans MT Condensed"/>
              </a:rPr>
              <a:t>-03</a:t>
            </a:r>
          </a:p>
        </p:txBody>
      </p:sp>
      <p:sp>
        <p:nvSpPr>
          <p:cNvPr id="66" name="TextBox 7"/>
          <p:cNvSpPr txBox="1">
            <a:spLocks noChangeArrowheads="1"/>
          </p:cNvSpPr>
          <p:nvPr/>
        </p:nvSpPr>
        <p:spPr bwMode="auto">
          <a:xfrm>
            <a:off x="4520383" y="1783865"/>
            <a:ext cx="12795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Gill Sans MT Condensed"/>
              </a:rPr>
              <a:t>06-07</a:t>
            </a:r>
            <a:r>
              <a:rPr lang="en-US" sz="3500" dirty="0">
                <a:solidFill>
                  <a:schemeClr val="bg1"/>
                </a:solidFill>
                <a:latin typeface="Gill Sans MT Condensed"/>
              </a:rPr>
              <a:t>-05</a:t>
            </a:r>
          </a:p>
        </p:txBody>
      </p:sp>
      <p:sp>
        <p:nvSpPr>
          <p:cNvPr id="67" name="TextBox 7"/>
          <p:cNvSpPr txBox="1">
            <a:spLocks noChangeArrowheads="1"/>
          </p:cNvSpPr>
          <p:nvPr/>
        </p:nvSpPr>
        <p:spPr bwMode="auto">
          <a:xfrm>
            <a:off x="6133983" y="1767831"/>
            <a:ext cx="1290739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Gill Sans MT Condensed"/>
              </a:rPr>
              <a:t>30-03</a:t>
            </a:r>
            <a:r>
              <a:rPr lang="en-US" sz="3500" dirty="0">
                <a:solidFill>
                  <a:schemeClr val="bg1"/>
                </a:solidFill>
                <a:latin typeface="Gill Sans MT Condensed"/>
              </a:rPr>
              <a:t>-12</a:t>
            </a:r>
          </a:p>
        </p:txBody>
      </p:sp>
      <p:cxnSp>
        <p:nvCxnSpPr>
          <p:cNvPr id="68" name="Straight Connector 15"/>
          <p:cNvCxnSpPr/>
          <p:nvPr/>
        </p:nvCxnSpPr>
        <p:spPr>
          <a:xfrm rot="16200000" flipH="1">
            <a:off x="-365794" y="3058479"/>
            <a:ext cx="1096962" cy="6350"/>
          </a:xfrm>
          <a:prstGeom prst="line">
            <a:avLst/>
          </a:prstGeom>
          <a:ln w="28575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"/>
          <p:cNvSpPr txBox="1">
            <a:spLocks noChangeArrowheads="1"/>
          </p:cNvSpPr>
          <p:nvPr/>
        </p:nvSpPr>
        <p:spPr bwMode="auto">
          <a:xfrm>
            <a:off x="293377" y="2513173"/>
            <a:ext cx="516488" cy="3231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CR </a:t>
            </a:r>
          </a:p>
        </p:txBody>
      </p:sp>
      <p:sp>
        <p:nvSpPr>
          <p:cNvPr id="70" name="TextBox 4"/>
          <p:cNvSpPr txBox="1">
            <a:spLocks noChangeArrowheads="1"/>
          </p:cNvSpPr>
          <p:nvPr/>
        </p:nvSpPr>
        <p:spPr bwMode="auto">
          <a:xfrm>
            <a:off x="4736713" y="2526360"/>
            <a:ext cx="720069" cy="3231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EC 47</a:t>
            </a:r>
          </a:p>
        </p:txBody>
      </p:sp>
      <p:sp>
        <p:nvSpPr>
          <p:cNvPr id="71" name="TextBox 4"/>
          <p:cNvSpPr txBox="1">
            <a:spLocks noChangeArrowheads="1"/>
          </p:cNvSpPr>
          <p:nvPr/>
        </p:nvSpPr>
        <p:spPr bwMode="auto">
          <a:xfrm>
            <a:off x="1765426" y="2526360"/>
            <a:ext cx="720069" cy="3231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EC 20</a:t>
            </a:r>
          </a:p>
        </p:txBody>
      </p:sp>
      <p:cxnSp>
        <p:nvCxnSpPr>
          <p:cNvPr id="73" name="Straight Connector 15"/>
          <p:cNvCxnSpPr/>
          <p:nvPr/>
        </p:nvCxnSpPr>
        <p:spPr>
          <a:xfrm>
            <a:off x="1658621" y="2513173"/>
            <a:ext cx="0" cy="1674150"/>
          </a:xfrm>
          <a:prstGeom prst="line">
            <a:avLst/>
          </a:prstGeom>
          <a:ln w="28575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15"/>
          <p:cNvCxnSpPr/>
          <p:nvPr/>
        </p:nvCxnSpPr>
        <p:spPr>
          <a:xfrm>
            <a:off x="6007981" y="2492663"/>
            <a:ext cx="6350" cy="3026336"/>
          </a:xfrm>
          <a:prstGeom prst="line">
            <a:avLst/>
          </a:prstGeom>
          <a:ln w="28575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15"/>
          <p:cNvCxnSpPr/>
          <p:nvPr/>
        </p:nvCxnSpPr>
        <p:spPr>
          <a:xfrm>
            <a:off x="4520383" y="2492663"/>
            <a:ext cx="0" cy="2694103"/>
          </a:xfrm>
          <a:prstGeom prst="line">
            <a:avLst/>
          </a:prstGeom>
          <a:ln w="28575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15"/>
          <p:cNvCxnSpPr/>
          <p:nvPr/>
        </p:nvCxnSpPr>
        <p:spPr>
          <a:xfrm>
            <a:off x="3006301" y="2513173"/>
            <a:ext cx="0" cy="2266660"/>
          </a:xfrm>
          <a:prstGeom prst="line">
            <a:avLst/>
          </a:prstGeom>
          <a:ln w="28575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/>
          <p:cNvSpPr txBox="1"/>
          <p:nvPr/>
        </p:nvSpPr>
        <p:spPr>
          <a:xfrm>
            <a:off x="293377" y="3158768"/>
            <a:ext cx="136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Art. 40</a:t>
            </a:r>
          </a:p>
          <a:p>
            <a:r>
              <a:rPr lang="pt-BR" b="1" dirty="0"/>
              <a:t>CR</a:t>
            </a:r>
          </a:p>
        </p:txBody>
      </p:sp>
      <p:sp>
        <p:nvSpPr>
          <p:cNvPr id="78" name="CaixaDeTexto 77"/>
          <p:cNvSpPr txBox="1"/>
          <p:nvPr/>
        </p:nvSpPr>
        <p:spPr>
          <a:xfrm>
            <a:off x="1765426" y="3193392"/>
            <a:ext cx="1514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Art. 40</a:t>
            </a:r>
          </a:p>
          <a:p>
            <a:r>
              <a:rPr lang="pt-BR" b="1" dirty="0"/>
              <a:t>CR</a:t>
            </a:r>
          </a:p>
          <a:p>
            <a:endParaRPr lang="pt-BR" b="1" dirty="0"/>
          </a:p>
          <a:p>
            <a:r>
              <a:rPr lang="pt-BR" b="1" dirty="0"/>
              <a:t>Art. 8º</a:t>
            </a:r>
          </a:p>
          <a:p>
            <a:r>
              <a:rPr lang="pt-BR" b="1" dirty="0"/>
              <a:t>EC 20</a:t>
            </a:r>
          </a:p>
        </p:txBody>
      </p:sp>
      <p:sp>
        <p:nvSpPr>
          <p:cNvPr id="79" name="CaixaDeTexto 78"/>
          <p:cNvSpPr txBox="1"/>
          <p:nvPr/>
        </p:nvSpPr>
        <p:spPr>
          <a:xfrm>
            <a:off x="3184726" y="3190169"/>
            <a:ext cx="1514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Art. 40 CR</a:t>
            </a:r>
          </a:p>
          <a:p>
            <a:endParaRPr lang="pt-BR" b="1" dirty="0"/>
          </a:p>
          <a:p>
            <a:r>
              <a:rPr lang="pt-BR" b="1" dirty="0"/>
              <a:t>Art. 2º</a:t>
            </a:r>
          </a:p>
          <a:p>
            <a:r>
              <a:rPr lang="pt-BR" b="1" dirty="0"/>
              <a:t>EC 41</a:t>
            </a:r>
          </a:p>
          <a:p>
            <a:endParaRPr lang="pt-BR" b="1" dirty="0"/>
          </a:p>
          <a:p>
            <a:r>
              <a:rPr lang="pt-BR" b="1" dirty="0"/>
              <a:t>Art. 6º</a:t>
            </a:r>
          </a:p>
          <a:p>
            <a:r>
              <a:rPr lang="pt-BR" b="1" dirty="0"/>
              <a:t>EC 41</a:t>
            </a:r>
          </a:p>
        </p:txBody>
      </p:sp>
      <p:sp>
        <p:nvSpPr>
          <p:cNvPr id="80" name="CaixaDeTexto 79"/>
          <p:cNvSpPr txBox="1"/>
          <p:nvPr/>
        </p:nvSpPr>
        <p:spPr>
          <a:xfrm>
            <a:off x="4699430" y="3286969"/>
            <a:ext cx="1514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Art. 3º</a:t>
            </a:r>
          </a:p>
          <a:p>
            <a:r>
              <a:rPr lang="pt-BR" b="1" dirty="0"/>
              <a:t>EC 47</a:t>
            </a:r>
          </a:p>
        </p:txBody>
      </p:sp>
      <p:sp>
        <p:nvSpPr>
          <p:cNvPr id="81" name="CaixaDeTexto 80"/>
          <p:cNvSpPr txBox="1"/>
          <p:nvPr/>
        </p:nvSpPr>
        <p:spPr>
          <a:xfrm>
            <a:off x="6007981" y="3286969"/>
            <a:ext cx="1681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Art. 6º-A</a:t>
            </a:r>
          </a:p>
          <a:p>
            <a:r>
              <a:rPr lang="pt-BR" b="1" dirty="0"/>
              <a:t>EC 70</a:t>
            </a:r>
          </a:p>
        </p:txBody>
      </p:sp>
      <p:cxnSp>
        <p:nvCxnSpPr>
          <p:cNvPr id="82" name="Straight Connector 15"/>
          <p:cNvCxnSpPr/>
          <p:nvPr/>
        </p:nvCxnSpPr>
        <p:spPr>
          <a:xfrm>
            <a:off x="7472553" y="2495482"/>
            <a:ext cx="6350" cy="3297490"/>
          </a:xfrm>
          <a:prstGeom prst="line">
            <a:avLst/>
          </a:prstGeom>
          <a:ln w="28575">
            <a:solidFill>
              <a:schemeClr val="tx1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4"/>
          <p:cNvSpPr txBox="1">
            <a:spLocks noChangeArrowheads="1"/>
          </p:cNvSpPr>
          <p:nvPr/>
        </p:nvSpPr>
        <p:spPr bwMode="auto">
          <a:xfrm>
            <a:off x="7645390" y="2526360"/>
            <a:ext cx="720069" cy="3231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EC 88</a:t>
            </a:r>
          </a:p>
        </p:txBody>
      </p:sp>
      <p:sp>
        <p:nvSpPr>
          <p:cNvPr id="84" name="CaixaDeTexto 83"/>
          <p:cNvSpPr txBox="1"/>
          <p:nvPr/>
        </p:nvSpPr>
        <p:spPr>
          <a:xfrm>
            <a:off x="7524951" y="3286969"/>
            <a:ext cx="1681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Art. 40, §1º,</a:t>
            </a:r>
          </a:p>
          <a:p>
            <a:r>
              <a:rPr lang="pt-BR" b="1" dirty="0"/>
              <a:t>II, da CR</a:t>
            </a:r>
          </a:p>
          <a:p>
            <a:endParaRPr lang="pt-BR" b="1" dirty="0"/>
          </a:p>
          <a:p>
            <a:r>
              <a:rPr lang="pt-BR" b="1" dirty="0"/>
              <a:t>LC 152/2015</a:t>
            </a:r>
          </a:p>
        </p:txBody>
      </p:sp>
      <p:sp>
        <p:nvSpPr>
          <p:cNvPr id="87" name="TextBox 4"/>
          <p:cNvSpPr txBox="1">
            <a:spLocks noChangeArrowheads="1"/>
          </p:cNvSpPr>
          <p:nvPr/>
        </p:nvSpPr>
        <p:spPr bwMode="auto">
          <a:xfrm>
            <a:off x="3135481" y="2525152"/>
            <a:ext cx="720069" cy="3231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EC 41</a:t>
            </a:r>
          </a:p>
        </p:txBody>
      </p:sp>
      <p:sp>
        <p:nvSpPr>
          <p:cNvPr id="88" name="TextBox 7"/>
          <p:cNvSpPr txBox="1">
            <a:spLocks noChangeArrowheads="1"/>
          </p:cNvSpPr>
          <p:nvPr/>
        </p:nvSpPr>
        <p:spPr bwMode="auto">
          <a:xfrm>
            <a:off x="7759864" y="1778398"/>
            <a:ext cx="925254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Gill Sans MT Condensed"/>
              </a:rPr>
              <a:t>08-05</a:t>
            </a:r>
            <a:r>
              <a:rPr lang="en-US" sz="3500" dirty="0">
                <a:solidFill>
                  <a:schemeClr val="bg1"/>
                </a:solidFill>
                <a:latin typeface="Gill Sans MT Condensed"/>
              </a:rPr>
              <a:t>-15</a:t>
            </a:r>
          </a:p>
        </p:txBody>
      </p:sp>
      <p:sp>
        <p:nvSpPr>
          <p:cNvPr id="89" name="Retângulo 88"/>
          <p:cNvSpPr/>
          <p:nvPr/>
        </p:nvSpPr>
        <p:spPr>
          <a:xfrm>
            <a:off x="2441447" y="388274"/>
            <a:ext cx="388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REFORMAS NA PREVIDÊNCIA PÚBLICA</a:t>
            </a:r>
          </a:p>
        </p:txBody>
      </p:sp>
      <p:sp>
        <p:nvSpPr>
          <p:cNvPr id="35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641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3568" y="263691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Lei editada em desatendimento às exigências legais tem de ser cumprida?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Qual o efeito da revogação de lei que trata sobre vantagens funcionais sobre os valores que já estão sendo pagos aos servidores?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B550AF9A-E54B-4B34-B561-C46205DAFD66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xmlns="" id="{E51FCE1D-44FA-4E16-9A30-05199099E3CC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2E20379-8CB7-4870-878B-749EB44CFFA0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B356180D-D909-4324-8F32-E19995C3E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1270B031-DFEB-4D39-A4A3-EF62B7A70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011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3568" y="314096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Há como impactar positivamente o aumento vegetativo da folha de pagamento?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SIM, considerando que não há direito adquirido a regime jurídico, plano de carreira ou sistemática remuneratória, conforme posição consolidada do STF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41DE1AFF-581A-4B74-A6C6-FAA33859BD04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xmlns="" id="{51B0859F-1FEB-4C6D-BBB3-51791799AE7D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05C0BFEC-A1A5-4AD6-8A54-4DCB44F1A823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0DBF249E-6107-4051-B144-609E27470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77E60D05-E070-44D6-8DDF-73EF57411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265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1484784"/>
            <a:ext cx="871296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DESPESAS COM SERVIDORES INATIVOS E PENSIONISTAS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49796" y="371703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7030A0"/>
                </a:solidFill>
              </a:rPr>
              <a:t>MUNICÍPIOS QUE ADOTAM RPPS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MUNICÍPIOS QUE ADOTAM RGPS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DEBD7271-1AED-4249-8F6D-A64524A2F503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xmlns="" id="{D69E7951-58E7-4C00-BE3C-364D846A4E18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F2FE3DEE-336A-49A1-A9AE-5416DCFBDC1F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8FE28E55-1915-42C3-A554-2B838E7DC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FB807FE7-8422-459B-86DC-0D9145368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529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3568" y="256490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RPPS exige: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Viabilidade </a:t>
            </a:r>
            <a:r>
              <a:rPr lang="pt-BR" sz="3000" b="1" u="sng" dirty="0">
                <a:solidFill>
                  <a:srgbClr val="7030A0"/>
                </a:solidFill>
              </a:rPr>
              <a:t>ATUARIA</a:t>
            </a:r>
            <a:r>
              <a:rPr lang="pt-BR" sz="3000" b="1" dirty="0">
                <a:solidFill>
                  <a:srgbClr val="7030A0"/>
                </a:solidFill>
              </a:rPr>
              <a:t>L e viabilidade </a:t>
            </a:r>
            <a:r>
              <a:rPr lang="pt-BR" sz="3000" b="1" u="sng" dirty="0">
                <a:solidFill>
                  <a:srgbClr val="7030A0"/>
                </a:solidFill>
              </a:rPr>
              <a:t>FINANCEIRA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A alíquota fixada em lei deve ser suficiente para atender ambas as exigências</a:t>
            </a:r>
          </a:p>
          <a:p>
            <a:endParaRPr lang="pt-BR" sz="3000" b="1" dirty="0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C6C507C9-E2E3-49DD-9B51-A77A035E7AC1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xmlns="" id="{9873824F-2853-4975-9FB8-CE85D73B7440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962CE14-E2EA-4E43-81E5-7F1E74D7BDDD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85B4FD9B-E4CF-4262-8CE8-BB2AFBB3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1E6035D8-9C24-4381-9C87-EEE108BBB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31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3568" y="346882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O que impacta de forma significativa as despesas do RPPS?</a:t>
            </a:r>
          </a:p>
          <a:p>
            <a:endParaRPr lang="pt-BR" sz="3000" b="1" dirty="0">
              <a:solidFill>
                <a:srgbClr val="7030A0"/>
              </a:solidFill>
            </a:endParaRPr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As alterações de estrutura de carreira aplicadas aos inativos e pensionistas com paridade</a:t>
            </a:r>
          </a:p>
          <a:p>
            <a:endParaRPr lang="pt-BR" sz="3000" b="1" dirty="0"/>
          </a:p>
          <a:p>
            <a:endParaRPr lang="pt-BR" sz="3000" b="1" dirty="0">
              <a:solidFill>
                <a:srgbClr val="7030A0"/>
              </a:solidFill>
            </a:endParaRPr>
          </a:p>
          <a:p>
            <a:r>
              <a:rPr lang="pt-BR" sz="3000" b="1" dirty="0">
                <a:solidFill>
                  <a:srgbClr val="7030A0"/>
                </a:solidFill>
              </a:rPr>
              <a:t>A expansão demográfica</a:t>
            </a:r>
          </a:p>
          <a:p>
            <a:endParaRPr lang="pt-BR" sz="3000" b="1" dirty="0"/>
          </a:p>
          <a:p>
            <a:endParaRPr lang="pt-BR" sz="3000" b="1" dirty="0"/>
          </a:p>
          <a:p>
            <a:endParaRPr lang="pt-BR" sz="3000" b="1" dirty="0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2C652284-EA3D-4063-B81D-D83F6D594BE7}"/>
              </a:ext>
            </a:extLst>
          </p:cNvPr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xmlns="" id="{3DF36FE6-2A28-4CD3-9935-323C4B23EEAD}"/>
              </a:ext>
            </a:extLst>
          </p:cNvPr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4FED098-9474-474E-8ADA-0A03396E3963}"/>
              </a:ext>
            </a:extLst>
          </p:cNvPr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E2521DF9-35FC-4311-BEB7-283341E3A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B4708281-EF33-46B9-AC73-BA60A7DB0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701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CaixaDeTexto 2"/>
          <p:cNvSpPr txBox="1"/>
          <p:nvPr/>
        </p:nvSpPr>
        <p:spPr>
          <a:xfrm>
            <a:off x="647564" y="2387600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ALGUNS DADOS SIGNIFICATIVOS</a:t>
            </a:r>
          </a:p>
          <a:p>
            <a:pPr algn="ctr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ACERCA DOS RPPS,</a:t>
            </a:r>
          </a:p>
          <a:p>
            <a:pPr algn="ctr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APONTADOS PELO TCU</a:t>
            </a:r>
          </a:p>
        </p:txBody>
      </p:sp>
      <p:sp>
        <p:nvSpPr>
          <p:cNvPr id="8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371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ESTUDO DO TCU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921D5AF6-E4C6-40C1-8FE2-341658EE1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857" y="997029"/>
            <a:ext cx="7343775" cy="15430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7E1F8792-F8B7-4A5A-9B5C-7174DE0DA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426" y="2622519"/>
            <a:ext cx="5848307" cy="339258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FF741AFE-F408-493D-B139-C19E598E8296}"/>
              </a:ext>
            </a:extLst>
          </p:cNvPr>
          <p:cNvSpPr txBox="1"/>
          <p:nvPr/>
        </p:nvSpPr>
        <p:spPr>
          <a:xfrm>
            <a:off x="307975" y="2954215"/>
            <a:ext cx="2618105" cy="24622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200" b="1" dirty="0"/>
              <a:t>TCU - Relatório de Auditoria produzido no Processo TC-001.040/2017-0, publicado na sessão de 21 de junho de 2017</a:t>
            </a:r>
          </a:p>
        </p:txBody>
      </p:sp>
    </p:spTree>
    <p:extLst>
      <p:ext uri="{BB962C8B-B14F-4D97-AF65-F5344CB8AC3E}">
        <p14:creationId xmlns:p14="http://schemas.microsoft.com/office/powerpoint/2010/main" xmlns="" val="73812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ESTUDO DO TCU</a:t>
            </a: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05375" y="852321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BR" sz="2600" dirty="0"/>
              <a:t>“O RPPS é adotado por </a:t>
            </a:r>
            <a:r>
              <a:rPr lang="pt-BR" sz="2600" b="1" dirty="0">
                <a:solidFill>
                  <a:srgbClr val="FF0000"/>
                </a:solidFill>
              </a:rPr>
              <a:t>2.080</a:t>
            </a:r>
            <a:r>
              <a:rPr lang="pt-BR" sz="2600" dirty="0"/>
              <a:t> municípios brasileiros, que juntos administram patrimônio da ordem de </a:t>
            </a:r>
            <a:r>
              <a:rPr lang="pt-BR" sz="2600" b="1" dirty="0">
                <a:solidFill>
                  <a:srgbClr val="FF0000"/>
                </a:solidFill>
              </a:rPr>
              <a:t>R$ 180 bilhões </a:t>
            </a:r>
            <a:r>
              <a:rPr lang="pt-BR" sz="2600" dirty="0"/>
              <a:t>e oferecem cobertura a cerca de </a:t>
            </a:r>
            <a:r>
              <a:rPr lang="pt-BR" sz="2600" b="1" dirty="0">
                <a:solidFill>
                  <a:srgbClr val="FF0000"/>
                </a:solidFill>
              </a:rPr>
              <a:t>7,6 milhões de segurados</a:t>
            </a:r>
            <a:r>
              <a:rPr lang="pt-BR" sz="2600" dirty="0"/>
              <a:t>, sendo </a:t>
            </a:r>
            <a:r>
              <a:rPr lang="pt-BR" sz="2600" b="1" dirty="0">
                <a:solidFill>
                  <a:srgbClr val="FF0000"/>
                </a:solidFill>
              </a:rPr>
              <a:t>5,1 milhões de servidores ativos</a:t>
            </a:r>
            <a:r>
              <a:rPr lang="pt-BR" sz="2600" dirty="0"/>
              <a:t>, </a:t>
            </a:r>
            <a:r>
              <a:rPr lang="pt-BR" sz="2600" b="1" dirty="0">
                <a:solidFill>
                  <a:srgbClr val="FF0000"/>
                </a:solidFill>
              </a:rPr>
              <a:t>1,9 milhão de aposentados</a:t>
            </a:r>
            <a:r>
              <a:rPr lang="pt-BR" sz="2600" dirty="0"/>
              <a:t> e </a:t>
            </a:r>
            <a:r>
              <a:rPr lang="pt-BR" sz="2600" b="1" dirty="0">
                <a:solidFill>
                  <a:srgbClr val="FF0000"/>
                </a:solidFill>
              </a:rPr>
              <a:t>623 mil pensionistas. </a:t>
            </a:r>
            <a:r>
              <a:rPr lang="pt-BR" sz="2600" dirty="0"/>
              <a:t>Desta população total, 4,6 milhões de pessoas estavam nos estados e Distrito Federal e </a:t>
            </a:r>
            <a:r>
              <a:rPr lang="pt-BR" sz="2600" b="1" dirty="0">
                <a:solidFill>
                  <a:srgbClr val="FF0000"/>
                </a:solidFill>
              </a:rPr>
              <a:t>3 milhões nos municípios</a:t>
            </a:r>
            <a:r>
              <a:rPr lang="pt-BR" sz="2600" dirty="0"/>
              <a:t>. </a:t>
            </a:r>
            <a:r>
              <a:rPr lang="pt-BR" sz="2600" b="1" dirty="0"/>
              <a:t>”</a:t>
            </a:r>
          </a:p>
        </p:txBody>
      </p:sp>
      <p:pic>
        <p:nvPicPr>
          <p:cNvPr id="11266" name="Picture 2" descr="Downlo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26" y="2205890"/>
            <a:ext cx="3736975" cy="2802731"/>
          </a:xfrm>
          <a:prstGeom prst="rect">
            <a:avLst/>
          </a:prstGeom>
          <a:noFill/>
        </p:spPr>
      </p:pic>
      <p:sp>
        <p:nvSpPr>
          <p:cNvPr id="13" name="CaixaDeTexto 12"/>
          <p:cNvSpPr txBox="1"/>
          <p:nvPr/>
        </p:nvSpPr>
        <p:spPr>
          <a:xfrm>
            <a:off x="155575" y="6161466"/>
            <a:ext cx="3182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Acórdão </a:t>
            </a:r>
            <a:r>
              <a:rPr lang="pt-BR" sz="1100" dirty="0">
                <a:hlinkClick r:id="rId5"/>
              </a:rPr>
              <a:t>Nº 2973/2016</a:t>
            </a:r>
            <a:r>
              <a:rPr lang="pt-BR" sz="1100" dirty="0"/>
              <a:t>– TCU – Plenário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155575" y="1041400"/>
            <a:ext cx="863594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600" dirty="0"/>
              <a:t>“Nos 3.513 municípios que não instituíram RPPS (ou 63% do total de entes federativos, excluindo a União), todos os servidores vinculam-se ao Regime Geral de Previdência Social. Em regra, permanecem no RGPS os municípios brasileiros de menor porte: neste conjunto de municípios que não possuem RPPS vivem cerca de 30% da população brasileira. </a:t>
            </a:r>
            <a:r>
              <a:rPr lang="pt-BR" sz="2600" b="1" dirty="0"/>
              <a:t>”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3924300"/>
            <a:ext cx="914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155575" y="6161466"/>
            <a:ext cx="3182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Acórdão </a:t>
            </a:r>
            <a:r>
              <a:rPr lang="pt-BR" sz="1100" dirty="0">
                <a:hlinkClick r:id="rId5"/>
              </a:rPr>
              <a:t>Nº 2973/2016</a:t>
            </a:r>
            <a:r>
              <a:rPr lang="pt-BR" sz="1100" dirty="0"/>
              <a:t>– TCU – Plenário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ESTUDO DO TCU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305375" y="1435100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BR" sz="2800" dirty="0"/>
              <a:t>“Ao longo do período 2011 a 2015, o </a:t>
            </a:r>
            <a:r>
              <a:rPr lang="pt-BR" sz="2800" b="1" dirty="0">
                <a:solidFill>
                  <a:srgbClr val="FF0000"/>
                </a:solidFill>
              </a:rPr>
              <a:t>déficit atuarial </a:t>
            </a:r>
            <a:r>
              <a:rPr lang="pt-BR" sz="2800" dirty="0"/>
              <a:t>agregado dos </a:t>
            </a:r>
            <a:r>
              <a:rPr lang="pt-BR" sz="2800" b="1" dirty="0">
                <a:solidFill>
                  <a:srgbClr val="FF0000"/>
                </a:solidFill>
              </a:rPr>
              <a:t>estados</a:t>
            </a:r>
            <a:r>
              <a:rPr lang="pt-BR" sz="2800" dirty="0"/>
              <a:t> mais que dobrou em valores correntes, superando os </a:t>
            </a:r>
            <a:r>
              <a:rPr lang="pt-BR" sz="2800" b="1" dirty="0">
                <a:solidFill>
                  <a:srgbClr val="FF0000"/>
                </a:solidFill>
              </a:rPr>
              <a:t>50% do PIB</a:t>
            </a:r>
            <a:r>
              <a:rPr lang="pt-BR" sz="2800" dirty="0"/>
              <a:t>. Nos </a:t>
            </a:r>
            <a:r>
              <a:rPr lang="pt-BR" sz="2800" b="1" dirty="0">
                <a:solidFill>
                  <a:srgbClr val="FF0000"/>
                </a:solidFill>
              </a:rPr>
              <a:t>municípios</a:t>
            </a:r>
            <a:r>
              <a:rPr lang="pt-BR" sz="2800" dirty="0"/>
              <a:t> o déficit já é superior a </a:t>
            </a:r>
            <a:r>
              <a:rPr lang="pt-BR" sz="2800" b="1" dirty="0">
                <a:solidFill>
                  <a:srgbClr val="FF0000"/>
                </a:solidFill>
              </a:rPr>
              <a:t>10% do PIB</a:t>
            </a:r>
            <a:r>
              <a:rPr lang="pt-BR" sz="2800" dirty="0"/>
              <a:t>, frente a uma menor capacidade de geração de receitas. </a:t>
            </a:r>
            <a:endParaRPr lang="pt-BR" b="1" dirty="0"/>
          </a:p>
        </p:txBody>
      </p:sp>
      <p:pic>
        <p:nvPicPr>
          <p:cNvPr id="11266" name="Picture 2" descr="Downlo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26" y="2205890"/>
            <a:ext cx="3736975" cy="2802731"/>
          </a:xfrm>
          <a:prstGeom prst="rect">
            <a:avLst/>
          </a:prstGeom>
          <a:noFill/>
        </p:spPr>
      </p:pic>
      <p:sp>
        <p:nvSpPr>
          <p:cNvPr id="14" name="CaixaDeTexto 13"/>
          <p:cNvSpPr txBox="1"/>
          <p:nvPr/>
        </p:nvSpPr>
        <p:spPr>
          <a:xfrm>
            <a:off x="155575" y="6161466"/>
            <a:ext cx="3182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Acórdão </a:t>
            </a:r>
            <a:r>
              <a:rPr lang="pt-BR" sz="1100" dirty="0">
                <a:hlinkClick r:id="rId5"/>
              </a:rPr>
              <a:t>Nº 2973/2016</a:t>
            </a:r>
            <a:r>
              <a:rPr lang="pt-BR" sz="1100" dirty="0"/>
              <a:t>– TCU – Plenário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ESTUDO DO TCU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425" y="1414463"/>
            <a:ext cx="767715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155575" y="6161466"/>
            <a:ext cx="3182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Acórdão </a:t>
            </a:r>
            <a:r>
              <a:rPr lang="pt-BR" sz="1100" dirty="0">
                <a:hlinkClick r:id="rId5"/>
              </a:rPr>
              <a:t>Nº 2973/2016</a:t>
            </a:r>
            <a:r>
              <a:rPr lang="pt-BR" sz="1100" dirty="0"/>
              <a:t>– TCU – Plenário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ESTUDO DO TCU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155575" y="6161466"/>
            <a:ext cx="31824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Acórdão </a:t>
            </a:r>
            <a:r>
              <a:rPr lang="pt-BR" sz="1100" dirty="0">
                <a:hlinkClick r:id="rId4"/>
              </a:rPr>
              <a:t>Nº 2973/2016</a:t>
            </a:r>
            <a:r>
              <a:rPr lang="pt-BR" sz="1100" dirty="0"/>
              <a:t>– TCU – Plenário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ESTUDO DO TCU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1204913"/>
            <a:ext cx="85344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DADOS DO ESTADO DO 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FDC537EE-483E-4096-BCC4-28E1074B4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59649"/>
            <a:ext cx="9144000" cy="393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728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DADOS DO ESTADO DO RS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D410CC12-B87B-4B72-B420-C67191DBA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75" y="1525959"/>
            <a:ext cx="756285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1971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899749" y="160338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DADOS DO ESTADO DO RS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D9488ED7-FEA9-4E41-BCA1-E4A3FF238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0" y="892243"/>
            <a:ext cx="5275897" cy="521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90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CaixaDeTexto 2"/>
          <p:cNvSpPr txBox="1"/>
          <p:nvPr/>
        </p:nvSpPr>
        <p:spPr>
          <a:xfrm>
            <a:off x="647564" y="2387600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IMPACTO DAS ALTERAÇÕES</a:t>
            </a:r>
          </a:p>
          <a:p>
            <a:pPr algn="ctr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DEMOGRÁFICAS</a:t>
            </a:r>
          </a:p>
          <a:p>
            <a:pPr algn="ctr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NAS CONTAS PREVIDENCIÁRIAS</a:t>
            </a:r>
          </a:p>
        </p:txBody>
      </p:sp>
      <p:sp>
        <p:nvSpPr>
          <p:cNvPr id="8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371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7200" y="1016000"/>
            <a:ext cx="5538153" cy="523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0721" y="1065610"/>
            <a:ext cx="7062556" cy="398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6502486" y="5546169"/>
            <a:ext cx="1473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IBGE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C70A2DB0-2322-4E96-AB0B-36668C026D9F}"/>
              </a:ext>
            </a:extLst>
          </p:cNvPr>
          <p:cNvSpPr/>
          <p:nvPr/>
        </p:nvSpPr>
        <p:spPr>
          <a:xfrm>
            <a:off x="136556" y="5168112"/>
            <a:ext cx="8870887" cy="10926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À medida que as sociedades envelhecem, países que adotam o sistema solidário se obrigam a discutir reformas previdenciárias, de modo a garantir a sustentabilidade a longo prazo do sistema. O Brasil tem passado por uma transição demográfica em que a população idosa como uma fração da população brasileira tem aumentado constantemente e a parcela de jovens tem caído. Em 1980 4,5% da população era idosa (65 anos ou +).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8068" y="1065610"/>
            <a:ext cx="6675221" cy="3804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3619F86-8576-4E7D-8679-401192A1E610}"/>
              </a:ext>
            </a:extLst>
          </p:cNvPr>
          <p:cNvSpPr/>
          <p:nvPr/>
        </p:nvSpPr>
        <p:spPr>
          <a:xfrm>
            <a:off x="2436930" y="5309949"/>
            <a:ext cx="475001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Em 2010 idosos eram 7,6% da população.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3875" y="1065610"/>
            <a:ext cx="7096250" cy="400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7074772" y="4352070"/>
            <a:ext cx="1473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IBGE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2124161-D2EA-4ADA-AB40-9E16B31C4BA3}"/>
              </a:ext>
            </a:extLst>
          </p:cNvPr>
          <p:cNvSpPr/>
          <p:nvPr/>
        </p:nvSpPr>
        <p:spPr>
          <a:xfrm>
            <a:off x="132080" y="5442624"/>
            <a:ext cx="8710706" cy="4924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Em 2060 o IBGE já aponta uma “inversão completa”. 26,7% da população será idosa. Em 80 anos a participação de idosos na população se multiplicará por seis.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08" y="1206503"/>
            <a:ext cx="6501662" cy="158042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135" y="2954015"/>
            <a:ext cx="4931729" cy="312625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230408" y="6198299"/>
            <a:ext cx="7107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/>
              <a:t>FONTE: Revista </a:t>
            </a:r>
            <a:r>
              <a:rPr lang="pt-BR" sz="1100" b="1" dirty="0" err="1"/>
              <a:t>LegislaNEWS</a:t>
            </a:r>
            <a:r>
              <a:rPr lang="pt-BR" sz="1100" b="1" dirty="0"/>
              <a:t>, edição 14, disponível em </a:t>
            </a:r>
            <a:r>
              <a:rPr lang="pt-BR" sz="1100" b="1" dirty="0">
                <a:hlinkClick r:id="rId5"/>
              </a:rPr>
              <a:t>www.dpm-rs.com.br</a:t>
            </a:r>
            <a:endParaRPr lang="pt-BR" sz="1100" b="1" dirty="0"/>
          </a:p>
        </p:txBody>
      </p:sp>
      <p:sp>
        <p:nvSpPr>
          <p:cNvPr id="11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995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980394" y="0"/>
            <a:ext cx="481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" y="1171575"/>
            <a:ext cx="81724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7196" y="882495"/>
            <a:ext cx="7143785" cy="3967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478654" y="4791975"/>
            <a:ext cx="2251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</a:t>
            </a:r>
            <a:r>
              <a:rPr lang="pt-BR" sz="1000" dirty="0" err="1"/>
              <a:t>National</a:t>
            </a:r>
            <a:r>
              <a:rPr lang="pt-BR" sz="1000" dirty="0"/>
              <a:t> </a:t>
            </a:r>
            <a:r>
              <a:rPr lang="pt-BR" sz="1000" dirty="0" err="1"/>
              <a:t>Institute</a:t>
            </a:r>
            <a:r>
              <a:rPr lang="pt-BR" sz="1000" dirty="0"/>
              <a:t>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Aging</a:t>
            </a:r>
            <a:r>
              <a:rPr lang="pt-BR" sz="1000" dirty="0"/>
              <a:t>, EUA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3F5DAE7-F9BE-4466-8073-62FFDB7CCCE4}"/>
              </a:ext>
            </a:extLst>
          </p:cNvPr>
          <p:cNvSpPr/>
          <p:nvPr/>
        </p:nvSpPr>
        <p:spPr>
          <a:xfrm>
            <a:off x="132080" y="5253922"/>
            <a:ext cx="8870887" cy="89255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No Brasil, a fração de idosos na população tem aumentado de forma muito mas rápida do que foi observado em outros países. O Brasil levará 21 anos para completar uma transição demográfica que a França levou 120 anos para completar. O processo de envelhecimento da população Brasileira será 4x mais rápido do que o Sueco e 3x mais rápido do que o Americano.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8224" y="819864"/>
            <a:ext cx="7086029" cy="403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253926" y="4734121"/>
            <a:ext cx="2749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Divisão de População das Nações Unidas.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08BD6B1-08EA-465D-9735-00643E170556}"/>
              </a:ext>
            </a:extLst>
          </p:cNvPr>
          <p:cNvSpPr/>
          <p:nvPr/>
        </p:nvSpPr>
        <p:spPr>
          <a:xfrm>
            <a:off x="145795" y="5133350"/>
            <a:ext cx="8870886" cy="10926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A implicação dessa mudança demográfica para a previdência é capturada pelo aumento de um indicador chamado “RAZÃO DE DEPENDÊNCIA”: número de idosos dividido pela população ativa. Como o sistema Brasileiro é solidário, é preciso que haja um número suficiente de trabalhadores ativos contribuindo para o sistema para financiar as aposentadorias contemporâneas. 1980: razão era de 7,6% (13 ativos para cada idoso). 2018 é de: 13% (7,7 ativos para cada idoso). 2060: 45% (2,22 ativos para cada idoso)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5983" y="1176654"/>
            <a:ext cx="7439839" cy="433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064622" y="5546169"/>
            <a:ext cx="2251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IBGE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2520" y="1366520"/>
            <a:ext cx="70675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5928870" y="5546169"/>
            <a:ext cx="2251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IBGE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070" y="1653540"/>
            <a:ext cx="7915034" cy="308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4186" y="783240"/>
            <a:ext cx="7175884" cy="409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421057" y="4751751"/>
            <a:ext cx="2581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Secretaria de Previdência Social, RREO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47ADC7B-62FB-486C-A32D-33EE5B2F7D6A}"/>
              </a:ext>
            </a:extLst>
          </p:cNvPr>
          <p:cNvSpPr/>
          <p:nvPr/>
        </p:nvSpPr>
        <p:spPr>
          <a:xfrm>
            <a:off x="141033" y="5435543"/>
            <a:ext cx="8732220" cy="4924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Resultados negativos em relação ao fluxo de receitas e despesas nos últimos 15 anos, tanto do RGPS como do RPPS. Em 2017 a retirada de recursos do orçamento chegou a 268,8 bilhões (RGPS: 182,5 e RPPS 86,3).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8233" y="713662"/>
            <a:ext cx="7102142" cy="413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028466" y="4875571"/>
            <a:ext cx="2581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Banco Mundial e BSPN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FEE55E2B-3DCD-4209-86F9-2D2122C71EC1}"/>
              </a:ext>
            </a:extLst>
          </p:cNvPr>
          <p:cNvSpPr/>
          <p:nvPr/>
        </p:nvSpPr>
        <p:spPr>
          <a:xfrm>
            <a:off x="200511" y="5320482"/>
            <a:ext cx="8742978" cy="96949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O Brasil é ainda um país jovem e gasta com previdência o equivalente a países com população já idosa. 7,4% da população acima de 65 e gasta 11% do PIB (2014). O esperado, nesse cenário era de 3,6%. A projeção É chegar a 17% do PIB em 2060. O déficit, hoje de 3,6% do PIB, vai para 11,5% do PIB em 2060 </a:t>
            </a:r>
            <a:r>
              <a:rPr lang="pt-BR" dirty="0"/>
              <a:t>(</a:t>
            </a:r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aumento de três vezes).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6217" y="952313"/>
            <a:ext cx="7311566" cy="4008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3538031" y="4951514"/>
            <a:ext cx="49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Projeções atuariais do PLDO (2018)</a:t>
            </a:r>
          </a:p>
          <a:p>
            <a:pPr algn="r"/>
            <a:r>
              <a:rPr lang="pt-BR" sz="1000" dirty="0"/>
              <a:t>Nota: Inclui o RGPS, o RPPS federal e o Sistema de Pensões Militares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BA547AF1-4E3F-410C-8D9B-A364DD2228B7}"/>
              </a:ext>
            </a:extLst>
          </p:cNvPr>
          <p:cNvSpPr/>
          <p:nvPr/>
        </p:nvSpPr>
        <p:spPr>
          <a:xfrm>
            <a:off x="311971" y="5596980"/>
            <a:ext cx="8144769" cy="29238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A previdência vem canibalizando outras despesas do governo.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" y="1752283"/>
            <a:ext cx="8151288" cy="285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0F5F73E-45DC-413F-BA94-4945C1D476DA}"/>
              </a:ext>
            </a:extLst>
          </p:cNvPr>
          <p:cNvSpPr/>
          <p:nvPr/>
        </p:nvSpPr>
        <p:spPr>
          <a:xfrm>
            <a:off x="132080" y="5402727"/>
            <a:ext cx="8324661" cy="4924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pt-BR" sz="1300" b="1" dirty="0">
                <a:latin typeface="Arial" panose="020B0604020202020204" pitchFamily="34" charset="0"/>
                <a:cs typeface="Arial" panose="020B0604020202020204" pitchFamily="34" charset="0"/>
              </a:rPr>
              <a:t>Onde está a diferença nos cálculos de quem alega não ter déficit? Na DRU, desonerações e não computam o passivo do RPPS.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318" y="1404938"/>
            <a:ext cx="6979880" cy="397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5598160" y="5423058"/>
            <a:ext cx="2581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SOF e RREO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6620" y="1155700"/>
            <a:ext cx="7294694" cy="409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2661920" y="5423058"/>
            <a:ext cx="5518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OCDE e INSS. O dado para o Brasil se refere à aposentadoria por tempo de contribuição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2033" y="1358264"/>
            <a:ext cx="7205557" cy="405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2103120" y="5423058"/>
            <a:ext cx="6076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IBGE.</a:t>
            </a:r>
          </a:p>
          <a:p>
            <a:pPr algn="r"/>
            <a:r>
              <a:rPr lang="pt-BR" sz="1000" dirty="0"/>
              <a:t>Nota: A expectativa de sobrevida indica à qual idade espera-se que um indivíduo chegue dado que ele tem X anos.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1228" y="1320483"/>
            <a:ext cx="7272876" cy="399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2103120" y="5423058"/>
            <a:ext cx="6076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IBGE.</a:t>
            </a:r>
          </a:p>
          <a:p>
            <a:pPr algn="r"/>
            <a:r>
              <a:rPr lang="pt-BR" sz="1000" dirty="0"/>
              <a:t>Nota: A expectativa de sobrevida indica à qual idade espera-se que um indivíduo chegue dado que ele tem X anos.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6615" y="1172210"/>
            <a:ext cx="7416294" cy="399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2103120" y="5423058"/>
            <a:ext cx="6076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dirty="0"/>
              <a:t>Fonte: Divisão de População das Nações Unidas.</a:t>
            </a:r>
          </a:p>
        </p:txBody>
      </p:sp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4868" y="1195388"/>
            <a:ext cx="7193149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75133" y="5078730"/>
            <a:ext cx="1078547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2363" y="1247774"/>
            <a:ext cx="7006971" cy="441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1193" y="5130483"/>
            <a:ext cx="1128141" cy="52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214" y="1933574"/>
            <a:ext cx="7878527" cy="287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94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6741" y="80815"/>
            <a:ext cx="546226" cy="53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80" y="7067"/>
            <a:ext cx="1180876" cy="6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err="1"/>
              <a:t>Nemer</a:t>
            </a:r>
            <a:r>
              <a:rPr lang="pt-BR" sz="1000" dirty="0"/>
              <a:t>, G.; Góes, C. (2018). “Reforma da Previdência: Um Guia para </a:t>
            </a:r>
            <a:r>
              <a:rPr lang="pt-BR" sz="1000" dirty="0" err="1"/>
              <a:t>Não-Economistas</a:t>
            </a:r>
            <a:r>
              <a:rPr lang="pt-BR" sz="1000" dirty="0"/>
              <a:t>”. Nota de Política Pública n. 01/2018. São Paulo: Instituto Mercado Popular.</a:t>
            </a:r>
            <a:endParaRPr lang="en-US" sz="1000" spc="300" dirty="0">
              <a:solidFill>
                <a:srgbClr val="FFFFFF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1383" y="1277303"/>
            <a:ext cx="7269492" cy="4432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4153" y="5029200"/>
            <a:ext cx="12182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102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983" y="6214805"/>
            <a:ext cx="8802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/>
              <a:t>Fonte: IBGE (</a:t>
            </a:r>
            <a:r>
              <a:rPr lang="pt-BR" sz="1100" dirty="0" err="1"/>
              <a:t>http</a:t>
            </a:r>
            <a:r>
              <a:rPr lang="pt-BR" sz="1100" dirty="0"/>
              <a:t>://</a:t>
            </a:r>
            <a:r>
              <a:rPr lang="pt-BR" sz="1100" dirty="0" err="1"/>
              <a:t>brasilemsintese.ibge.gov.br</a:t>
            </a:r>
            <a:r>
              <a:rPr lang="pt-BR" sz="1100" dirty="0"/>
              <a:t>/</a:t>
            </a:r>
            <a:r>
              <a:rPr lang="pt-BR" sz="1100" dirty="0" err="1"/>
              <a:t>populacao</a:t>
            </a:r>
            <a:r>
              <a:rPr lang="pt-BR" sz="1100" dirty="0"/>
              <a:t>/populacao-por-sexo-e-grupo-de-idade-2010)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70" y="1381987"/>
            <a:ext cx="8018488" cy="45554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1868580" y="2125964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68580" y="2387574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68580" y="2670779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68580" y="2932389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8580" y="3218783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8580" y="3501988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68580" y="3763598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68580" y="4025208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68580" y="4291830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68580" y="4553440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68580" y="4815050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68580" y="5083980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68580" y="5347853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68580" y="5607200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301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983" y="6214805"/>
            <a:ext cx="8802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/>
              <a:t>Fonte: IBG (</a:t>
            </a:r>
            <a:r>
              <a:rPr lang="pt-BR" sz="1100" dirty="0" err="1"/>
              <a:t>http</a:t>
            </a:r>
            <a:r>
              <a:rPr lang="pt-BR" sz="1100" dirty="0"/>
              <a:t>://</a:t>
            </a:r>
            <a:r>
              <a:rPr lang="pt-BR" sz="1100" dirty="0" err="1"/>
              <a:t>brasilemsintese.ibge.gov.br</a:t>
            </a:r>
            <a:r>
              <a:rPr lang="pt-BR" sz="1100" dirty="0"/>
              <a:t>/</a:t>
            </a:r>
            <a:r>
              <a:rPr lang="pt-BR" sz="1100" dirty="0" err="1"/>
              <a:t>populacao</a:t>
            </a:r>
            <a:r>
              <a:rPr lang="pt-BR" sz="1100" dirty="0"/>
              <a:t>/populacao-por-sexo-e-grupo-de-idade-2010)</a:t>
            </a: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48" y="2902372"/>
            <a:ext cx="87503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48" y="2032000"/>
            <a:ext cx="8750300" cy="9271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2321" y="2984996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2321" y="3246606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em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maior</a:t>
            </a:r>
            <a:r>
              <a:rPr lang="en-US" sz="1100" b="1" dirty="0">
                <a:solidFill>
                  <a:srgbClr val="FF0000"/>
                </a:solidFill>
              </a:rPr>
              <a:t> </a:t>
            </a:r>
            <a:r>
              <a:rPr lang="en-US" sz="1100" b="1" dirty="0" err="1">
                <a:solidFill>
                  <a:srgbClr val="FF0000"/>
                </a:solidFill>
              </a:rPr>
              <a:t>número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2321" y="3555232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maior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número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02321" y="3816842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maior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número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2321" y="4100047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maior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número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02321" y="4383252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maior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número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02321" y="4666457"/>
            <a:ext cx="194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maior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número</a:t>
            </a:r>
            <a:endParaRPr lang="en-US" sz="1100" b="1" dirty="0">
              <a:solidFill>
                <a:srgbClr val="008000"/>
              </a:solidFill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02099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983" y="6214805"/>
            <a:ext cx="8802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/>
              <a:t>Fonte: IBGE (</a:t>
            </a:r>
            <a:r>
              <a:rPr lang="pt-BR" sz="1100" dirty="0" err="1"/>
              <a:t>http</a:t>
            </a:r>
            <a:r>
              <a:rPr lang="pt-BR" sz="1100" dirty="0"/>
              <a:t>://</a:t>
            </a:r>
            <a:r>
              <a:rPr lang="pt-BR" sz="1100" dirty="0" err="1"/>
              <a:t>brasilemsintese.ibge.gov.br</a:t>
            </a:r>
            <a:r>
              <a:rPr lang="pt-BR" sz="1100" dirty="0"/>
              <a:t>/</a:t>
            </a:r>
            <a:r>
              <a:rPr lang="pt-BR" sz="1100" dirty="0" err="1"/>
              <a:t>populacao</a:t>
            </a:r>
            <a:r>
              <a:rPr lang="pt-BR" sz="1100" dirty="0"/>
              <a:t>/</a:t>
            </a:r>
            <a:r>
              <a:rPr lang="pt-BR" sz="1100" dirty="0" err="1"/>
              <a:t>populacao</a:t>
            </a:r>
            <a:r>
              <a:rPr lang="pt-BR" sz="1100" dirty="0"/>
              <a:t>-por-sexo-segundo-as-unidades-da-</a:t>
            </a:r>
            <a:r>
              <a:rPr lang="pt-BR" sz="1100" dirty="0" err="1"/>
              <a:t>federacao</a:t>
            </a:r>
            <a:r>
              <a:rPr lang="de-DE" sz="1100" dirty="0"/>
              <a:t>)</a:t>
            </a:r>
            <a:endParaRPr lang="en-US" sz="11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311189"/>
            <a:ext cx="8763000" cy="4660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48136" y="2102292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8136" y="2398331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48136" y="2681536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48136" y="3016646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48136" y="3336484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8136" y="3598094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48136" y="3859704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48136" y="4161244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8136" y="4444449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48136" y="4709981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48136" y="4993186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48136" y="5303896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48136" y="5565506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4131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983" y="6214805"/>
            <a:ext cx="8802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/>
              <a:t>Fonte: IBGE (</a:t>
            </a:r>
            <a:r>
              <a:rPr lang="pt-BR" sz="1100" dirty="0" err="1"/>
              <a:t>http</a:t>
            </a:r>
            <a:r>
              <a:rPr lang="pt-BR" sz="1100" dirty="0"/>
              <a:t>://</a:t>
            </a:r>
            <a:r>
              <a:rPr lang="pt-BR" sz="1100" dirty="0" err="1"/>
              <a:t>brasilemsintese.ibge.gov.br</a:t>
            </a:r>
            <a:r>
              <a:rPr lang="pt-BR" sz="1100" dirty="0"/>
              <a:t>/</a:t>
            </a:r>
            <a:r>
              <a:rPr lang="pt-BR" sz="1100" dirty="0" err="1"/>
              <a:t>populacao</a:t>
            </a:r>
            <a:r>
              <a:rPr lang="pt-BR" sz="1100" dirty="0"/>
              <a:t>/</a:t>
            </a:r>
            <a:r>
              <a:rPr lang="pt-BR" sz="1100" dirty="0" err="1"/>
              <a:t>populacao</a:t>
            </a:r>
            <a:r>
              <a:rPr lang="pt-BR" sz="1100" dirty="0"/>
              <a:t>-por-sexo-segundo-as-unidades-da-</a:t>
            </a:r>
            <a:r>
              <a:rPr lang="pt-BR" sz="1100" dirty="0" err="1"/>
              <a:t>federacao</a:t>
            </a:r>
            <a:r>
              <a:rPr lang="de-DE" sz="1100" dirty="0"/>
              <a:t>)</a:t>
            </a:r>
            <a:endParaRPr lang="en-US" sz="1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48" y="1308115"/>
            <a:ext cx="8750300" cy="8173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48" y="2061905"/>
            <a:ext cx="8750300" cy="415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48136" y="2075675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8136" y="2381899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48136" y="2693942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48136" y="2977147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48136" y="3239432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8136" y="3589913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8000"/>
                </a:solidFill>
              </a:rPr>
              <a:t>Prevalecem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os</a:t>
            </a:r>
            <a:r>
              <a:rPr lang="en-US" sz="1100" b="1" dirty="0">
                <a:solidFill>
                  <a:srgbClr val="008000"/>
                </a:solidFill>
              </a:rPr>
              <a:t> </a:t>
            </a:r>
            <a:r>
              <a:rPr lang="en-US" sz="1100" b="1" dirty="0" err="1">
                <a:solidFill>
                  <a:srgbClr val="008000"/>
                </a:solidFill>
              </a:rPr>
              <a:t>homens</a:t>
            </a:r>
            <a:endParaRPr lang="en-US" sz="1100" b="1" dirty="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48136" y="3851523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48136" y="4134728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8136" y="4417933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48136" y="4701138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48136" y="4984343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48136" y="5292787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48136" y="5624705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48136" y="5895538"/>
            <a:ext cx="236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FF0000"/>
                </a:solidFill>
              </a:rPr>
              <a:t>Prevalecem</a:t>
            </a:r>
            <a:r>
              <a:rPr lang="en-US" sz="1100" b="1" dirty="0">
                <a:solidFill>
                  <a:srgbClr val="FF0000"/>
                </a:solidFill>
              </a:rPr>
              <a:t> as </a:t>
            </a:r>
            <a:r>
              <a:rPr lang="en-US" sz="1100" b="1" dirty="0" err="1">
                <a:solidFill>
                  <a:srgbClr val="FF0000"/>
                </a:solidFill>
              </a:rPr>
              <a:t>mulheres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5153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838" y="1390180"/>
            <a:ext cx="6618816" cy="4934419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9739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2461" y="2056751"/>
            <a:ext cx="6694040" cy="4431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2"/>
          <p:cNvSpPr/>
          <p:nvPr/>
        </p:nvSpPr>
        <p:spPr>
          <a:xfrm>
            <a:off x="336188" y="1292968"/>
            <a:ext cx="835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solidFill>
                  <a:srgbClr val="000090"/>
                </a:solidFill>
              </a:rPr>
              <a:t>Taxa de fecundidade total – Brasil – 1940; 1950; 1960; 1970; 1980; 1991; 2000 e 2010 (IBGE: Censo 2010)</a:t>
            </a:r>
            <a:endParaRPr lang="pt-BR" sz="2200" dirty="0">
              <a:solidFill>
                <a:srgbClr val="000090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9550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983" y="6214805"/>
            <a:ext cx="8802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/>
              <a:t>Fonte: IBGE (Censo de 2010)</a:t>
            </a:r>
            <a:endParaRPr lang="en-US" sz="1100" dirty="0"/>
          </a:p>
        </p:txBody>
      </p:sp>
      <p:pic>
        <p:nvPicPr>
          <p:cNvPr id="11" name="Picture 2" descr="http://veja.abril.com.br/assets/pictures/23779/Expectativa-de-Vida-2009-IBGE-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6032" y="1230292"/>
            <a:ext cx="6391549" cy="4948296"/>
          </a:xfrm>
          <a:prstGeom prst="rect">
            <a:avLst/>
          </a:prstGeom>
          <a:noFill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41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5983" y="6214805"/>
            <a:ext cx="88027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/>
              <a:t>Fonte: IBGE (</a:t>
            </a:r>
            <a:r>
              <a:rPr lang="de-DE" sz="1100" dirty="0"/>
              <a:t>http://</a:t>
            </a:r>
            <a:r>
              <a:rPr lang="de-DE" sz="1100" dirty="0" err="1"/>
              <a:t>brasilemsintese.ibge.gov.br</a:t>
            </a:r>
            <a:r>
              <a:rPr lang="de-DE" sz="1100" dirty="0"/>
              <a:t>/</a:t>
            </a:r>
            <a:r>
              <a:rPr lang="de-DE" sz="1100" dirty="0" err="1"/>
              <a:t>populacao</a:t>
            </a:r>
            <a:r>
              <a:rPr lang="de-DE" sz="1100" dirty="0"/>
              <a:t>/</a:t>
            </a:r>
            <a:r>
              <a:rPr lang="de-DE" sz="1100" dirty="0" err="1"/>
              <a:t>esperancas</a:t>
            </a:r>
            <a:r>
              <a:rPr lang="de-DE" sz="1100" dirty="0"/>
              <a:t>-de-</a:t>
            </a:r>
            <a:r>
              <a:rPr lang="de-DE" sz="1100" dirty="0" err="1"/>
              <a:t>vida</a:t>
            </a:r>
            <a:r>
              <a:rPr lang="de-DE" sz="1100" dirty="0"/>
              <a:t>-</a:t>
            </a:r>
            <a:r>
              <a:rPr lang="de-DE" sz="1100" dirty="0" err="1"/>
              <a:t>ao-nascer</a:t>
            </a:r>
            <a:r>
              <a:rPr lang="de-DE" sz="1100" dirty="0"/>
              <a:t>)</a:t>
            </a: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04" y="1402660"/>
            <a:ext cx="7658049" cy="4626041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2837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666565" y="1498920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Não há contas nominais formando fundos individuais</a:t>
            </a:r>
          </a:p>
          <a:p>
            <a:pPr algn="ctr"/>
            <a:r>
              <a:rPr lang="pt-BR" b="1" dirty="0"/>
              <a:t>que irão financiar nossa aposentadoria </a:t>
            </a:r>
          </a:p>
        </p:txBody>
      </p:sp>
      <p:pic>
        <p:nvPicPr>
          <p:cNvPr id="242690" name="Picture 2" descr="Resultado de imagem para bonequinho pensand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26" y="2145251"/>
            <a:ext cx="3048000" cy="2547213"/>
          </a:xfrm>
          <a:prstGeom prst="rect">
            <a:avLst/>
          </a:prstGeom>
          <a:noFill/>
        </p:spPr>
      </p:pic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666565" y="2554941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Nosso sistema é de repartição simples,</a:t>
            </a:r>
          </a:p>
          <a:p>
            <a:pPr algn="ctr"/>
            <a:r>
              <a:rPr lang="pt-BR" b="1" dirty="0"/>
              <a:t>e não de capitalização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666565" y="3550024"/>
            <a:ext cx="534296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Todos os contribuintes aportam recursos em uma</a:t>
            </a:r>
          </a:p>
          <a:p>
            <a:pPr algn="ctr"/>
            <a:r>
              <a:rPr lang="pt-BR" b="1" dirty="0"/>
              <a:t>conta única que financia os que estão na condição</a:t>
            </a:r>
          </a:p>
          <a:p>
            <a:pPr algn="ctr"/>
            <a:r>
              <a:rPr lang="pt-BR" b="1" dirty="0"/>
              <a:t>de beneficiários (ativos custeiam inativos)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666565" y="4831976"/>
            <a:ext cx="534296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Este sistema está fortemente pautado na solidariedade intergeracional (a população adulta contribui e a idosa aufere benefícios)</a:t>
            </a:r>
          </a:p>
        </p:txBody>
      </p:sp>
      <p:sp>
        <p:nvSpPr>
          <p:cNvPr id="18" name="TextBox 6"/>
          <p:cNvSpPr txBox="1"/>
          <p:nvPr/>
        </p:nvSpPr>
        <p:spPr>
          <a:xfrm>
            <a:off x="2817469" y="16033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666565" y="1498920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Na década de 60, a sociedade era bem diferente: famílias grandes, muitas crianças e poucos idosos</a:t>
            </a:r>
          </a:p>
        </p:txBody>
      </p:sp>
      <p:pic>
        <p:nvPicPr>
          <p:cNvPr id="242690" name="Picture 2" descr="Resultado de imagem para bonequinho pensand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26" y="2145251"/>
            <a:ext cx="3048000" cy="2547213"/>
          </a:xfrm>
          <a:prstGeom prst="rect">
            <a:avLst/>
          </a:prstGeom>
          <a:noFill/>
        </p:spPr>
      </p:pic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666565" y="2429435"/>
            <a:ext cx="534296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Esse perfil beneficiava o sistema de repartição simples, com facilidade de acesso aos beneficiários e superávits que eram revertidos em outros gastos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666565" y="3675529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Em 1960, a fecundidade era de </a:t>
            </a:r>
            <a:r>
              <a:rPr lang="pt-BR" b="1" dirty="0">
                <a:solidFill>
                  <a:srgbClr val="FF0000"/>
                </a:solidFill>
              </a:rPr>
              <a:t>6,3 filhos</a:t>
            </a:r>
            <a:r>
              <a:rPr lang="pt-BR" b="1" dirty="0"/>
              <a:t>,</a:t>
            </a:r>
          </a:p>
          <a:p>
            <a:pPr algn="ctr"/>
            <a:r>
              <a:rPr lang="pt-BR" b="1" dirty="0"/>
              <a:t>hoje, é de </a:t>
            </a:r>
            <a:r>
              <a:rPr lang="pt-BR" b="1" dirty="0">
                <a:solidFill>
                  <a:srgbClr val="FF0000"/>
                </a:solidFill>
              </a:rPr>
              <a:t>1,7 filhos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666565" y="4692464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Em 1960, a expectativa de vida ao nascer era de </a:t>
            </a:r>
            <a:r>
              <a:rPr lang="pt-BR" b="1" dirty="0">
                <a:solidFill>
                  <a:srgbClr val="FF0000"/>
                </a:solidFill>
              </a:rPr>
              <a:t>52,5</a:t>
            </a:r>
            <a:r>
              <a:rPr lang="pt-BR" b="1" dirty="0"/>
              <a:t> anos, hoje é de </a:t>
            </a:r>
            <a:r>
              <a:rPr lang="pt-BR" b="1" dirty="0">
                <a:solidFill>
                  <a:srgbClr val="FF0000"/>
                </a:solidFill>
              </a:rPr>
              <a:t>75,5 anos</a:t>
            </a:r>
          </a:p>
        </p:txBody>
      </p:sp>
      <p:sp>
        <p:nvSpPr>
          <p:cNvPr id="18" name="TextBox 6"/>
          <p:cNvSpPr txBox="1"/>
          <p:nvPr/>
        </p:nvSpPr>
        <p:spPr>
          <a:xfrm>
            <a:off x="2817469" y="16033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666565" y="1175754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A sociedade envelheceu rapidamente, e esse processo continua acelerando</a:t>
            </a:r>
          </a:p>
        </p:txBody>
      </p:sp>
      <p:pic>
        <p:nvPicPr>
          <p:cNvPr id="242690" name="Picture 2" descr="Resultado de imagem para bonequinho pensand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26" y="2145251"/>
            <a:ext cx="3048000" cy="2547213"/>
          </a:xfrm>
          <a:prstGeom prst="rect">
            <a:avLst/>
          </a:prstGeom>
          <a:noFill/>
        </p:spPr>
      </p:pic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666565" y="2145251"/>
            <a:ext cx="534296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IBGE aponta que população com 60 anos ou mais será superior a de crianças e jovens (0 a 14 anos), em </a:t>
            </a:r>
            <a:r>
              <a:rPr lang="pt-BR" b="1" dirty="0">
                <a:solidFill>
                  <a:srgbClr val="FF0000"/>
                </a:solidFill>
              </a:rPr>
              <a:t>2030</a:t>
            </a:r>
            <a:r>
              <a:rPr lang="pt-BR" b="1" dirty="0">
                <a:solidFill>
                  <a:schemeClr val="tx1"/>
                </a:solidFill>
              </a:rPr>
              <a:t>, e o </a:t>
            </a:r>
            <a:r>
              <a:rPr lang="pt-BR" b="1" u="sng" dirty="0">
                <a:solidFill>
                  <a:schemeClr val="tx1"/>
                </a:solidFill>
              </a:rPr>
              <a:t>dobro</a:t>
            </a:r>
            <a:r>
              <a:rPr lang="pt-BR" b="1" dirty="0">
                <a:solidFill>
                  <a:schemeClr val="tx1"/>
                </a:solidFill>
              </a:rPr>
              <a:t> dela em </a:t>
            </a:r>
            <a:r>
              <a:rPr lang="pt-BR" b="1" dirty="0">
                <a:solidFill>
                  <a:srgbClr val="FF0000"/>
                </a:solidFill>
              </a:rPr>
              <a:t>2050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666565" y="3343399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Em 2060 o Brasil contará com cerca de 73,5 milhões de pessoas com 60 anos ou mais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666565" y="4369298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Nesse contexto, a solidariedade intergeracional não suporta aposentadorias precoces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666565" y="5342528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Simplesmente não teremos população ativa para financiar essa conta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2817469" y="16033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666565" y="1175754"/>
            <a:ext cx="53429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As pessoas então trabalharão até morrer?</a:t>
            </a:r>
          </a:p>
        </p:txBody>
      </p:sp>
      <p:pic>
        <p:nvPicPr>
          <p:cNvPr id="242690" name="Picture 2" descr="Resultado de imagem para bonequinho pensand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26" y="2145251"/>
            <a:ext cx="3048000" cy="2547213"/>
          </a:xfrm>
          <a:prstGeom prst="rect">
            <a:avLst/>
          </a:prstGeom>
          <a:noFill/>
        </p:spPr>
      </p:pic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666565" y="1873624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A expectativa de vida ao nascer é impactada pela mortalidade infantil e de jovens por causas externas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666565" y="2881734"/>
            <a:ext cx="534296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Na questão previdenciária, o que importa é a idade de sobrevida, o tempo de vida a partir de</a:t>
            </a:r>
          </a:p>
          <a:p>
            <a:pPr algn="ctr"/>
            <a:r>
              <a:rPr lang="pt-BR" b="1" dirty="0">
                <a:solidFill>
                  <a:schemeClr val="tx1"/>
                </a:solidFill>
              </a:rPr>
              <a:t>uma certa idade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666565" y="4231341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No Brasil, a expectativa de sobrevida de alguém com </a:t>
            </a:r>
            <a:r>
              <a:rPr lang="pt-BR" b="1" dirty="0">
                <a:solidFill>
                  <a:srgbClr val="FF0000"/>
                </a:solidFill>
              </a:rPr>
              <a:t>65 anos é de 18 anos</a:t>
            </a:r>
            <a:r>
              <a:rPr lang="pt-BR" b="1" dirty="0"/>
              <a:t>, ou seja, deverá atingir </a:t>
            </a:r>
            <a:r>
              <a:rPr lang="pt-BR" b="1" dirty="0">
                <a:solidFill>
                  <a:srgbClr val="FF0000"/>
                </a:solidFill>
              </a:rPr>
              <a:t>83 anos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666565" y="5208494"/>
            <a:ext cx="534296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/>
              <a:t>Idade mínima para aposentadoria já é uma necessidade, não mais uma escolha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2817469" y="16033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</p:spTree>
    <p:extLst>
      <p:ext uri="{BB962C8B-B14F-4D97-AF65-F5344CB8AC3E}">
        <p14:creationId xmlns:p14="http://schemas.microsoft.com/office/powerpoint/2010/main" xmlns="" val="299676449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7038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26" y="85396"/>
            <a:ext cx="626908" cy="61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3788" y="85396"/>
            <a:ext cx="1203587" cy="62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242692" name="AutoShape 4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2694" name="AutoShape 6" descr="Resultado de imagem para bonequinho pens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934" y="1312982"/>
            <a:ext cx="6545441" cy="462592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97" y="1306531"/>
            <a:ext cx="2021451" cy="245745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241426" y="4445391"/>
            <a:ext cx="1862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Veja</a:t>
            </a:r>
          </a:p>
          <a:p>
            <a:r>
              <a:rPr lang="pt-BR" b="1" dirty="0"/>
              <a:t>Edição 2525</a:t>
            </a:r>
          </a:p>
          <a:p>
            <a:r>
              <a:rPr lang="pt-BR" b="1" dirty="0"/>
              <a:t>Abril de 2017</a:t>
            </a:r>
          </a:p>
        </p:txBody>
      </p:sp>
    </p:spTree>
    <p:extLst>
      <p:ext uri="{BB962C8B-B14F-4D97-AF65-F5344CB8AC3E}">
        <p14:creationId xmlns:p14="http://schemas.microsoft.com/office/powerpoint/2010/main" xmlns="" val="284436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CaixaDeTexto 2"/>
          <p:cNvSpPr txBox="1"/>
          <p:nvPr/>
        </p:nvSpPr>
        <p:spPr>
          <a:xfrm>
            <a:off x="551643" y="1353373"/>
            <a:ext cx="79208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0"/>
                </a:solidFill>
              </a:rPr>
              <a:t>POPULAÇÃO TOTAL AUMENTANDO + MENOR TAXA DE FECUNDIDADE </a:t>
            </a:r>
            <a:r>
              <a:rPr lang="en-US" sz="3200" b="1" dirty="0">
                <a:solidFill>
                  <a:srgbClr val="000090"/>
                </a:solidFill>
              </a:rPr>
              <a:t>+</a:t>
            </a:r>
            <a:r>
              <a:rPr lang="en-US" sz="2400" b="1" dirty="0">
                <a:solidFill>
                  <a:srgbClr val="000090"/>
                </a:solidFill>
              </a:rPr>
              <a:t> MAIOR EXPECTATIVA DE VIDA </a:t>
            </a:r>
            <a:r>
              <a:rPr lang="en-US" sz="3200" b="1" dirty="0">
                <a:solidFill>
                  <a:srgbClr val="000090"/>
                </a:solidFill>
              </a:rPr>
              <a:t>+</a:t>
            </a:r>
            <a:r>
              <a:rPr lang="en-US" sz="2400" b="1" dirty="0">
                <a:solidFill>
                  <a:srgbClr val="000090"/>
                </a:solidFill>
              </a:rPr>
              <a:t> MAIOR PARTICIPAÇÃO FEMININA NA POPULAÇÃO </a:t>
            </a:r>
            <a:r>
              <a:rPr lang="en-US" sz="3200" b="1" dirty="0">
                <a:solidFill>
                  <a:srgbClr val="000090"/>
                </a:solidFill>
              </a:rPr>
              <a:t>+</a:t>
            </a:r>
            <a:r>
              <a:rPr lang="en-US" sz="2400" b="1" dirty="0">
                <a:solidFill>
                  <a:srgbClr val="000090"/>
                </a:solidFill>
              </a:rPr>
              <a:t> MAIOR PARTICIAÇÃO DE PESSOAS IDOSAS NA POPULAÇÃO</a:t>
            </a:r>
          </a:p>
          <a:p>
            <a:pPr algn="ctr"/>
            <a:r>
              <a:rPr lang="en-US" sz="5000" b="1" dirty="0">
                <a:solidFill>
                  <a:srgbClr val="000090"/>
                </a:solidFill>
              </a:rPr>
              <a:t> =</a:t>
            </a:r>
          </a:p>
          <a:p>
            <a:pPr algn="ctr"/>
            <a:r>
              <a:rPr lang="en-US" sz="2400" dirty="0"/>
              <a:t> </a:t>
            </a:r>
            <a:endParaRPr lang="pt-BR" sz="2400" b="1" dirty="0"/>
          </a:p>
        </p:txBody>
      </p:sp>
      <p:pic>
        <p:nvPicPr>
          <p:cNvPr id="14" name="Picture 4" descr="http://t2.gstatic.com/images?q=tbn:ANd9GcRhJ62_OeW96zgINcaC4lCigIgtTLTf5mvj6AxnSJWjUw0VFkCp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3810" y="4855237"/>
            <a:ext cx="2531253" cy="1633431"/>
          </a:xfrm>
          <a:prstGeom prst="rect">
            <a:avLst/>
          </a:prstGeom>
          <a:noFill/>
        </p:spPr>
      </p:pic>
      <p:sp>
        <p:nvSpPr>
          <p:cNvPr id="15" name="Retângulo 4"/>
          <p:cNvSpPr/>
          <p:nvPr/>
        </p:nvSpPr>
        <p:spPr>
          <a:xfrm>
            <a:off x="827584" y="3735219"/>
            <a:ext cx="75608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rgbClr val="000090"/>
                </a:solidFill>
              </a:rPr>
              <a:t>IMPACTO FINANCEIRO SIGNIFICATIVO</a:t>
            </a:r>
          </a:p>
          <a:p>
            <a:pPr algn="ctr"/>
            <a:r>
              <a:rPr lang="en-US" sz="2600" b="1" dirty="0">
                <a:solidFill>
                  <a:srgbClr val="000090"/>
                </a:solidFill>
              </a:rPr>
              <a:t>NOS SISTEMAS DE PREVIDÊNCIA</a:t>
            </a:r>
            <a:endParaRPr lang="pt-BR" sz="2600" dirty="0">
              <a:solidFill>
                <a:srgbClr val="000090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71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906931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7469" y="456928"/>
            <a:ext cx="315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CONSCIÊNCIA PREVIDENCIÁRIA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53335"/>
            <a:ext cx="9144000" cy="79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50992"/>
            <a:ext cx="9144000" cy="79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"/>
          <p:cNvSpPr txBox="1"/>
          <p:nvPr/>
        </p:nvSpPr>
        <p:spPr>
          <a:xfrm>
            <a:off x="192172" y="1405095"/>
            <a:ext cx="849694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endParaRPr lang="en-US" sz="3000" dirty="0">
              <a:solidFill>
                <a:srgbClr val="00009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previdência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deve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ser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preocupação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de Estado, e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só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Governo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n-US" sz="3000" dirty="0">
              <a:solidFill>
                <a:srgbClr val="00009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previdência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constitui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despesa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permanente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inafastável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, com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significativo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crescrente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impacto</a:t>
            </a:r>
            <a:r>
              <a:rPr lang="en-US" sz="3000" dirty="0">
                <a:solidFill>
                  <a:srgbClr val="000090"/>
                </a:solidFill>
                <a:latin typeface="Arial" pitchFamily="34" charset="0"/>
                <a:cs typeface="Arial" pitchFamily="34" charset="0"/>
              </a:rPr>
              <a:t> no PIB.</a:t>
            </a:r>
            <a:endParaRPr lang="pt-BR" sz="3000" dirty="0">
              <a:solidFill>
                <a:srgbClr val="00009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619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5427" y="1436389"/>
            <a:ext cx="732828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000090"/>
                </a:solidFill>
              </a:rPr>
              <a:t>Lei Federal 9.717/1998</a:t>
            </a:r>
          </a:p>
          <a:p>
            <a:pPr algn="ctr"/>
            <a:r>
              <a:rPr lang="pt-BR" sz="4000" b="1" dirty="0">
                <a:solidFill>
                  <a:srgbClr val="000090"/>
                </a:solidFill>
              </a:rPr>
              <a:t>Lei Federal 10.887/2004</a:t>
            </a:r>
          </a:p>
          <a:p>
            <a:pPr algn="ctr"/>
            <a:r>
              <a:rPr lang="pt-BR" sz="4000" b="1" dirty="0">
                <a:solidFill>
                  <a:srgbClr val="000090"/>
                </a:solidFill>
              </a:rPr>
              <a:t>Lei Federal 8.212/1991</a:t>
            </a:r>
          </a:p>
          <a:p>
            <a:pPr algn="ctr"/>
            <a:r>
              <a:rPr lang="pt-BR" sz="4000" b="1" dirty="0">
                <a:solidFill>
                  <a:srgbClr val="000090"/>
                </a:solidFill>
              </a:rPr>
              <a:t>Lei Federal 8.213/1991</a:t>
            </a:r>
          </a:p>
          <a:p>
            <a:pPr algn="ctr"/>
            <a:r>
              <a:rPr lang="pt-BR" sz="4000" b="1" dirty="0">
                <a:solidFill>
                  <a:srgbClr val="000090"/>
                </a:solidFill>
              </a:rPr>
              <a:t>Leis Federais que alteraram as últimas duas, especialmente as de nº 13.135/2015, 13.146/2015 e 13.183/2015, LC 152/2015</a:t>
            </a:r>
          </a:p>
          <a:p>
            <a:pPr algn="ctr"/>
            <a:endParaRPr lang="pt-BR" sz="4000" b="1" dirty="0">
              <a:solidFill>
                <a:srgbClr val="00009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37503" y="301943"/>
            <a:ext cx="3697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LEGISLAÇÃO INFRACONSTITUCIONAL</a:t>
            </a:r>
          </a:p>
        </p:txBody>
      </p:sp>
    </p:spTree>
    <p:extLst>
      <p:ext uri="{BB962C8B-B14F-4D97-AF65-F5344CB8AC3E}">
        <p14:creationId xmlns:p14="http://schemas.microsoft.com/office/powerpoint/2010/main" xmlns="" val="4265439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CaixaDeTexto 2"/>
          <p:cNvSpPr txBox="1"/>
          <p:nvPr/>
        </p:nvSpPr>
        <p:spPr>
          <a:xfrm>
            <a:off x="647564" y="2471382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QUAIS FORAM AS ALTERAÇÕES</a:t>
            </a:r>
          </a:p>
          <a:p>
            <a:pPr algn="ctr"/>
            <a:r>
              <a:rPr lang="en-US" sz="3600" b="1" dirty="0">
                <a:solidFill>
                  <a:srgbClr val="000090"/>
                </a:solidFill>
              </a:rPr>
              <a:t>PREVIDENCIÁRIAS RECENTES</a:t>
            </a:r>
          </a:p>
          <a:p>
            <a:pPr algn="ctr"/>
            <a:r>
              <a:rPr lang="en-US" sz="3600" b="1" dirty="0">
                <a:solidFill>
                  <a:srgbClr val="000090"/>
                </a:solidFill>
              </a:rPr>
              <a:t>E QUAL SEU IMPACTO</a:t>
            </a:r>
          </a:p>
          <a:p>
            <a:pPr algn="ctr"/>
            <a:r>
              <a:rPr lang="en-US" sz="3600" b="1" dirty="0">
                <a:solidFill>
                  <a:srgbClr val="000090"/>
                </a:solidFill>
              </a:rPr>
              <a:t>NOS RPPS?</a:t>
            </a:r>
            <a:endParaRPr lang="pt-BR" sz="3600" b="1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7599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CaixaDeTexto 2"/>
          <p:cNvSpPr txBox="1"/>
          <p:nvPr/>
        </p:nvSpPr>
        <p:spPr>
          <a:xfrm>
            <a:off x="647564" y="2873718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APOSENTADORIA</a:t>
            </a:r>
          </a:p>
          <a:p>
            <a:pPr algn="ctr"/>
            <a:r>
              <a:rPr lang="en-US" sz="3600" b="1" dirty="0">
                <a:solidFill>
                  <a:srgbClr val="000090"/>
                </a:solidFill>
              </a:rPr>
              <a:t>COMPULSÓRIA</a:t>
            </a:r>
            <a:endParaRPr lang="pt-BR" sz="3600" b="1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0280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927847" y="1870946"/>
            <a:ext cx="7342094" cy="4985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hlinkClick r:id="rId4"/>
              </a:rPr>
              <a:t>EMENDA CONSTITUCIONAL Nº 88, DOU DE 2015</a:t>
            </a:r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1º O art. 40 da Constituição Federal passa a vigorar com a seguinte alteração:</a:t>
            </a: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"Art. 40 [...]</a:t>
            </a: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§ 1º [...]</a:t>
            </a: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compulsoriamente, com proventos proporcionais ao tempo de contribuição, aos 70 (setenta) anos de idade, 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 aos 75 (setenta e cinco) anos de idade, </a:t>
            </a:r>
            <a:r>
              <a:rPr kumimoji="0" lang="pt-BR" altLang="pt-BR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 forma de lei complementar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;”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9567" y="1550167"/>
            <a:ext cx="1273675" cy="133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978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9567" y="1550167"/>
            <a:ext cx="1273675" cy="1333063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806824" y="1870945"/>
            <a:ext cx="734209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hlinkClick r:id="rId5"/>
              </a:rPr>
              <a:t>EMENDA CONSTITUCIONAL Nº 88, DOU DE 2015</a:t>
            </a:r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2º O Ato das Disposições Constitucionais Transitórias passa a vigorar acrescido do seguinte art. 100:</a:t>
            </a: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alt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indent="254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kumimoji="0" lang="pt-BR" altLang="pt-BR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100</a:t>
            </a:r>
            <a:r>
              <a:rPr kumimoji="0" lang="pt-BR" altLang="pt-BR" b="0" i="0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Até que entre em vigor a lei complementar de que trata o inciso II do § 1º do art. 40 da Constituição Federal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os Ministros do Supremo Tribunal Federal, dos Tribunais Superiores e do Tribunal de Contas da União aposentar-se-ão, compulsoriamente, aos 75 (setenta e cinco) anos de idade, nas condições do art. 52 da Constituição Federal."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pt-BR" b="1" dirty="0"/>
          </a:p>
          <a:p>
            <a:pPr algn="ctr"/>
            <a:endParaRPr lang="pt-BR" b="1" dirty="0"/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28825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6047" y="1384156"/>
            <a:ext cx="6757736" cy="11049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4518" y="2814477"/>
            <a:ext cx="7141445" cy="3001215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282388" y="6078818"/>
            <a:ext cx="9084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</a:t>
            </a:r>
            <a:r>
              <a:rPr lang="pt-BR" sz="1200" dirty="0">
                <a:hlinkClick r:id="rId6"/>
              </a:rPr>
              <a:t>http://www12.senado.leg.br/noticias/audios/2015/07/aposentadoria-compulsoria-aos-75-anos-vai-gerar-economia-de-r-1-4-bilhao-afirma-serra</a:t>
            </a:r>
            <a:r>
              <a:rPr lang="pt-BR" sz="1200" dirty="0"/>
              <a:t> (acesso em 24/08/2015)</a:t>
            </a:r>
          </a:p>
        </p:txBody>
      </p:sp>
    </p:spTree>
    <p:extLst>
      <p:ext uri="{BB962C8B-B14F-4D97-AF65-F5344CB8AC3E}">
        <p14:creationId xmlns:p14="http://schemas.microsoft.com/office/powerpoint/2010/main" xmlns="" val="309249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20"/>
            <a:ext cx="9144000" cy="8220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880" y="97925"/>
            <a:ext cx="734797" cy="71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5977" y="97925"/>
            <a:ext cx="1396050" cy="71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602429"/>
            <a:ext cx="9144000" cy="2623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2426" y="6519446"/>
            <a:ext cx="278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FFFFFF"/>
                </a:solidFill>
              </a:rPr>
              <a:t>www.dpm-rs.com.br</a:t>
            </a:r>
          </a:p>
        </p:txBody>
      </p:sp>
      <p:cxnSp>
        <p:nvCxnSpPr>
          <p:cNvPr id="19" name="Conector reto 18"/>
          <p:cNvCxnSpPr/>
          <p:nvPr/>
        </p:nvCxnSpPr>
        <p:spPr>
          <a:xfrm>
            <a:off x="1315657" y="896943"/>
            <a:ext cx="0" cy="55219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ângulo 10"/>
          <p:cNvSpPr/>
          <p:nvPr/>
        </p:nvSpPr>
        <p:spPr>
          <a:xfrm>
            <a:off x="1490472" y="1663209"/>
            <a:ext cx="76535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prstClr val="black"/>
                </a:solidFill>
              </a:rPr>
              <a:t>MENSAGEM Nº 441, DE 22 DE OUTUBRO DE 2015</a:t>
            </a:r>
            <a:endParaRPr lang="pt-BR" dirty="0">
              <a:solidFill>
                <a:prstClr val="black"/>
              </a:solidFill>
            </a:endParaRPr>
          </a:p>
          <a:p>
            <a:endParaRPr lang="pt-BR" dirty="0">
              <a:solidFill>
                <a:prstClr val="black"/>
              </a:solidFill>
            </a:endParaRPr>
          </a:p>
          <a:p>
            <a:pPr algn="just"/>
            <a:r>
              <a:rPr lang="pt-BR" sz="1600" dirty="0">
                <a:solidFill>
                  <a:prstClr val="black"/>
                </a:solidFill>
              </a:rPr>
              <a:t>Senhor Presidente do Senado Federal,</a:t>
            </a:r>
          </a:p>
          <a:p>
            <a:pPr algn="just"/>
            <a:r>
              <a:rPr lang="pt-BR" sz="1600" dirty="0">
                <a:solidFill>
                  <a:prstClr val="black"/>
                </a:solidFill>
              </a:rPr>
              <a:t/>
            </a:r>
            <a:br>
              <a:rPr lang="pt-BR" sz="1600" dirty="0">
                <a:solidFill>
                  <a:prstClr val="black"/>
                </a:solidFill>
              </a:rPr>
            </a:br>
            <a:r>
              <a:rPr lang="pt-BR" sz="1600" dirty="0">
                <a:solidFill>
                  <a:prstClr val="black"/>
                </a:solidFill>
              </a:rPr>
              <a:t/>
            </a:r>
            <a:br>
              <a:rPr lang="pt-BR" sz="1600" dirty="0">
                <a:solidFill>
                  <a:prstClr val="black"/>
                </a:solidFill>
              </a:rPr>
            </a:br>
            <a:r>
              <a:rPr lang="pt-BR" sz="1600" dirty="0">
                <a:solidFill>
                  <a:prstClr val="black"/>
                </a:solidFill>
              </a:rPr>
              <a:t>Comunico a Vossa Excelência que, </a:t>
            </a:r>
            <a:r>
              <a:rPr lang="pt-BR" sz="1600" b="1" dirty="0">
                <a:solidFill>
                  <a:prstClr val="black"/>
                </a:solidFill>
              </a:rPr>
              <a:t>nos termos do § 1º do art. 66 da Constituição, decidi vetar integralmente, por inconstitucionalidade, o Projeto de Lei Complementar nº 274, de 2015</a:t>
            </a:r>
            <a:r>
              <a:rPr lang="pt-BR" sz="1600" dirty="0">
                <a:solidFill>
                  <a:prstClr val="black"/>
                </a:solidFill>
              </a:rPr>
              <a:t> (nº 124/15 - Complementar na Câmara dos Deputados), </a:t>
            </a:r>
            <a:r>
              <a:rPr lang="pt-BR" sz="1600" b="1" dirty="0">
                <a:solidFill>
                  <a:prstClr val="black"/>
                </a:solidFill>
              </a:rPr>
              <a:t>que Dispõe sobre a aposentadoria compulsória por idade, com proventos proporcionais, nos termos do inciso II do § 1º do art. 40 da Constituição Federal.</a:t>
            </a:r>
          </a:p>
          <a:p>
            <a:r>
              <a:rPr lang="pt-BR" sz="1600" dirty="0">
                <a:solidFill>
                  <a:prstClr val="black"/>
                </a:solidFill>
              </a:rPr>
              <a:t>[...]</a:t>
            </a:r>
            <a:br>
              <a:rPr lang="pt-BR" sz="1600" dirty="0">
                <a:solidFill>
                  <a:prstClr val="black"/>
                </a:solidFill>
              </a:rPr>
            </a:br>
            <a:endParaRPr lang="pt-BR" sz="1600" dirty="0">
              <a:solidFill>
                <a:prstClr val="black"/>
              </a:solidFill>
            </a:endParaRPr>
          </a:p>
          <a:p>
            <a:r>
              <a:rPr lang="pt-BR" sz="1600" dirty="0">
                <a:solidFill>
                  <a:prstClr val="black"/>
                </a:solidFill>
              </a:rPr>
              <a:t/>
            </a:r>
            <a:br>
              <a:rPr lang="pt-BR" sz="1600" dirty="0">
                <a:solidFill>
                  <a:prstClr val="black"/>
                </a:solidFill>
              </a:rPr>
            </a:br>
            <a:r>
              <a:rPr lang="pt-BR" sz="1600" dirty="0">
                <a:solidFill>
                  <a:prstClr val="black"/>
                </a:solidFill>
              </a:rPr>
              <a:t>Por tratar da aposentadoria de servidores públicos da União, </a:t>
            </a:r>
            <a:r>
              <a:rPr lang="pt-BR" sz="1600" u="sng" dirty="0">
                <a:solidFill>
                  <a:prstClr val="black"/>
                </a:solidFill>
              </a:rPr>
              <a:t>tema de iniciativa privativa do Presidente da República</a:t>
            </a:r>
            <a:r>
              <a:rPr lang="pt-BR" sz="1600" dirty="0">
                <a:solidFill>
                  <a:prstClr val="black"/>
                </a:solidFill>
              </a:rPr>
              <a:t>, o projeto contraria o disposto no art. 61, § 1º, inciso II, da Constituição. </a:t>
            </a:r>
          </a:p>
        </p:txBody>
      </p:sp>
    </p:spTree>
    <p:extLst>
      <p:ext uri="{BB962C8B-B14F-4D97-AF65-F5344CB8AC3E}">
        <p14:creationId xmlns:p14="http://schemas.microsoft.com/office/powerpoint/2010/main" xmlns="" val="2880966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546850"/>
            <a:ext cx="9144000" cy="3175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22600" y="6496050"/>
            <a:ext cx="27733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146050" y="817418"/>
            <a:ext cx="8890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pt-BR" dirty="0">
              <a:solidFill>
                <a:prstClr val="black"/>
              </a:solidFill>
            </a:endParaRPr>
          </a:p>
          <a:p>
            <a:pPr algn="ctr"/>
            <a:r>
              <a:rPr lang="pt-BR" dirty="0">
                <a:solidFill>
                  <a:prstClr val="black"/>
                </a:solidFill>
              </a:rPr>
              <a:t/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dirty="0">
                <a:solidFill>
                  <a:prstClr val="black"/>
                </a:solidFill>
              </a:rPr>
              <a:t/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dirty="0">
                <a:solidFill>
                  <a:prstClr val="black"/>
                </a:solidFill>
              </a:rPr>
              <a:t/>
            </a:r>
            <a:br>
              <a:rPr lang="pt-BR" dirty="0">
                <a:solidFill>
                  <a:prstClr val="black"/>
                </a:solidFill>
              </a:rPr>
            </a:br>
            <a:r>
              <a:rPr lang="pt-BR" dirty="0">
                <a:solidFill>
                  <a:prstClr val="black"/>
                </a:solidFill>
              </a:rPr>
              <a:t/>
            </a:r>
            <a:br>
              <a:rPr lang="pt-BR" dirty="0">
                <a:solidFill>
                  <a:prstClr val="black"/>
                </a:solidFill>
              </a:rPr>
            </a:b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Rectangle 5"/>
          <p:cNvSpPr/>
          <p:nvPr/>
        </p:nvSpPr>
        <p:spPr>
          <a:xfrm>
            <a:off x="0" y="-4620"/>
            <a:ext cx="9144000" cy="8220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880" y="97925"/>
            <a:ext cx="734797" cy="71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5977" y="97925"/>
            <a:ext cx="1396050" cy="719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" name="Retângulo 19"/>
          <p:cNvSpPr/>
          <p:nvPr/>
        </p:nvSpPr>
        <p:spPr>
          <a:xfrm>
            <a:off x="146050" y="817418"/>
            <a:ext cx="8997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1600" b="1" dirty="0">
              <a:solidFill>
                <a:prstClr val="black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817418"/>
            <a:ext cx="9144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endParaRPr lang="pt-BR" dirty="0">
              <a:solidFill>
                <a:prstClr val="black"/>
              </a:solidFill>
            </a:endParaRPr>
          </a:p>
          <a:p>
            <a:endParaRPr lang="pt-BR" b="1" dirty="0">
              <a:solidFill>
                <a:prstClr val="black"/>
              </a:solidFill>
            </a:endParaRPr>
          </a:p>
          <a:p>
            <a:pPr defTabSz="914400">
              <a:spcBef>
                <a:spcPct val="50000"/>
              </a:spcBef>
            </a:pPr>
            <a:r>
              <a:rPr lang="pt-BR" b="1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817418"/>
            <a:ext cx="8229600" cy="1754324"/>
          </a:xfrm>
        </p:spPr>
        <p:txBody>
          <a:bodyPr>
            <a:normAutofit/>
          </a:bodyPr>
          <a:lstStyle/>
          <a:p>
            <a:pPr algn="just"/>
            <a:r>
              <a:rPr lang="pt-BR" sz="2400" b="1" dirty="0">
                <a:solidFill>
                  <a:srgbClr val="005599"/>
                </a:solidFill>
                <a:latin typeface="Trebuchet MS"/>
              </a:rPr>
              <a:t>Congresso derruba veto da Presidente e publica a Lei Complementar nº 152-2015, elevando para 75 anos a aposentadoria compulsória no serviço público!</a:t>
            </a:r>
            <a:endParaRPr lang="pt-BR" sz="2400" dirty="0"/>
          </a:p>
        </p:txBody>
      </p:sp>
      <p:sp>
        <p:nvSpPr>
          <p:cNvPr id="16" name="Espaço Reservado para Conteúdo 15"/>
          <p:cNvSpPr>
            <a:spLocks noGrp="1"/>
          </p:cNvSpPr>
          <p:nvPr>
            <p:ph sz="quarter" idx="4"/>
          </p:nvPr>
        </p:nvSpPr>
        <p:spPr>
          <a:xfrm>
            <a:off x="4497388" y="2571742"/>
            <a:ext cx="4365257" cy="3924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O Congresso Nacional derrubou, na noite de terça-feira (1º/12), o veto integral (VET 46/2015) ao projeto apresentado pelo senador José Serra (PSDB-SP), que muda a idade máxima para permanência no serviço público.</a:t>
            </a:r>
            <a:b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A partir da publicação da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Lei Complementar nº 152-2015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, na data de hoje (04/12), </a:t>
            </a:r>
            <a:r>
              <a:rPr lang="pt-BR" sz="1800" u="sng" dirty="0">
                <a:latin typeface="Arial" panose="020B0604020202020204" pitchFamily="34" charset="0"/>
                <a:cs typeface="Arial" panose="020B0604020202020204" pitchFamily="34" charset="0"/>
              </a:rPr>
              <a:t>os servidores públicos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da União, dos estados, do Distrito Federal e </a:t>
            </a:r>
            <a:r>
              <a:rPr lang="pt-BR" sz="1800" u="sng" dirty="0">
                <a:latin typeface="Arial" panose="020B0604020202020204" pitchFamily="34" charset="0"/>
                <a:cs typeface="Arial" panose="020B0604020202020204" pitchFamily="34" charset="0"/>
              </a:rPr>
              <a:t>dos municípios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poderão trabalhar até os 75 anos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antes de serem obrigados a se aposentar.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719" y="2869406"/>
            <a:ext cx="3867150" cy="324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44982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2" name="CaixaDeTexto 2"/>
          <p:cNvSpPr txBox="1"/>
          <p:nvPr/>
        </p:nvSpPr>
        <p:spPr>
          <a:xfrm>
            <a:off x="647564" y="2873718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0"/>
                </a:solidFill>
              </a:rPr>
              <a:t>ALTERAÇÃO DAS REGRAS </a:t>
            </a:r>
          </a:p>
          <a:p>
            <a:pPr algn="ctr"/>
            <a:r>
              <a:rPr lang="en-US" sz="3600" b="1" dirty="0">
                <a:solidFill>
                  <a:srgbClr val="000090"/>
                </a:solidFill>
              </a:rPr>
              <a:t>DA PENSÃO</a:t>
            </a:r>
            <a:endParaRPr lang="pt-BR" sz="3600" b="1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5688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115655" y="6145008"/>
            <a:ext cx="64643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0070C0"/>
                </a:solidFill>
              </a:rPr>
              <a:t>Fonte: http://www.previdencia.gov.br/wp-content/uploads/2015/02/publica%C3%A7%C3%A3o.pdf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569403" y="1262278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MP 664/2014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15150" y="1678088"/>
            <a:ext cx="5865341" cy="438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344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5426" y="1722427"/>
            <a:ext cx="5531668" cy="4298402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115655" y="6145008"/>
            <a:ext cx="64643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0070C0"/>
                </a:solidFill>
              </a:rPr>
              <a:t>Fonte: http://www.previdencia.gov.br/wp-content/uploads/2015/02/publica%C3%A7%C3%A3o.pdf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569403" y="1262278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MP 664/2014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9774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2224783" y="6145008"/>
            <a:ext cx="64643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0070C0"/>
                </a:solidFill>
              </a:rPr>
              <a:t>Fonte: </a:t>
            </a:r>
            <a:r>
              <a:rPr lang="pt-BR" sz="1200" dirty="0">
                <a:solidFill>
                  <a:srgbClr val="0070C0"/>
                </a:solidFill>
                <a:hlinkClick r:id="rId4"/>
              </a:rPr>
              <a:t>http://www.planalto.gov.br/ccivil_03/_Ato2015-2018/2015/Lei/L13135.htm</a:t>
            </a:r>
            <a:endParaRPr lang="pt-BR" sz="1200" dirty="0">
              <a:solidFill>
                <a:srgbClr val="0070C0"/>
              </a:solidFill>
            </a:endParaRPr>
          </a:p>
          <a:p>
            <a:endParaRPr lang="pt-BR" sz="1200" dirty="0">
              <a:solidFill>
                <a:srgbClr val="0070C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" y="1452562"/>
            <a:ext cx="902017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5817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484094" y="1952993"/>
          <a:ext cx="7886701" cy="4198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9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7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94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3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A PENSÃO CESSARÁ EM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(PARA O CÔNJUGE OU COMPANHEIRO)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IDADE DO PENSIONISTA NO MOMENTO DA MORTE DO SEGURADO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CONDIÇÃO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4 MESES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qualquer idade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Se antes de falecer, o segurado tenha vertido  menos de 18 contribuições OU se o casamento/união estável tenha durado ao menos 2 anos</a:t>
                      </a:r>
                      <a:endParaRPr lang="pt-BR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menos de 21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Se antes</a:t>
                      </a:r>
                      <a:r>
                        <a:rPr lang="pt-BR" sz="1200" baseline="0" dirty="0">
                          <a:effectLst/>
                        </a:rPr>
                        <a:t> de falecer </a:t>
                      </a:r>
                      <a:r>
                        <a:rPr lang="pt-BR" sz="1200" dirty="0">
                          <a:effectLst/>
                        </a:rPr>
                        <a:t>o segurado tiver vertido 18 ou mais contribuições E o casamento/união estável tenha durado 2 anos ou mais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6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entre 21 e 26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entre 27 e 29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15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entre 30 e 40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entre 41 e 43 anos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NÃO CESSARÁ (VITALÍCIA)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44 anos ou mais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No caso de cônjuge ou companheiro  inválido ou com deficiência, observar-se-á a cessação da invalidez ou o afastamento da deficiência, respeitado o mínimo de 4 meses ou conforme a idade, a depender do tempo de contribuição e de casamento/união estável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No caso de óbito decorrente de acidente de qualquer natureza ou de doença profissional ou do trabalho, não será exigido o mínimo de 18 contribuições ou a comprovação de 2 anos de casamento ou de união estável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3" name="Retângulo 12"/>
          <p:cNvSpPr/>
          <p:nvPr/>
        </p:nvSpPr>
        <p:spPr>
          <a:xfrm>
            <a:off x="-144556" y="1430687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LEI 8.213/1991 (VIDE LEI 13.135/2015)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CONVERSÃO MP 664/2014</a:t>
            </a:r>
          </a:p>
        </p:txBody>
      </p:sp>
    </p:spTree>
    <p:extLst>
      <p:ext uri="{BB962C8B-B14F-4D97-AF65-F5344CB8AC3E}">
        <p14:creationId xmlns:p14="http://schemas.microsoft.com/office/powerpoint/2010/main" xmlns="" val="3558213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0" y="1721649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LEI 8.213/1991 (VIDE LEI 13.135/2015)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CONVERSÃO MP 664/2014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626632" y="2923010"/>
            <a:ext cx="7890734" cy="11483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5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o transcurso de pelo menos 3 (três) anos e desde que nesse período se verifique o incremento mínimo de um ano inteiro na média nacional única, para ambos os sexos, correspondente à expectativa de sobrevida da população brasileira ao nascer, poderão ser fixadas, em números inteiros, novas idades.</a:t>
            </a:r>
            <a:endParaRPr lang="pt-BR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67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319212"/>
            <a:ext cx="6553200" cy="4219575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461726" y="6029021"/>
            <a:ext cx="88995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hlinkClick r:id="rId5"/>
              </a:rPr>
              <a:t>FONTE: http://www.previdencia.gov.br/wp-content/uploads/2015/08/NOTA-T%C3%89CNICA-n%C2%BA-11-14ago2015-Aplica%C3%A7%C3%A3o-das-novas-regras-de-pens%C3%A3o-por-morte.pdf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xmlns="" val="134969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1726" y="6029021"/>
            <a:ext cx="88995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hlinkClick r:id="rId4"/>
              </a:rPr>
              <a:t>FONTE: http://www.previdencia.gov.br/wp-content/uploads/2015/08/NOTA-T%C3%89CNICA-n%C2%BA-11-14ago2015-Aplica%C3%A7%C3%A3o-das-novas-regras-de-pens%C3%A3o-por-morte.pdf</a:t>
            </a:r>
            <a:endParaRPr lang="pt-BR" sz="11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26" y="2079138"/>
            <a:ext cx="8523877" cy="283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974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1726" y="6029021"/>
            <a:ext cx="88995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hlinkClick r:id="rId4"/>
              </a:rPr>
              <a:t>FONTE: http://www.previdencia.gov.br/wp-content/uploads/2015/08/NOTA-T%C3%89CNICA-n%C2%BA-11-14ago2015-Aplica%C3%A7%C3%A3o-das-novas-regras-de-pens%C3%A3o-por-morte.pdf</a:t>
            </a:r>
            <a:endParaRPr lang="pt-BR" sz="11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13" y="2725988"/>
            <a:ext cx="8867445" cy="164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85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1726" y="6029021"/>
            <a:ext cx="88995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hlinkClick r:id="rId4"/>
              </a:rPr>
              <a:t>FONTE: http://www.previdencia.gov.br/wp-content/uploads/2015/08/NOTA-T%C3%89CNICA-n%C2%BA-11-14ago2015-Aplica%C3%A7%C3%A3o-das-novas-regras-de-pens%C3%A3o-por-morte.pdf</a:t>
            </a:r>
            <a:endParaRPr lang="pt-BR" sz="11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26" y="2771208"/>
            <a:ext cx="8419724" cy="132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8219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1726" y="6029021"/>
            <a:ext cx="88995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hlinkClick r:id="rId4"/>
              </a:rPr>
              <a:t>FONTE: http://www.previdencia.gov.br/wp-content/uploads/2015/08/NOTA-T%C3%89CNICA-n%C2%BA-11-14ago2015-Aplica%C3%A7%C3%A3o-das-novas-regras-de-pens%C3%A3o-por-morte.pdf</a:t>
            </a:r>
            <a:endParaRPr lang="pt-BR" sz="11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26" y="1765426"/>
            <a:ext cx="8376810" cy="197101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0649" y="4106574"/>
            <a:ext cx="3902044" cy="150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889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18160" y="1727200"/>
            <a:ext cx="817095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/>
              <a:t>COMPENSAÇÃO FINANCEIRA PREVIDENCIÁRIA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 </a:t>
            </a:r>
            <a:r>
              <a:rPr lang="pt-BR" sz="2200" dirty="0"/>
              <a:t>1. Importância da atualização dos cadastros e reflexos no passivo atuarial</a:t>
            </a:r>
          </a:p>
          <a:p>
            <a:endParaRPr lang="pt-BR" sz="2200" dirty="0"/>
          </a:p>
          <a:p>
            <a:endParaRPr lang="pt-BR" sz="2200" dirty="0"/>
          </a:p>
          <a:p>
            <a:r>
              <a:rPr lang="pt-BR" sz="2200" dirty="0"/>
              <a:t>2. Alteração da Lei 9796/1999 pela Lei 13485/2017 (art. 10).</a:t>
            </a:r>
          </a:p>
          <a:p>
            <a:endParaRPr lang="pt-BR" sz="2200" dirty="0"/>
          </a:p>
          <a:p>
            <a:endParaRPr lang="pt-BR" sz="2200" dirty="0"/>
          </a:p>
          <a:p>
            <a:r>
              <a:rPr lang="pt-BR" sz="2200" dirty="0"/>
              <a:t>3. Decisão do STF na ACO 2988</a:t>
            </a:r>
          </a:p>
        </p:txBody>
      </p:sp>
    </p:spTree>
    <p:extLst>
      <p:ext uri="{BB962C8B-B14F-4D97-AF65-F5344CB8AC3E}">
        <p14:creationId xmlns:p14="http://schemas.microsoft.com/office/powerpoint/2010/main" xmlns="" val="1108506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483995"/>
            <a:ext cx="76200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59014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390" y="1320800"/>
            <a:ext cx="772477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122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390" y="1330960"/>
            <a:ext cx="75438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06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488" y="1362075"/>
            <a:ext cx="7439025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56683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489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LEI FEDERAL 13485/2017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390" y="101234"/>
            <a:ext cx="107003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9353" y="80815"/>
            <a:ext cx="1909763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546187"/>
            <a:ext cx="9144000" cy="3186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82426" y="6488668"/>
            <a:ext cx="278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err="1">
                <a:solidFill>
                  <a:srgbClr val="FFFFFF"/>
                </a:solidFill>
              </a:rPr>
              <a:t>www.dpm-rs.com.br</a:t>
            </a:r>
            <a:endParaRPr lang="en-US" spc="300" dirty="0">
              <a:solidFill>
                <a:srgbClr val="FFFFFF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5C16DC86-79AD-45DC-BCC5-71EEF317A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09" y="1791855"/>
            <a:ext cx="9038414" cy="466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3668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4992</Words>
  <Application>Microsoft Office PowerPoint</Application>
  <PresentationFormat>Apresentação na tela (4:3)</PresentationFormat>
  <Paragraphs>758</Paragraphs>
  <Slides>107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107</vt:i4>
      </vt:variant>
    </vt:vector>
  </HeadingPairs>
  <TitlesOfParts>
    <vt:vector size="10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Congresso derruba veto da Presidente e publica a Lei Complementar nº 152-2015, elevando para 75 anos a aposentadoria compulsória no serviço público!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Armando Perin</dc:creator>
  <cp:lastModifiedBy>User</cp:lastModifiedBy>
  <cp:revision>116</cp:revision>
  <cp:lastPrinted>2016-03-17T10:52:38Z</cp:lastPrinted>
  <dcterms:created xsi:type="dcterms:W3CDTF">2015-09-01T14:37:57Z</dcterms:created>
  <dcterms:modified xsi:type="dcterms:W3CDTF">2018-07-11T19:13:33Z</dcterms:modified>
</cp:coreProperties>
</file>