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54"/>
  </p:notesMasterIdLst>
  <p:sldIdLst>
    <p:sldId id="256" r:id="rId2"/>
    <p:sldId id="257" r:id="rId3"/>
    <p:sldId id="259" r:id="rId4"/>
    <p:sldId id="260" r:id="rId5"/>
    <p:sldId id="261" r:id="rId6"/>
    <p:sldId id="295" r:id="rId7"/>
    <p:sldId id="296" r:id="rId8"/>
    <p:sldId id="311" r:id="rId9"/>
    <p:sldId id="310" r:id="rId10"/>
    <p:sldId id="312" r:id="rId11"/>
    <p:sldId id="313" r:id="rId12"/>
    <p:sldId id="314" r:id="rId13"/>
    <p:sldId id="315" r:id="rId14"/>
    <p:sldId id="316" r:id="rId15"/>
    <p:sldId id="317" r:id="rId16"/>
    <p:sldId id="262" r:id="rId17"/>
    <p:sldId id="319" r:id="rId18"/>
    <p:sldId id="318" r:id="rId19"/>
    <p:sldId id="267" r:id="rId20"/>
    <p:sldId id="290" r:id="rId21"/>
    <p:sldId id="275" r:id="rId22"/>
    <p:sldId id="276" r:id="rId23"/>
    <p:sldId id="300" r:id="rId24"/>
    <p:sldId id="277" r:id="rId25"/>
    <p:sldId id="301" r:id="rId26"/>
    <p:sldId id="293" r:id="rId27"/>
    <p:sldId id="303" r:id="rId28"/>
    <p:sldId id="308" r:id="rId29"/>
    <p:sldId id="320" r:id="rId30"/>
    <p:sldId id="305" r:id="rId31"/>
    <p:sldId id="306" r:id="rId32"/>
    <p:sldId id="302" r:id="rId33"/>
    <p:sldId id="307" r:id="rId34"/>
    <p:sldId id="280" r:id="rId35"/>
    <p:sldId id="281" r:id="rId36"/>
    <p:sldId id="282" r:id="rId37"/>
    <p:sldId id="283" r:id="rId38"/>
    <p:sldId id="272" r:id="rId39"/>
    <p:sldId id="273" r:id="rId40"/>
    <p:sldId id="284" r:id="rId41"/>
    <p:sldId id="309" r:id="rId42"/>
    <p:sldId id="268" r:id="rId43"/>
    <p:sldId id="289" r:id="rId44"/>
    <p:sldId id="287" r:id="rId45"/>
    <p:sldId id="288" r:id="rId46"/>
    <p:sldId id="298" r:id="rId47"/>
    <p:sldId id="299" r:id="rId48"/>
    <p:sldId id="291" r:id="rId49"/>
    <p:sldId id="297" r:id="rId50"/>
    <p:sldId id="274" r:id="rId51"/>
    <p:sldId id="292" r:id="rId52"/>
    <p:sldId id="258" r:id="rId5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032" autoAdjust="0"/>
    <p:restoredTop sz="94660"/>
  </p:normalViewPr>
  <p:slideViewPr>
    <p:cSldViewPr snapToGrid="0">
      <p:cViewPr varScale="1">
        <p:scale>
          <a:sx n="55" d="100"/>
          <a:sy n="55" d="100"/>
        </p:scale>
        <p:origin x="-252"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FC1379-61E8-444C-83FE-45A6E38E230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pt-BR"/>
        </a:p>
      </dgm:t>
    </dgm:pt>
    <dgm:pt modelId="{F74C070C-E489-461B-A4CF-89D1D0D5A086}">
      <dgm:prSet phldrT="[Texto]" custT="1"/>
      <dgm:spPr/>
      <dgm:t>
        <a:bodyPr/>
        <a:lstStyle/>
        <a:p>
          <a:r>
            <a:rPr lang="pt-BR" sz="2000" dirty="0" smtClean="0"/>
            <a:t>Mecanismos orçamentários</a:t>
          </a:r>
          <a:endParaRPr lang="pt-BR" sz="2000" dirty="0"/>
        </a:p>
      </dgm:t>
    </dgm:pt>
    <dgm:pt modelId="{58418874-8F0E-4E1E-A64B-DB4B51492846}" type="parTrans" cxnId="{1B1EF4F3-DC6F-43A6-97AF-9FDFD16D3BEE}">
      <dgm:prSet/>
      <dgm:spPr/>
      <dgm:t>
        <a:bodyPr/>
        <a:lstStyle/>
        <a:p>
          <a:endParaRPr lang="pt-BR"/>
        </a:p>
      </dgm:t>
    </dgm:pt>
    <dgm:pt modelId="{D7E6A1B0-BC42-4AFB-AB4F-5C3633D746EA}" type="sibTrans" cxnId="{1B1EF4F3-DC6F-43A6-97AF-9FDFD16D3BEE}">
      <dgm:prSet/>
      <dgm:spPr/>
      <dgm:t>
        <a:bodyPr/>
        <a:lstStyle/>
        <a:p>
          <a:endParaRPr lang="pt-BR"/>
        </a:p>
      </dgm:t>
    </dgm:pt>
    <dgm:pt modelId="{21F942DA-AC37-42DB-893D-5414A7A0A035}">
      <dgm:prSet phldrT="[Texto]" custT="1"/>
      <dgm:spPr/>
      <dgm:t>
        <a:bodyPr/>
        <a:lstStyle/>
        <a:p>
          <a:r>
            <a:rPr lang="pt-BR" sz="2000" dirty="0" smtClean="0"/>
            <a:t>Seleção de fornecedores</a:t>
          </a:r>
          <a:endParaRPr lang="pt-BR" sz="2000" dirty="0"/>
        </a:p>
      </dgm:t>
    </dgm:pt>
    <dgm:pt modelId="{97FE35B2-4470-45E3-BCC7-17109BB02126}" type="parTrans" cxnId="{67B5D47C-B55B-4D83-8217-F175539BA90D}">
      <dgm:prSet/>
      <dgm:spPr/>
      <dgm:t>
        <a:bodyPr/>
        <a:lstStyle/>
        <a:p>
          <a:endParaRPr lang="pt-BR"/>
        </a:p>
      </dgm:t>
    </dgm:pt>
    <dgm:pt modelId="{36C97436-335A-4AC0-A8C8-4EC5B292CDFD}" type="sibTrans" cxnId="{67B5D47C-B55B-4D83-8217-F175539BA90D}">
      <dgm:prSet/>
      <dgm:spPr/>
      <dgm:t>
        <a:bodyPr/>
        <a:lstStyle/>
        <a:p>
          <a:endParaRPr lang="pt-BR"/>
        </a:p>
      </dgm:t>
    </dgm:pt>
    <dgm:pt modelId="{4C119C74-38AA-4324-9EA5-9BA59DE9770C}">
      <dgm:prSet phldrT="[Texto]" custT="1"/>
      <dgm:spPr/>
      <dgm:t>
        <a:bodyPr/>
        <a:lstStyle/>
        <a:p>
          <a:r>
            <a:rPr lang="pt-BR" sz="2000" dirty="0" smtClean="0"/>
            <a:t>Maior transparência</a:t>
          </a:r>
          <a:endParaRPr lang="pt-BR" sz="2000" dirty="0"/>
        </a:p>
      </dgm:t>
    </dgm:pt>
    <dgm:pt modelId="{4D06113C-0935-4C5B-8475-B7428FC46A07}" type="parTrans" cxnId="{9425033B-202B-4C8C-8179-305139A0FA28}">
      <dgm:prSet/>
      <dgm:spPr/>
      <dgm:t>
        <a:bodyPr/>
        <a:lstStyle/>
        <a:p>
          <a:endParaRPr lang="pt-BR"/>
        </a:p>
      </dgm:t>
    </dgm:pt>
    <dgm:pt modelId="{C72EE3B4-1F74-4579-AA3E-8E3AC3CCB89A}" type="sibTrans" cxnId="{9425033B-202B-4C8C-8179-305139A0FA28}">
      <dgm:prSet/>
      <dgm:spPr/>
      <dgm:t>
        <a:bodyPr/>
        <a:lstStyle/>
        <a:p>
          <a:endParaRPr lang="pt-BR"/>
        </a:p>
      </dgm:t>
    </dgm:pt>
    <dgm:pt modelId="{95DD7C8F-CFDC-4376-92C9-53C2272A5233}" type="pres">
      <dgm:prSet presAssocID="{FBFC1379-61E8-444C-83FE-45A6E38E230B}" presName="linear" presStyleCnt="0">
        <dgm:presLayoutVars>
          <dgm:dir/>
          <dgm:animLvl val="lvl"/>
          <dgm:resizeHandles val="exact"/>
        </dgm:presLayoutVars>
      </dgm:prSet>
      <dgm:spPr/>
      <dgm:t>
        <a:bodyPr/>
        <a:lstStyle/>
        <a:p>
          <a:endParaRPr lang="pt-BR"/>
        </a:p>
      </dgm:t>
    </dgm:pt>
    <dgm:pt modelId="{A053A85B-4047-4180-B032-B67C89431C62}" type="pres">
      <dgm:prSet presAssocID="{F74C070C-E489-461B-A4CF-89D1D0D5A086}" presName="parentLin" presStyleCnt="0"/>
      <dgm:spPr/>
    </dgm:pt>
    <dgm:pt modelId="{D8364324-1246-4CF4-9632-0E3D74AFACCF}" type="pres">
      <dgm:prSet presAssocID="{F74C070C-E489-461B-A4CF-89D1D0D5A086}" presName="parentLeftMargin" presStyleLbl="node1" presStyleIdx="0" presStyleCnt="3"/>
      <dgm:spPr/>
      <dgm:t>
        <a:bodyPr/>
        <a:lstStyle/>
        <a:p>
          <a:endParaRPr lang="pt-BR"/>
        </a:p>
      </dgm:t>
    </dgm:pt>
    <dgm:pt modelId="{7E139739-1A18-4146-B8E6-76B1E79AB03F}" type="pres">
      <dgm:prSet presAssocID="{F74C070C-E489-461B-A4CF-89D1D0D5A086}" presName="parentText" presStyleLbl="node1" presStyleIdx="0" presStyleCnt="3" custScaleX="128776">
        <dgm:presLayoutVars>
          <dgm:chMax val="0"/>
          <dgm:bulletEnabled val="1"/>
        </dgm:presLayoutVars>
      </dgm:prSet>
      <dgm:spPr/>
      <dgm:t>
        <a:bodyPr/>
        <a:lstStyle/>
        <a:p>
          <a:endParaRPr lang="pt-BR"/>
        </a:p>
      </dgm:t>
    </dgm:pt>
    <dgm:pt modelId="{3ED9BEBE-9601-45E9-8FF2-B11C7846BE50}" type="pres">
      <dgm:prSet presAssocID="{F74C070C-E489-461B-A4CF-89D1D0D5A086}" presName="negativeSpace" presStyleCnt="0"/>
      <dgm:spPr/>
    </dgm:pt>
    <dgm:pt modelId="{A21CF9FE-FD4A-4317-9E3B-DA9F0015E539}" type="pres">
      <dgm:prSet presAssocID="{F74C070C-E489-461B-A4CF-89D1D0D5A086}" presName="childText" presStyleLbl="conFgAcc1" presStyleIdx="0" presStyleCnt="3">
        <dgm:presLayoutVars>
          <dgm:bulletEnabled val="1"/>
        </dgm:presLayoutVars>
      </dgm:prSet>
      <dgm:spPr/>
    </dgm:pt>
    <dgm:pt modelId="{1C6998B7-F1F1-4DB6-9CA8-10CB5387B723}" type="pres">
      <dgm:prSet presAssocID="{D7E6A1B0-BC42-4AFB-AB4F-5C3633D746EA}" presName="spaceBetweenRectangles" presStyleCnt="0"/>
      <dgm:spPr/>
    </dgm:pt>
    <dgm:pt modelId="{A76D7ADD-E316-4932-91B6-66893876CE3C}" type="pres">
      <dgm:prSet presAssocID="{21F942DA-AC37-42DB-893D-5414A7A0A035}" presName="parentLin" presStyleCnt="0"/>
      <dgm:spPr/>
    </dgm:pt>
    <dgm:pt modelId="{BEE830BA-D637-47F0-8E99-194F9ECB5D09}" type="pres">
      <dgm:prSet presAssocID="{21F942DA-AC37-42DB-893D-5414A7A0A035}" presName="parentLeftMargin" presStyleLbl="node1" presStyleIdx="0" presStyleCnt="3"/>
      <dgm:spPr/>
      <dgm:t>
        <a:bodyPr/>
        <a:lstStyle/>
        <a:p>
          <a:endParaRPr lang="pt-BR"/>
        </a:p>
      </dgm:t>
    </dgm:pt>
    <dgm:pt modelId="{6608326F-0FFF-4BB8-9639-C2F5BD756FE8}" type="pres">
      <dgm:prSet presAssocID="{21F942DA-AC37-42DB-893D-5414A7A0A035}" presName="parentText" presStyleLbl="node1" presStyleIdx="1" presStyleCnt="3" custScaleX="128776">
        <dgm:presLayoutVars>
          <dgm:chMax val="0"/>
          <dgm:bulletEnabled val="1"/>
        </dgm:presLayoutVars>
      </dgm:prSet>
      <dgm:spPr/>
      <dgm:t>
        <a:bodyPr/>
        <a:lstStyle/>
        <a:p>
          <a:endParaRPr lang="pt-BR"/>
        </a:p>
      </dgm:t>
    </dgm:pt>
    <dgm:pt modelId="{85D3C51A-B747-4DB3-9572-C56F83AFB837}" type="pres">
      <dgm:prSet presAssocID="{21F942DA-AC37-42DB-893D-5414A7A0A035}" presName="negativeSpace" presStyleCnt="0"/>
      <dgm:spPr/>
    </dgm:pt>
    <dgm:pt modelId="{654B01EC-D6CE-4AE2-8EC1-BED0906651CA}" type="pres">
      <dgm:prSet presAssocID="{21F942DA-AC37-42DB-893D-5414A7A0A035}" presName="childText" presStyleLbl="conFgAcc1" presStyleIdx="1" presStyleCnt="3">
        <dgm:presLayoutVars>
          <dgm:bulletEnabled val="1"/>
        </dgm:presLayoutVars>
      </dgm:prSet>
      <dgm:spPr/>
    </dgm:pt>
    <dgm:pt modelId="{D47D4DEC-78E7-498E-9C05-0AD52B523BBF}" type="pres">
      <dgm:prSet presAssocID="{36C97436-335A-4AC0-A8C8-4EC5B292CDFD}" presName="spaceBetweenRectangles" presStyleCnt="0"/>
      <dgm:spPr/>
    </dgm:pt>
    <dgm:pt modelId="{E93AED4E-5879-42AF-81B8-BBB23A938FD4}" type="pres">
      <dgm:prSet presAssocID="{4C119C74-38AA-4324-9EA5-9BA59DE9770C}" presName="parentLin" presStyleCnt="0"/>
      <dgm:spPr/>
    </dgm:pt>
    <dgm:pt modelId="{6FB4376A-4A22-4F70-8ADF-A84EC2E1F7D6}" type="pres">
      <dgm:prSet presAssocID="{4C119C74-38AA-4324-9EA5-9BA59DE9770C}" presName="parentLeftMargin" presStyleLbl="node1" presStyleIdx="1" presStyleCnt="3"/>
      <dgm:spPr/>
      <dgm:t>
        <a:bodyPr/>
        <a:lstStyle/>
        <a:p>
          <a:endParaRPr lang="pt-BR"/>
        </a:p>
      </dgm:t>
    </dgm:pt>
    <dgm:pt modelId="{FF34F66B-F1DE-41DC-AA09-2DAFFF45DD88}" type="pres">
      <dgm:prSet presAssocID="{4C119C74-38AA-4324-9EA5-9BA59DE9770C}" presName="parentText" presStyleLbl="node1" presStyleIdx="2" presStyleCnt="3" custScaleX="128776">
        <dgm:presLayoutVars>
          <dgm:chMax val="0"/>
          <dgm:bulletEnabled val="1"/>
        </dgm:presLayoutVars>
      </dgm:prSet>
      <dgm:spPr/>
      <dgm:t>
        <a:bodyPr/>
        <a:lstStyle/>
        <a:p>
          <a:endParaRPr lang="pt-BR"/>
        </a:p>
      </dgm:t>
    </dgm:pt>
    <dgm:pt modelId="{96C8EE8F-AEB9-4077-BDF1-26078F621ACC}" type="pres">
      <dgm:prSet presAssocID="{4C119C74-38AA-4324-9EA5-9BA59DE9770C}" presName="negativeSpace" presStyleCnt="0"/>
      <dgm:spPr/>
    </dgm:pt>
    <dgm:pt modelId="{2CC809DB-FAF9-48D3-ADEB-18F8F5E771DE}" type="pres">
      <dgm:prSet presAssocID="{4C119C74-38AA-4324-9EA5-9BA59DE9770C}" presName="childText" presStyleLbl="conFgAcc1" presStyleIdx="2" presStyleCnt="3">
        <dgm:presLayoutVars>
          <dgm:bulletEnabled val="1"/>
        </dgm:presLayoutVars>
      </dgm:prSet>
      <dgm:spPr/>
    </dgm:pt>
  </dgm:ptLst>
  <dgm:cxnLst>
    <dgm:cxn modelId="{4A837B58-2A8E-40DA-9A3D-AA8FAF5ACB9D}" type="presOf" srcId="{4C119C74-38AA-4324-9EA5-9BA59DE9770C}" destId="{FF34F66B-F1DE-41DC-AA09-2DAFFF45DD88}" srcOrd="1" destOrd="0" presId="urn:microsoft.com/office/officeart/2005/8/layout/list1"/>
    <dgm:cxn modelId="{095E2799-2F5D-4D26-8823-741365B4A3AF}" type="presOf" srcId="{F74C070C-E489-461B-A4CF-89D1D0D5A086}" destId="{7E139739-1A18-4146-B8E6-76B1E79AB03F}" srcOrd="1" destOrd="0" presId="urn:microsoft.com/office/officeart/2005/8/layout/list1"/>
    <dgm:cxn modelId="{9425033B-202B-4C8C-8179-305139A0FA28}" srcId="{FBFC1379-61E8-444C-83FE-45A6E38E230B}" destId="{4C119C74-38AA-4324-9EA5-9BA59DE9770C}" srcOrd="2" destOrd="0" parTransId="{4D06113C-0935-4C5B-8475-B7428FC46A07}" sibTransId="{C72EE3B4-1F74-4579-AA3E-8E3AC3CCB89A}"/>
    <dgm:cxn modelId="{87D14759-CC71-474B-BADB-5E03232AD8F2}" type="presOf" srcId="{21F942DA-AC37-42DB-893D-5414A7A0A035}" destId="{BEE830BA-D637-47F0-8E99-194F9ECB5D09}" srcOrd="0" destOrd="0" presId="urn:microsoft.com/office/officeart/2005/8/layout/list1"/>
    <dgm:cxn modelId="{8C0419A9-04C2-4E3B-BD52-1BD7CDF94AC2}" type="presOf" srcId="{4C119C74-38AA-4324-9EA5-9BA59DE9770C}" destId="{6FB4376A-4A22-4F70-8ADF-A84EC2E1F7D6}" srcOrd="0" destOrd="0" presId="urn:microsoft.com/office/officeart/2005/8/layout/list1"/>
    <dgm:cxn modelId="{069A8965-D766-453E-96E8-A3958869359E}" type="presOf" srcId="{FBFC1379-61E8-444C-83FE-45A6E38E230B}" destId="{95DD7C8F-CFDC-4376-92C9-53C2272A5233}" srcOrd="0" destOrd="0" presId="urn:microsoft.com/office/officeart/2005/8/layout/list1"/>
    <dgm:cxn modelId="{19FD07C0-3858-428E-A28A-35A2AA1B3CCB}" type="presOf" srcId="{21F942DA-AC37-42DB-893D-5414A7A0A035}" destId="{6608326F-0FFF-4BB8-9639-C2F5BD756FE8}" srcOrd="1" destOrd="0" presId="urn:microsoft.com/office/officeart/2005/8/layout/list1"/>
    <dgm:cxn modelId="{67B5D47C-B55B-4D83-8217-F175539BA90D}" srcId="{FBFC1379-61E8-444C-83FE-45A6E38E230B}" destId="{21F942DA-AC37-42DB-893D-5414A7A0A035}" srcOrd="1" destOrd="0" parTransId="{97FE35B2-4470-45E3-BCC7-17109BB02126}" sibTransId="{36C97436-335A-4AC0-A8C8-4EC5B292CDFD}"/>
    <dgm:cxn modelId="{1B1EF4F3-DC6F-43A6-97AF-9FDFD16D3BEE}" srcId="{FBFC1379-61E8-444C-83FE-45A6E38E230B}" destId="{F74C070C-E489-461B-A4CF-89D1D0D5A086}" srcOrd="0" destOrd="0" parTransId="{58418874-8F0E-4E1E-A64B-DB4B51492846}" sibTransId="{D7E6A1B0-BC42-4AFB-AB4F-5C3633D746EA}"/>
    <dgm:cxn modelId="{D565F54E-8386-4FB6-A9CF-3D7263D1D466}" type="presOf" srcId="{F74C070C-E489-461B-A4CF-89D1D0D5A086}" destId="{D8364324-1246-4CF4-9632-0E3D74AFACCF}" srcOrd="0" destOrd="0" presId="urn:microsoft.com/office/officeart/2005/8/layout/list1"/>
    <dgm:cxn modelId="{526FC5E3-F674-4130-86B4-5B124719C56B}" type="presParOf" srcId="{95DD7C8F-CFDC-4376-92C9-53C2272A5233}" destId="{A053A85B-4047-4180-B032-B67C89431C62}" srcOrd="0" destOrd="0" presId="urn:microsoft.com/office/officeart/2005/8/layout/list1"/>
    <dgm:cxn modelId="{EB3FA3E7-A4D3-4C5B-937E-DFB082FDFCC3}" type="presParOf" srcId="{A053A85B-4047-4180-B032-B67C89431C62}" destId="{D8364324-1246-4CF4-9632-0E3D74AFACCF}" srcOrd="0" destOrd="0" presId="urn:microsoft.com/office/officeart/2005/8/layout/list1"/>
    <dgm:cxn modelId="{73DC98B4-6BB7-47F2-AE9E-ABF81EE3119F}" type="presParOf" srcId="{A053A85B-4047-4180-B032-B67C89431C62}" destId="{7E139739-1A18-4146-B8E6-76B1E79AB03F}" srcOrd="1" destOrd="0" presId="urn:microsoft.com/office/officeart/2005/8/layout/list1"/>
    <dgm:cxn modelId="{40660799-7313-4549-A672-4CA27EED73CA}" type="presParOf" srcId="{95DD7C8F-CFDC-4376-92C9-53C2272A5233}" destId="{3ED9BEBE-9601-45E9-8FF2-B11C7846BE50}" srcOrd="1" destOrd="0" presId="urn:microsoft.com/office/officeart/2005/8/layout/list1"/>
    <dgm:cxn modelId="{E449CF1C-0BE3-46E5-88BA-7D7AE3984963}" type="presParOf" srcId="{95DD7C8F-CFDC-4376-92C9-53C2272A5233}" destId="{A21CF9FE-FD4A-4317-9E3B-DA9F0015E539}" srcOrd="2" destOrd="0" presId="urn:microsoft.com/office/officeart/2005/8/layout/list1"/>
    <dgm:cxn modelId="{5EF003DB-53D3-443F-A7AA-C499D3FF0FD4}" type="presParOf" srcId="{95DD7C8F-CFDC-4376-92C9-53C2272A5233}" destId="{1C6998B7-F1F1-4DB6-9CA8-10CB5387B723}" srcOrd="3" destOrd="0" presId="urn:microsoft.com/office/officeart/2005/8/layout/list1"/>
    <dgm:cxn modelId="{A154A42F-E4E9-41D9-8731-1BE2AA01D965}" type="presParOf" srcId="{95DD7C8F-CFDC-4376-92C9-53C2272A5233}" destId="{A76D7ADD-E316-4932-91B6-66893876CE3C}" srcOrd="4" destOrd="0" presId="urn:microsoft.com/office/officeart/2005/8/layout/list1"/>
    <dgm:cxn modelId="{ABE33386-B996-4FE6-B9D5-285C29D03731}" type="presParOf" srcId="{A76D7ADD-E316-4932-91B6-66893876CE3C}" destId="{BEE830BA-D637-47F0-8E99-194F9ECB5D09}" srcOrd="0" destOrd="0" presId="urn:microsoft.com/office/officeart/2005/8/layout/list1"/>
    <dgm:cxn modelId="{A4F1DAF8-8E92-4020-BF90-F3EC291C32A7}" type="presParOf" srcId="{A76D7ADD-E316-4932-91B6-66893876CE3C}" destId="{6608326F-0FFF-4BB8-9639-C2F5BD756FE8}" srcOrd="1" destOrd="0" presId="urn:microsoft.com/office/officeart/2005/8/layout/list1"/>
    <dgm:cxn modelId="{C9E0694E-4EAC-4ADA-8124-6E122463D90C}" type="presParOf" srcId="{95DD7C8F-CFDC-4376-92C9-53C2272A5233}" destId="{85D3C51A-B747-4DB3-9572-C56F83AFB837}" srcOrd="5" destOrd="0" presId="urn:microsoft.com/office/officeart/2005/8/layout/list1"/>
    <dgm:cxn modelId="{CAF2D686-4DE5-4DAB-AD0A-9424C4F1F924}" type="presParOf" srcId="{95DD7C8F-CFDC-4376-92C9-53C2272A5233}" destId="{654B01EC-D6CE-4AE2-8EC1-BED0906651CA}" srcOrd="6" destOrd="0" presId="urn:microsoft.com/office/officeart/2005/8/layout/list1"/>
    <dgm:cxn modelId="{5C85E0F1-1F38-44BF-85B1-8782E004065F}" type="presParOf" srcId="{95DD7C8F-CFDC-4376-92C9-53C2272A5233}" destId="{D47D4DEC-78E7-498E-9C05-0AD52B523BBF}" srcOrd="7" destOrd="0" presId="urn:microsoft.com/office/officeart/2005/8/layout/list1"/>
    <dgm:cxn modelId="{C99A049B-BC8C-4918-9A49-042E7AB57A2A}" type="presParOf" srcId="{95DD7C8F-CFDC-4376-92C9-53C2272A5233}" destId="{E93AED4E-5879-42AF-81B8-BBB23A938FD4}" srcOrd="8" destOrd="0" presId="urn:microsoft.com/office/officeart/2005/8/layout/list1"/>
    <dgm:cxn modelId="{740E15ED-D922-4408-AE8D-0CAE93D6E590}" type="presParOf" srcId="{E93AED4E-5879-42AF-81B8-BBB23A938FD4}" destId="{6FB4376A-4A22-4F70-8ADF-A84EC2E1F7D6}" srcOrd="0" destOrd="0" presId="urn:microsoft.com/office/officeart/2005/8/layout/list1"/>
    <dgm:cxn modelId="{79877EB3-5AF7-4AA0-B0A6-E2898D68C871}" type="presParOf" srcId="{E93AED4E-5879-42AF-81B8-BBB23A938FD4}" destId="{FF34F66B-F1DE-41DC-AA09-2DAFFF45DD88}" srcOrd="1" destOrd="0" presId="urn:microsoft.com/office/officeart/2005/8/layout/list1"/>
    <dgm:cxn modelId="{3EA05AED-F281-496E-866E-F5EB17414041}" type="presParOf" srcId="{95DD7C8F-CFDC-4376-92C9-53C2272A5233}" destId="{96C8EE8F-AEB9-4077-BDF1-26078F621ACC}" srcOrd="9" destOrd="0" presId="urn:microsoft.com/office/officeart/2005/8/layout/list1"/>
    <dgm:cxn modelId="{49889F80-897F-4271-A0C7-7F2A090840B0}" type="presParOf" srcId="{95DD7C8F-CFDC-4376-92C9-53C2272A5233}" destId="{2CC809DB-FAF9-48D3-ADEB-18F8F5E771DE}" srcOrd="10" destOrd="0" presId="urn:microsoft.com/office/officeart/2005/8/layout/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FC1379-61E8-444C-83FE-45A6E38E230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pt-BR"/>
        </a:p>
      </dgm:t>
    </dgm:pt>
    <dgm:pt modelId="{F74C070C-E489-461B-A4CF-89D1D0D5A086}">
      <dgm:prSet phldrT="[Texto]" custT="1"/>
      <dgm:spPr/>
      <dgm:t>
        <a:bodyPr/>
        <a:lstStyle/>
        <a:p>
          <a:r>
            <a:rPr lang="pt-BR" sz="2000" dirty="0" smtClean="0"/>
            <a:t>Aprovação por norma geral (leis)</a:t>
          </a:r>
          <a:endParaRPr lang="pt-BR" sz="2000" dirty="0"/>
        </a:p>
      </dgm:t>
    </dgm:pt>
    <dgm:pt modelId="{58418874-8F0E-4E1E-A64B-DB4B51492846}" type="parTrans" cxnId="{1B1EF4F3-DC6F-43A6-97AF-9FDFD16D3BEE}">
      <dgm:prSet/>
      <dgm:spPr/>
      <dgm:t>
        <a:bodyPr/>
        <a:lstStyle/>
        <a:p>
          <a:endParaRPr lang="pt-BR"/>
        </a:p>
      </dgm:t>
    </dgm:pt>
    <dgm:pt modelId="{D7E6A1B0-BC42-4AFB-AB4F-5C3633D746EA}" type="sibTrans" cxnId="{1B1EF4F3-DC6F-43A6-97AF-9FDFD16D3BEE}">
      <dgm:prSet/>
      <dgm:spPr/>
      <dgm:t>
        <a:bodyPr/>
        <a:lstStyle/>
        <a:p>
          <a:endParaRPr lang="pt-BR"/>
        </a:p>
      </dgm:t>
    </dgm:pt>
    <dgm:pt modelId="{6FE6DDE4-481C-48F6-BDF0-007984A8F0C2}">
      <dgm:prSet phldrT="[Texto]" custT="1"/>
      <dgm:spPr/>
      <dgm:t>
        <a:bodyPr/>
        <a:lstStyle/>
        <a:p>
          <a:r>
            <a:rPr lang="pt-BR" sz="2000" dirty="0" smtClean="0"/>
            <a:t>Não há seleção. Todos que se enquadram têm acesso</a:t>
          </a:r>
          <a:endParaRPr lang="pt-BR" sz="2000" dirty="0"/>
        </a:p>
      </dgm:t>
    </dgm:pt>
    <dgm:pt modelId="{5A157E4A-420D-435D-AAC5-248466DC54E9}" type="parTrans" cxnId="{79B5A4F2-19D1-49E4-A88B-9472767E7773}">
      <dgm:prSet/>
      <dgm:spPr/>
      <dgm:t>
        <a:bodyPr/>
        <a:lstStyle/>
        <a:p>
          <a:endParaRPr lang="pt-BR"/>
        </a:p>
      </dgm:t>
    </dgm:pt>
    <dgm:pt modelId="{3CD7F4D0-00BE-458D-A62E-E02047A32D34}" type="sibTrans" cxnId="{79B5A4F2-19D1-49E4-A88B-9472767E7773}">
      <dgm:prSet/>
      <dgm:spPr/>
      <dgm:t>
        <a:bodyPr/>
        <a:lstStyle/>
        <a:p>
          <a:endParaRPr lang="pt-BR"/>
        </a:p>
      </dgm:t>
    </dgm:pt>
    <dgm:pt modelId="{5D3BCF69-8837-4EED-8F87-112CD20C0E79}">
      <dgm:prSet phldrT="[Texto]" custT="1"/>
      <dgm:spPr/>
      <dgm:t>
        <a:bodyPr/>
        <a:lstStyle/>
        <a:p>
          <a:r>
            <a:rPr lang="pt-BR" sz="2000" dirty="0" smtClean="0"/>
            <a:t>Transparência prejudicada</a:t>
          </a:r>
          <a:endParaRPr lang="pt-BR" sz="2000" dirty="0"/>
        </a:p>
      </dgm:t>
    </dgm:pt>
    <dgm:pt modelId="{421A6F25-69B2-4670-AC2C-455E3935448A}" type="parTrans" cxnId="{9BF44E6B-DC55-42D9-A9CA-CC465F0AB042}">
      <dgm:prSet/>
      <dgm:spPr/>
      <dgm:t>
        <a:bodyPr/>
        <a:lstStyle/>
        <a:p>
          <a:endParaRPr lang="pt-BR"/>
        </a:p>
      </dgm:t>
    </dgm:pt>
    <dgm:pt modelId="{84BF0041-FB3D-45E5-9A47-2BF9041CB7BC}" type="sibTrans" cxnId="{9BF44E6B-DC55-42D9-A9CA-CC465F0AB042}">
      <dgm:prSet/>
      <dgm:spPr/>
      <dgm:t>
        <a:bodyPr/>
        <a:lstStyle/>
        <a:p>
          <a:endParaRPr lang="pt-BR"/>
        </a:p>
      </dgm:t>
    </dgm:pt>
    <dgm:pt modelId="{95DD7C8F-CFDC-4376-92C9-53C2272A5233}" type="pres">
      <dgm:prSet presAssocID="{FBFC1379-61E8-444C-83FE-45A6E38E230B}" presName="linear" presStyleCnt="0">
        <dgm:presLayoutVars>
          <dgm:dir/>
          <dgm:animLvl val="lvl"/>
          <dgm:resizeHandles val="exact"/>
        </dgm:presLayoutVars>
      </dgm:prSet>
      <dgm:spPr/>
      <dgm:t>
        <a:bodyPr/>
        <a:lstStyle/>
        <a:p>
          <a:endParaRPr lang="pt-BR"/>
        </a:p>
      </dgm:t>
    </dgm:pt>
    <dgm:pt modelId="{A053A85B-4047-4180-B032-B67C89431C62}" type="pres">
      <dgm:prSet presAssocID="{F74C070C-E489-461B-A4CF-89D1D0D5A086}" presName="parentLin" presStyleCnt="0"/>
      <dgm:spPr/>
    </dgm:pt>
    <dgm:pt modelId="{D8364324-1246-4CF4-9632-0E3D74AFACCF}" type="pres">
      <dgm:prSet presAssocID="{F74C070C-E489-461B-A4CF-89D1D0D5A086}" presName="parentLeftMargin" presStyleLbl="node1" presStyleIdx="0" presStyleCnt="3"/>
      <dgm:spPr/>
      <dgm:t>
        <a:bodyPr/>
        <a:lstStyle/>
        <a:p>
          <a:endParaRPr lang="pt-BR"/>
        </a:p>
      </dgm:t>
    </dgm:pt>
    <dgm:pt modelId="{7E139739-1A18-4146-B8E6-76B1E79AB03F}" type="pres">
      <dgm:prSet presAssocID="{F74C070C-E489-461B-A4CF-89D1D0D5A086}" presName="parentText" presStyleLbl="node1" presStyleIdx="0" presStyleCnt="3" custScaleX="138551">
        <dgm:presLayoutVars>
          <dgm:chMax val="0"/>
          <dgm:bulletEnabled val="1"/>
        </dgm:presLayoutVars>
      </dgm:prSet>
      <dgm:spPr/>
      <dgm:t>
        <a:bodyPr/>
        <a:lstStyle/>
        <a:p>
          <a:endParaRPr lang="pt-BR"/>
        </a:p>
      </dgm:t>
    </dgm:pt>
    <dgm:pt modelId="{3ED9BEBE-9601-45E9-8FF2-B11C7846BE50}" type="pres">
      <dgm:prSet presAssocID="{F74C070C-E489-461B-A4CF-89D1D0D5A086}" presName="negativeSpace" presStyleCnt="0"/>
      <dgm:spPr/>
    </dgm:pt>
    <dgm:pt modelId="{A21CF9FE-FD4A-4317-9E3B-DA9F0015E539}" type="pres">
      <dgm:prSet presAssocID="{F74C070C-E489-461B-A4CF-89D1D0D5A086}" presName="childText" presStyleLbl="conFgAcc1" presStyleIdx="0" presStyleCnt="3">
        <dgm:presLayoutVars>
          <dgm:bulletEnabled val="1"/>
        </dgm:presLayoutVars>
      </dgm:prSet>
      <dgm:spPr/>
    </dgm:pt>
    <dgm:pt modelId="{1C6998B7-F1F1-4DB6-9CA8-10CB5387B723}" type="pres">
      <dgm:prSet presAssocID="{D7E6A1B0-BC42-4AFB-AB4F-5C3633D746EA}" presName="spaceBetweenRectangles" presStyleCnt="0"/>
      <dgm:spPr/>
    </dgm:pt>
    <dgm:pt modelId="{48F5E986-0FAD-448F-BE9F-836B7C49242F}" type="pres">
      <dgm:prSet presAssocID="{6FE6DDE4-481C-48F6-BDF0-007984A8F0C2}" presName="parentLin" presStyleCnt="0"/>
      <dgm:spPr/>
    </dgm:pt>
    <dgm:pt modelId="{46CF7C79-CA23-4F20-BB44-90919CA6DF13}" type="pres">
      <dgm:prSet presAssocID="{6FE6DDE4-481C-48F6-BDF0-007984A8F0C2}" presName="parentLeftMargin" presStyleLbl="node1" presStyleIdx="0" presStyleCnt="3"/>
      <dgm:spPr/>
      <dgm:t>
        <a:bodyPr/>
        <a:lstStyle/>
        <a:p>
          <a:endParaRPr lang="pt-BR"/>
        </a:p>
      </dgm:t>
    </dgm:pt>
    <dgm:pt modelId="{A7CC5B2D-83E3-400E-8819-27316FD4CFAB}" type="pres">
      <dgm:prSet presAssocID="{6FE6DDE4-481C-48F6-BDF0-007984A8F0C2}" presName="parentText" presStyleLbl="node1" presStyleIdx="1" presStyleCnt="3" custScaleX="142857">
        <dgm:presLayoutVars>
          <dgm:chMax val="0"/>
          <dgm:bulletEnabled val="1"/>
        </dgm:presLayoutVars>
      </dgm:prSet>
      <dgm:spPr/>
      <dgm:t>
        <a:bodyPr/>
        <a:lstStyle/>
        <a:p>
          <a:endParaRPr lang="pt-BR"/>
        </a:p>
      </dgm:t>
    </dgm:pt>
    <dgm:pt modelId="{D465B94E-8478-4D20-8E7A-D177C7D76C12}" type="pres">
      <dgm:prSet presAssocID="{6FE6DDE4-481C-48F6-BDF0-007984A8F0C2}" presName="negativeSpace" presStyleCnt="0"/>
      <dgm:spPr/>
    </dgm:pt>
    <dgm:pt modelId="{46928FAE-0D1B-43EB-83C5-238C22BCA5DB}" type="pres">
      <dgm:prSet presAssocID="{6FE6DDE4-481C-48F6-BDF0-007984A8F0C2}" presName="childText" presStyleLbl="conFgAcc1" presStyleIdx="1" presStyleCnt="3">
        <dgm:presLayoutVars>
          <dgm:bulletEnabled val="1"/>
        </dgm:presLayoutVars>
      </dgm:prSet>
      <dgm:spPr/>
    </dgm:pt>
    <dgm:pt modelId="{BAF5DDD6-4628-4C81-AB79-3C47F77B64AE}" type="pres">
      <dgm:prSet presAssocID="{3CD7F4D0-00BE-458D-A62E-E02047A32D34}" presName="spaceBetweenRectangles" presStyleCnt="0"/>
      <dgm:spPr/>
    </dgm:pt>
    <dgm:pt modelId="{C9B37D4F-BDF8-4460-B37A-41EE44857FBC}" type="pres">
      <dgm:prSet presAssocID="{5D3BCF69-8837-4EED-8F87-112CD20C0E79}" presName="parentLin" presStyleCnt="0"/>
      <dgm:spPr/>
    </dgm:pt>
    <dgm:pt modelId="{E3C4D1A1-F33F-404C-9907-8927CBC8E9E4}" type="pres">
      <dgm:prSet presAssocID="{5D3BCF69-8837-4EED-8F87-112CD20C0E79}" presName="parentLeftMargin" presStyleLbl="node1" presStyleIdx="1" presStyleCnt="3"/>
      <dgm:spPr/>
      <dgm:t>
        <a:bodyPr/>
        <a:lstStyle/>
        <a:p>
          <a:endParaRPr lang="pt-BR"/>
        </a:p>
      </dgm:t>
    </dgm:pt>
    <dgm:pt modelId="{F1CD3DD7-8861-4C34-A476-C72F163E74FD}" type="pres">
      <dgm:prSet presAssocID="{5D3BCF69-8837-4EED-8F87-112CD20C0E79}" presName="parentText" presStyleLbl="node1" presStyleIdx="2" presStyleCnt="3" custScaleX="142857">
        <dgm:presLayoutVars>
          <dgm:chMax val="0"/>
          <dgm:bulletEnabled val="1"/>
        </dgm:presLayoutVars>
      </dgm:prSet>
      <dgm:spPr/>
      <dgm:t>
        <a:bodyPr/>
        <a:lstStyle/>
        <a:p>
          <a:endParaRPr lang="pt-BR"/>
        </a:p>
      </dgm:t>
    </dgm:pt>
    <dgm:pt modelId="{F2C32E38-C20A-4AEE-9A04-9C39CA231C82}" type="pres">
      <dgm:prSet presAssocID="{5D3BCF69-8837-4EED-8F87-112CD20C0E79}" presName="negativeSpace" presStyleCnt="0"/>
      <dgm:spPr/>
    </dgm:pt>
    <dgm:pt modelId="{99166452-BDC3-4384-B013-AC92D8761788}" type="pres">
      <dgm:prSet presAssocID="{5D3BCF69-8837-4EED-8F87-112CD20C0E79}" presName="childText" presStyleLbl="conFgAcc1" presStyleIdx="2" presStyleCnt="3">
        <dgm:presLayoutVars>
          <dgm:bulletEnabled val="1"/>
        </dgm:presLayoutVars>
      </dgm:prSet>
      <dgm:spPr/>
    </dgm:pt>
  </dgm:ptLst>
  <dgm:cxnLst>
    <dgm:cxn modelId="{6B3AD8AA-DFAF-4EC1-B24A-7CEC1127D729}" type="presOf" srcId="{5D3BCF69-8837-4EED-8F87-112CD20C0E79}" destId="{E3C4D1A1-F33F-404C-9907-8927CBC8E9E4}" srcOrd="0" destOrd="0" presId="urn:microsoft.com/office/officeart/2005/8/layout/list1"/>
    <dgm:cxn modelId="{7B6C2879-6F0B-4BB9-9B84-94D1D50E5304}" type="presOf" srcId="{6FE6DDE4-481C-48F6-BDF0-007984A8F0C2}" destId="{46CF7C79-CA23-4F20-BB44-90919CA6DF13}" srcOrd="0" destOrd="0" presId="urn:microsoft.com/office/officeart/2005/8/layout/list1"/>
    <dgm:cxn modelId="{1B1EF4F3-DC6F-43A6-97AF-9FDFD16D3BEE}" srcId="{FBFC1379-61E8-444C-83FE-45A6E38E230B}" destId="{F74C070C-E489-461B-A4CF-89D1D0D5A086}" srcOrd="0" destOrd="0" parTransId="{58418874-8F0E-4E1E-A64B-DB4B51492846}" sibTransId="{D7E6A1B0-BC42-4AFB-AB4F-5C3633D746EA}"/>
    <dgm:cxn modelId="{5BF995F7-F045-4866-A9A3-4DBF7093D508}" type="presOf" srcId="{FBFC1379-61E8-444C-83FE-45A6E38E230B}" destId="{95DD7C8F-CFDC-4376-92C9-53C2272A5233}" srcOrd="0" destOrd="0" presId="urn:microsoft.com/office/officeart/2005/8/layout/list1"/>
    <dgm:cxn modelId="{9BF44E6B-DC55-42D9-A9CA-CC465F0AB042}" srcId="{FBFC1379-61E8-444C-83FE-45A6E38E230B}" destId="{5D3BCF69-8837-4EED-8F87-112CD20C0E79}" srcOrd="2" destOrd="0" parTransId="{421A6F25-69B2-4670-AC2C-455E3935448A}" sibTransId="{84BF0041-FB3D-45E5-9A47-2BF9041CB7BC}"/>
    <dgm:cxn modelId="{2BCD2CED-12E5-43C0-891B-EB35416D7FEF}" type="presOf" srcId="{F74C070C-E489-461B-A4CF-89D1D0D5A086}" destId="{7E139739-1A18-4146-B8E6-76B1E79AB03F}" srcOrd="1" destOrd="0" presId="urn:microsoft.com/office/officeart/2005/8/layout/list1"/>
    <dgm:cxn modelId="{9F16C68D-EAA6-4F19-8006-CC884083445E}" type="presOf" srcId="{5D3BCF69-8837-4EED-8F87-112CD20C0E79}" destId="{F1CD3DD7-8861-4C34-A476-C72F163E74FD}" srcOrd="1" destOrd="0" presId="urn:microsoft.com/office/officeart/2005/8/layout/list1"/>
    <dgm:cxn modelId="{79B5A4F2-19D1-49E4-A88B-9472767E7773}" srcId="{FBFC1379-61E8-444C-83FE-45A6E38E230B}" destId="{6FE6DDE4-481C-48F6-BDF0-007984A8F0C2}" srcOrd="1" destOrd="0" parTransId="{5A157E4A-420D-435D-AAC5-248466DC54E9}" sibTransId="{3CD7F4D0-00BE-458D-A62E-E02047A32D34}"/>
    <dgm:cxn modelId="{7F2E5BED-4BE2-4D51-9D2E-C16A679FE3B3}" type="presOf" srcId="{F74C070C-E489-461B-A4CF-89D1D0D5A086}" destId="{D8364324-1246-4CF4-9632-0E3D74AFACCF}" srcOrd="0" destOrd="0" presId="urn:microsoft.com/office/officeart/2005/8/layout/list1"/>
    <dgm:cxn modelId="{6D3E7F01-6F1D-4353-BEEC-1A72B4B2FE65}" type="presOf" srcId="{6FE6DDE4-481C-48F6-BDF0-007984A8F0C2}" destId="{A7CC5B2D-83E3-400E-8819-27316FD4CFAB}" srcOrd="1" destOrd="0" presId="urn:microsoft.com/office/officeart/2005/8/layout/list1"/>
    <dgm:cxn modelId="{3297E9AF-2B1F-4901-9872-37D7565C6A3D}" type="presParOf" srcId="{95DD7C8F-CFDC-4376-92C9-53C2272A5233}" destId="{A053A85B-4047-4180-B032-B67C89431C62}" srcOrd="0" destOrd="0" presId="urn:microsoft.com/office/officeart/2005/8/layout/list1"/>
    <dgm:cxn modelId="{A62B4489-7FA5-40B4-92D8-DF166531ACE8}" type="presParOf" srcId="{A053A85B-4047-4180-B032-B67C89431C62}" destId="{D8364324-1246-4CF4-9632-0E3D74AFACCF}" srcOrd="0" destOrd="0" presId="urn:microsoft.com/office/officeart/2005/8/layout/list1"/>
    <dgm:cxn modelId="{A0D45EEC-CD7C-48AC-9BDA-CA80789F2808}" type="presParOf" srcId="{A053A85B-4047-4180-B032-B67C89431C62}" destId="{7E139739-1A18-4146-B8E6-76B1E79AB03F}" srcOrd="1" destOrd="0" presId="urn:microsoft.com/office/officeart/2005/8/layout/list1"/>
    <dgm:cxn modelId="{07725397-ABB6-4FD8-BBBD-3AFFB218CBC4}" type="presParOf" srcId="{95DD7C8F-CFDC-4376-92C9-53C2272A5233}" destId="{3ED9BEBE-9601-45E9-8FF2-B11C7846BE50}" srcOrd="1" destOrd="0" presId="urn:microsoft.com/office/officeart/2005/8/layout/list1"/>
    <dgm:cxn modelId="{B742EB06-7DF2-46A2-957A-8972A3722F40}" type="presParOf" srcId="{95DD7C8F-CFDC-4376-92C9-53C2272A5233}" destId="{A21CF9FE-FD4A-4317-9E3B-DA9F0015E539}" srcOrd="2" destOrd="0" presId="urn:microsoft.com/office/officeart/2005/8/layout/list1"/>
    <dgm:cxn modelId="{F4A16ED3-2FDD-4CC4-8B88-42DC409725E3}" type="presParOf" srcId="{95DD7C8F-CFDC-4376-92C9-53C2272A5233}" destId="{1C6998B7-F1F1-4DB6-9CA8-10CB5387B723}" srcOrd="3" destOrd="0" presId="urn:microsoft.com/office/officeart/2005/8/layout/list1"/>
    <dgm:cxn modelId="{AAC8A8C5-CAD9-4808-8476-BF9993EBD62E}" type="presParOf" srcId="{95DD7C8F-CFDC-4376-92C9-53C2272A5233}" destId="{48F5E986-0FAD-448F-BE9F-836B7C49242F}" srcOrd="4" destOrd="0" presId="urn:microsoft.com/office/officeart/2005/8/layout/list1"/>
    <dgm:cxn modelId="{4AA20171-B844-479B-91A1-E282D708BE90}" type="presParOf" srcId="{48F5E986-0FAD-448F-BE9F-836B7C49242F}" destId="{46CF7C79-CA23-4F20-BB44-90919CA6DF13}" srcOrd="0" destOrd="0" presId="urn:microsoft.com/office/officeart/2005/8/layout/list1"/>
    <dgm:cxn modelId="{63AA3828-2EB4-42B0-A4B4-6C3706A71B1D}" type="presParOf" srcId="{48F5E986-0FAD-448F-BE9F-836B7C49242F}" destId="{A7CC5B2D-83E3-400E-8819-27316FD4CFAB}" srcOrd="1" destOrd="0" presId="urn:microsoft.com/office/officeart/2005/8/layout/list1"/>
    <dgm:cxn modelId="{3F878D99-5DD5-454D-8C3E-7DFEEED128F2}" type="presParOf" srcId="{95DD7C8F-CFDC-4376-92C9-53C2272A5233}" destId="{D465B94E-8478-4D20-8E7A-D177C7D76C12}" srcOrd="5" destOrd="0" presId="urn:microsoft.com/office/officeart/2005/8/layout/list1"/>
    <dgm:cxn modelId="{6D8F38ED-D32C-40BE-A6B0-BE37E4FA8F56}" type="presParOf" srcId="{95DD7C8F-CFDC-4376-92C9-53C2272A5233}" destId="{46928FAE-0D1B-43EB-83C5-238C22BCA5DB}" srcOrd="6" destOrd="0" presId="urn:microsoft.com/office/officeart/2005/8/layout/list1"/>
    <dgm:cxn modelId="{9D320902-07A2-485C-AAFB-28BC7FACF9C9}" type="presParOf" srcId="{95DD7C8F-CFDC-4376-92C9-53C2272A5233}" destId="{BAF5DDD6-4628-4C81-AB79-3C47F77B64AE}" srcOrd="7" destOrd="0" presId="urn:microsoft.com/office/officeart/2005/8/layout/list1"/>
    <dgm:cxn modelId="{F359A2C3-0944-4F8A-A65F-31661071654E}" type="presParOf" srcId="{95DD7C8F-CFDC-4376-92C9-53C2272A5233}" destId="{C9B37D4F-BDF8-4460-B37A-41EE44857FBC}" srcOrd="8" destOrd="0" presId="urn:microsoft.com/office/officeart/2005/8/layout/list1"/>
    <dgm:cxn modelId="{82394E8E-B713-4B5C-A0A9-E33F5354C56A}" type="presParOf" srcId="{C9B37D4F-BDF8-4460-B37A-41EE44857FBC}" destId="{E3C4D1A1-F33F-404C-9907-8927CBC8E9E4}" srcOrd="0" destOrd="0" presId="urn:microsoft.com/office/officeart/2005/8/layout/list1"/>
    <dgm:cxn modelId="{0CD66695-CA10-40A0-8B3E-9346699A34AA}" type="presParOf" srcId="{C9B37D4F-BDF8-4460-B37A-41EE44857FBC}" destId="{F1CD3DD7-8861-4C34-A476-C72F163E74FD}" srcOrd="1" destOrd="0" presId="urn:microsoft.com/office/officeart/2005/8/layout/list1"/>
    <dgm:cxn modelId="{CA80CB17-6E17-4822-98DA-DEC4B3A158C0}" type="presParOf" srcId="{95DD7C8F-CFDC-4376-92C9-53C2272A5233}" destId="{F2C32E38-C20A-4AEE-9A04-9C39CA231C82}" srcOrd="9" destOrd="0" presId="urn:microsoft.com/office/officeart/2005/8/layout/list1"/>
    <dgm:cxn modelId="{9962DEF3-78FA-43A7-9C46-36B321A5BA58}" type="presParOf" srcId="{95DD7C8F-CFDC-4376-92C9-53C2272A5233}" destId="{99166452-BDC3-4384-B013-AC92D8761788}" srcOrd="10" destOrd="0" presId="urn:microsoft.com/office/officeart/2005/8/layout/list1"/>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CF9FE-FD4A-4317-9E3B-DA9F0015E539}">
      <dsp:nvSpPr>
        <dsp:cNvPr id="0" name=""/>
        <dsp:cNvSpPr/>
      </dsp:nvSpPr>
      <dsp:spPr>
        <a:xfrm>
          <a:off x="0" y="403840"/>
          <a:ext cx="424688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139739-1A18-4146-B8E6-76B1E79AB03F}">
      <dsp:nvSpPr>
        <dsp:cNvPr id="0" name=""/>
        <dsp:cNvSpPr/>
      </dsp:nvSpPr>
      <dsp:spPr>
        <a:xfrm>
          <a:off x="212344" y="64359"/>
          <a:ext cx="3828273"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65" tIns="0" rIns="112365" bIns="0" numCol="1" spcCol="1270" anchor="ctr" anchorCtr="0">
          <a:noAutofit/>
        </a:bodyPr>
        <a:lstStyle/>
        <a:p>
          <a:pPr lvl="0" algn="l" defTabSz="889000">
            <a:lnSpc>
              <a:spcPct val="90000"/>
            </a:lnSpc>
            <a:spcBef>
              <a:spcPct val="0"/>
            </a:spcBef>
            <a:spcAft>
              <a:spcPct val="35000"/>
            </a:spcAft>
          </a:pPr>
          <a:r>
            <a:rPr lang="pt-BR" sz="2000" kern="1200" dirty="0" smtClean="0"/>
            <a:t>Mecanismos orçamentários</a:t>
          </a:r>
          <a:endParaRPr lang="pt-BR" sz="2000" kern="1200" dirty="0"/>
        </a:p>
      </dsp:txBody>
      <dsp:txXfrm>
        <a:off x="245488" y="97503"/>
        <a:ext cx="3761985" cy="612672"/>
      </dsp:txXfrm>
    </dsp:sp>
    <dsp:sp modelId="{654B01EC-D6CE-4AE2-8EC1-BED0906651CA}">
      <dsp:nvSpPr>
        <dsp:cNvPr id="0" name=""/>
        <dsp:cNvSpPr/>
      </dsp:nvSpPr>
      <dsp:spPr>
        <a:xfrm>
          <a:off x="0" y="1447120"/>
          <a:ext cx="424688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08326F-0FFF-4BB8-9639-C2F5BD756FE8}">
      <dsp:nvSpPr>
        <dsp:cNvPr id="0" name=""/>
        <dsp:cNvSpPr/>
      </dsp:nvSpPr>
      <dsp:spPr>
        <a:xfrm>
          <a:off x="212344" y="1107639"/>
          <a:ext cx="3828273"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65" tIns="0" rIns="112365" bIns="0" numCol="1" spcCol="1270" anchor="ctr" anchorCtr="0">
          <a:noAutofit/>
        </a:bodyPr>
        <a:lstStyle/>
        <a:p>
          <a:pPr lvl="0" algn="l" defTabSz="889000">
            <a:lnSpc>
              <a:spcPct val="90000"/>
            </a:lnSpc>
            <a:spcBef>
              <a:spcPct val="0"/>
            </a:spcBef>
            <a:spcAft>
              <a:spcPct val="35000"/>
            </a:spcAft>
          </a:pPr>
          <a:r>
            <a:rPr lang="pt-BR" sz="2000" kern="1200" dirty="0" smtClean="0"/>
            <a:t>Seleção de fornecedores</a:t>
          </a:r>
          <a:endParaRPr lang="pt-BR" sz="2000" kern="1200" dirty="0"/>
        </a:p>
      </dsp:txBody>
      <dsp:txXfrm>
        <a:off x="245488" y="1140783"/>
        <a:ext cx="3761985" cy="612672"/>
      </dsp:txXfrm>
    </dsp:sp>
    <dsp:sp modelId="{2CC809DB-FAF9-48D3-ADEB-18F8F5E771DE}">
      <dsp:nvSpPr>
        <dsp:cNvPr id="0" name=""/>
        <dsp:cNvSpPr/>
      </dsp:nvSpPr>
      <dsp:spPr>
        <a:xfrm>
          <a:off x="0" y="2490400"/>
          <a:ext cx="424688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34F66B-F1DE-41DC-AA09-2DAFFF45DD88}">
      <dsp:nvSpPr>
        <dsp:cNvPr id="0" name=""/>
        <dsp:cNvSpPr/>
      </dsp:nvSpPr>
      <dsp:spPr>
        <a:xfrm>
          <a:off x="212344" y="2150920"/>
          <a:ext cx="3828273"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65" tIns="0" rIns="112365" bIns="0" numCol="1" spcCol="1270" anchor="ctr" anchorCtr="0">
          <a:noAutofit/>
        </a:bodyPr>
        <a:lstStyle/>
        <a:p>
          <a:pPr lvl="0" algn="l" defTabSz="889000">
            <a:lnSpc>
              <a:spcPct val="90000"/>
            </a:lnSpc>
            <a:spcBef>
              <a:spcPct val="0"/>
            </a:spcBef>
            <a:spcAft>
              <a:spcPct val="35000"/>
            </a:spcAft>
          </a:pPr>
          <a:r>
            <a:rPr lang="pt-BR" sz="2000" kern="1200" dirty="0" smtClean="0"/>
            <a:t>Maior transparência</a:t>
          </a:r>
          <a:endParaRPr lang="pt-BR" sz="2000" kern="1200" dirty="0"/>
        </a:p>
      </dsp:txBody>
      <dsp:txXfrm>
        <a:off x="245488" y="2184064"/>
        <a:ext cx="3761985" cy="612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1CF9FE-FD4A-4317-9E3B-DA9F0015E539}">
      <dsp:nvSpPr>
        <dsp:cNvPr id="0" name=""/>
        <dsp:cNvSpPr/>
      </dsp:nvSpPr>
      <dsp:spPr>
        <a:xfrm>
          <a:off x="0" y="403840"/>
          <a:ext cx="424688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139739-1A18-4146-B8E6-76B1E79AB03F}">
      <dsp:nvSpPr>
        <dsp:cNvPr id="0" name=""/>
        <dsp:cNvSpPr/>
      </dsp:nvSpPr>
      <dsp:spPr>
        <a:xfrm>
          <a:off x="208196" y="64359"/>
          <a:ext cx="4038419"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65" tIns="0" rIns="112365" bIns="0" numCol="1" spcCol="1270" anchor="ctr" anchorCtr="0">
          <a:noAutofit/>
        </a:bodyPr>
        <a:lstStyle/>
        <a:p>
          <a:pPr lvl="0" algn="l" defTabSz="889000">
            <a:lnSpc>
              <a:spcPct val="90000"/>
            </a:lnSpc>
            <a:spcBef>
              <a:spcPct val="0"/>
            </a:spcBef>
            <a:spcAft>
              <a:spcPct val="35000"/>
            </a:spcAft>
          </a:pPr>
          <a:r>
            <a:rPr lang="pt-BR" sz="2000" kern="1200" dirty="0" smtClean="0"/>
            <a:t>Aprovação por norma geral (leis)</a:t>
          </a:r>
          <a:endParaRPr lang="pt-BR" sz="2000" kern="1200" dirty="0"/>
        </a:p>
      </dsp:txBody>
      <dsp:txXfrm>
        <a:off x="241340" y="97503"/>
        <a:ext cx="3972131" cy="612672"/>
      </dsp:txXfrm>
    </dsp:sp>
    <dsp:sp modelId="{46928FAE-0D1B-43EB-83C5-238C22BCA5DB}">
      <dsp:nvSpPr>
        <dsp:cNvPr id="0" name=""/>
        <dsp:cNvSpPr/>
      </dsp:nvSpPr>
      <dsp:spPr>
        <a:xfrm>
          <a:off x="0" y="1447120"/>
          <a:ext cx="424688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CC5B2D-83E3-400E-8819-27316FD4CFAB}">
      <dsp:nvSpPr>
        <dsp:cNvPr id="0" name=""/>
        <dsp:cNvSpPr/>
      </dsp:nvSpPr>
      <dsp:spPr>
        <a:xfrm>
          <a:off x="202183" y="1107639"/>
          <a:ext cx="4043656"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65" tIns="0" rIns="112365" bIns="0" numCol="1" spcCol="1270" anchor="ctr" anchorCtr="0">
          <a:noAutofit/>
        </a:bodyPr>
        <a:lstStyle/>
        <a:p>
          <a:pPr lvl="0" algn="l" defTabSz="889000">
            <a:lnSpc>
              <a:spcPct val="90000"/>
            </a:lnSpc>
            <a:spcBef>
              <a:spcPct val="0"/>
            </a:spcBef>
            <a:spcAft>
              <a:spcPct val="35000"/>
            </a:spcAft>
          </a:pPr>
          <a:r>
            <a:rPr lang="pt-BR" sz="2000" kern="1200" dirty="0" smtClean="0"/>
            <a:t>Não há seleção. Todos que se enquadram têm acesso</a:t>
          </a:r>
          <a:endParaRPr lang="pt-BR" sz="2000" kern="1200" dirty="0"/>
        </a:p>
      </dsp:txBody>
      <dsp:txXfrm>
        <a:off x="235327" y="1140783"/>
        <a:ext cx="3977368" cy="612672"/>
      </dsp:txXfrm>
    </dsp:sp>
    <dsp:sp modelId="{99166452-BDC3-4384-B013-AC92D8761788}">
      <dsp:nvSpPr>
        <dsp:cNvPr id="0" name=""/>
        <dsp:cNvSpPr/>
      </dsp:nvSpPr>
      <dsp:spPr>
        <a:xfrm>
          <a:off x="0" y="2490400"/>
          <a:ext cx="424688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CD3DD7-8861-4C34-A476-C72F163E74FD}">
      <dsp:nvSpPr>
        <dsp:cNvPr id="0" name=""/>
        <dsp:cNvSpPr/>
      </dsp:nvSpPr>
      <dsp:spPr>
        <a:xfrm>
          <a:off x="202183" y="2150920"/>
          <a:ext cx="4043656"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65" tIns="0" rIns="112365" bIns="0" numCol="1" spcCol="1270" anchor="ctr" anchorCtr="0">
          <a:noAutofit/>
        </a:bodyPr>
        <a:lstStyle/>
        <a:p>
          <a:pPr lvl="0" algn="l" defTabSz="889000">
            <a:lnSpc>
              <a:spcPct val="90000"/>
            </a:lnSpc>
            <a:spcBef>
              <a:spcPct val="0"/>
            </a:spcBef>
            <a:spcAft>
              <a:spcPct val="35000"/>
            </a:spcAft>
          </a:pPr>
          <a:r>
            <a:rPr lang="pt-BR" sz="2000" kern="1200" dirty="0" smtClean="0"/>
            <a:t>Transparência prejudicada</a:t>
          </a:r>
          <a:endParaRPr lang="pt-BR" sz="2000" kern="1200" dirty="0"/>
        </a:p>
      </dsp:txBody>
      <dsp:txXfrm>
        <a:off x="235327" y="2184064"/>
        <a:ext cx="3977368"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0BDCA-B0A3-4438-9C21-5B92BE4703FB}" type="datetimeFigureOut">
              <a:rPr lang="pt-BR" smtClean="0"/>
              <a:pPr/>
              <a:t>10/07/2018</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53784-19D7-450D-811A-5306EB94BDB4}" type="slidenum">
              <a:rPr lang="pt-BR" smtClean="0"/>
              <a:pPr/>
              <a:t>‹nº›</a:t>
            </a:fld>
            <a:endParaRPr lang="pt-BR"/>
          </a:p>
        </p:txBody>
      </p:sp>
    </p:spTree>
    <p:extLst>
      <p:ext uri="{BB962C8B-B14F-4D97-AF65-F5344CB8AC3E}">
        <p14:creationId xmlns:p14="http://schemas.microsoft.com/office/powerpoint/2010/main" xmlns="" val="2220429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16CE3DE-6577-428C-A709-D9DCBC66102B}" type="slidenum">
              <a:rPr lang="pt-BR" smtClean="0"/>
              <a:pPr/>
              <a:t>‹nº›</a:t>
            </a:fld>
            <a:endParaRPr lang="pt-BR"/>
          </a:p>
        </p:txBody>
      </p:sp>
      <p:sp>
        <p:nvSpPr>
          <p:cNvPr id="7" name="CaixaDeTexto 6"/>
          <p:cNvSpPr txBox="1"/>
          <p:nvPr userDrawn="1"/>
        </p:nvSpPr>
        <p:spPr>
          <a:xfrm>
            <a:off x="8257880" y="6391395"/>
            <a:ext cx="886120" cy="307777"/>
          </a:xfrm>
          <a:prstGeom prst="rect">
            <a:avLst/>
          </a:prstGeom>
          <a:noFill/>
        </p:spPr>
        <p:txBody>
          <a:bodyPr wrap="square" rtlCol="0">
            <a:spAutoFit/>
          </a:bodyPr>
          <a:lstStyle/>
          <a:p>
            <a:pPr algn="r"/>
            <a:fld id="{3BBC3CAA-6948-4984-BAAB-A05E0C6FE6E9}" type="slidenum">
              <a:rPr lang="pt-BR" sz="1400" smtClean="0"/>
              <a:pPr algn="r"/>
              <a:t>‹nº›</a:t>
            </a:fld>
            <a:endParaRPr lang="pt-BR" sz="1400" dirty="0"/>
          </a:p>
        </p:txBody>
      </p:sp>
    </p:spTree>
    <p:extLst>
      <p:ext uri="{BB962C8B-B14F-4D97-AF65-F5344CB8AC3E}">
        <p14:creationId xmlns:p14="http://schemas.microsoft.com/office/powerpoint/2010/main" xmlns="" val="4101659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2061277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23459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597895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176575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1797889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20573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1709075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587617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755225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4B43BD7-8E05-42C8-B1AA-C1B66B07CE06}" type="datetimeFigureOut">
              <a:rPr lang="pt-BR" smtClean="0"/>
              <a:pPr/>
              <a:t>10/07/2018</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3380553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B43BD7-8E05-42C8-B1AA-C1B66B07CE06}" type="datetimeFigureOut">
              <a:rPr lang="pt-BR" smtClean="0"/>
              <a:pPr/>
              <a:t>10/07/2018</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CE3DE-6577-428C-A709-D9DCBC66102B}" type="slidenum">
              <a:rPr lang="pt-BR" smtClean="0"/>
              <a:pPr/>
              <a:t>‹nº›</a:t>
            </a:fld>
            <a:endParaRPr lang="pt-BR"/>
          </a:p>
        </p:txBody>
      </p:sp>
    </p:spTree>
    <p:extLst>
      <p:ext uri="{BB962C8B-B14F-4D97-AF65-F5344CB8AC3E}">
        <p14:creationId xmlns:p14="http://schemas.microsoft.com/office/powerpoint/2010/main" xmlns="" val="695387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2.xml"/><Relationship Id="rId13"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1.xml"/><Relationship Id="rId12"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Colors" Target="../diagrams/colors2.xml"/><Relationship Id="rId5" Type="http://schemas.openxmlformats.org/officeDocument/2006/relationships/diagramLayout" Target="../diagrams/layout1.xml"/><Relationship Id="rId10" Type="http://schemas.openxmlformats.org/officeDocument/2006/relationships/diagramQuickStyle" Target="../diagrams/quickStyle2.xml"/><Relationship Id="rId4" Type="http://schemas.openxmlformats.org/officeDocument/2006/relationships/diagramData" Target="../diagrams/data1.xml"/><Relationship Id="rId9"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package" Target="../embeddings/Documento_do_Microsoft_Office_Word1.docx"/><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5.emf"/></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package" Target="../embeddings/Documento_do_Microsoft_Office_Word2.docx"/><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idg.receita.fazenda.gov.br/dados/receitadata/renuncia-fiscal/previsoes-ploa/arquivos-e-imagens/texto-dgt-ploa-2018-arquivo-final-para-publicacao.pdf" TargetMode="Externa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www.esaf.fazenda.gov.br/assuntos/pesquisas-e-premios/pesquisas/grupo-de-pesquisa-politica-de-subsidios-da-uniao" TargetMode="Externa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hyperlink" Target="https://www.internationalbudget.org/2018/06/latin-america-tax-expenditures-project"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 y="2774295"/>
            <a:ext cx="9144001" cy="2418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p:cNvSpPr txBox="1"/>
          <p:nvPr/>
        </p:nvSpPr>
        <p:spPr>
          <a:xfrm>
            <a:off x="228599" y="2244130"/>
            <a:ext cx="8686800" cy="523220"/>
          </a:xfrm>
          <a:prstGeom prst="rect">
            <a:avLst/>
          </a:prstGeom>
          <a:noFill/>
        </p:spPr>
        <p:txBody>
          <a:bodyPr wrap="square" rtlCol="0">
            <a:spAutoFit/>
          </a:bodyPr>
          <a:lstStyle/>
          <a:p>
            <a:pPr algn="ctr"/>
            <a:r>
              <a:rPr lang="pt-BR" sz="2800" b="1" u="sng" dirty="0" smtClean="0">
                <a:solidFill>
                  <a:srgbClr val="00B050"/>
                </a:solidFill>
              </a:rPr>
              <a:t>Tema</a:t>
            </a:r>
            <a:r>
              <a:rPr lang="pt-BR" sz="2800" b="1" dirty="0" smtClean="0">
                <a:solidFill>
                  <a:srgbClr val="00B050"/>
                </a:solidFill>
              </a:rPr>
              <a:t>: Controle </a:t>
            </a:r>
            <a:r>
              <a:rPr lang="pt-BR" sz="2800" b="1" dirty="0">
                <a:solidFill>
                  <a:srgbClr val="00B050"/>
                </a:solidFill>
              </a:rPr>
              <a:t>e </a:t>
            </a:r>
            <a:r>
              <a:rPr lang="pt-BR" sz="2800" b="1" dirty="0" smtClean="0">
                <a:solidFill>
                  <a:srgbClr val="00B050"/>
                </a:solidFill>
              </a:rPr>
              <a:t>Transparência </a:t>
            </a:r>
            <a:r>
              <a:rPr lang="pt-BR" sz="2800" b="1" dirty="0">
                <a:solidFill>
                  <a:srgbClr val="00B050"/>
                </a:solidFill>
              </a:rPr>
              <a:t>da Renúncia </a:t>
            </a:r>
            <a:r>
              <a:rPr lang="pt-BR" sz="2800" b="1" dirty="0" smtClean="0">
                <a:solidFill>
                  <a:srgbClr val="00B050"/>
                </a:solidFill>
              </a:rPr>
              <a:t>Fiscal</a:t>
            </a:r>
            <a:endParaRPr lang="pt-BR" sz="2000" dirty="0"/>
          </a:p>
        </p:txBody>
      </p:sp>
      <p:pic>
        <p:nvPicPr>
          <p:cNvPr id="3" name="Imagem 2"/>
          <p:cNvPicPr>
            <a:picLocks noChangeAspect="1"/>
          </p:cNvPicPr>
          <p:nvPr/>
        </p:nvPicPr>
        <p:blipFill rotWithShape="1">
          <a:blip r:embed="rId2"/>
          <a:srcRect l="444"/>
          <a:stretch/>
        </p:blipFill>
        <p:spPr>
          <a:xfrm>
            <a:off x="-1" y="0"/>
            <a:ext cx="9145989" cy="2032000"/>
          </a:xfrm>
          <a:prstGeom prst="rect">
            <a:avLst/>
          </a:prstGeom>
        </p:spPr>
      </p:pic>
      <p:sp>
        <p:nvSpPr>
          <p:cNvPr id="4" name="CaixaDeTexto 3"/>
          <p:cNvSpPr txBox="1"/>
          <p:nvPr/>
        </p:nvSpPr>
        <p:spPr>
          <a:xfrm>
            <a:off x="6268720" y="6234752"/>
            <a:ext cx="2875280" cy="369332"/>
          </a:xfrm>
          <a:prstGeom prst="rect">
            <a:avLst/>
          </a:prstGeom>
          <a:solidFill>
            <a:schemeClr val="bg1"/>
          </a:solidFill>
        </p:spPr>
        <p:txBody>
          <a:bodyPr wrap="square" rtlCol="0">
            <a:spAutoFit/>
          </a:bodyPr>
          <a:lstStyle/>
          <a:p>
            <a:pPr algn="r"/>
            <a:r>
              <a:rPr lang="pt-BR" b="1" i="1" dirty="0" smtClean="0"/>
              <a:t>10 de julho de 2018</a:t>
            </a:r>
            <a:endParaRPr lang="pt-BR" b="1" i="1" dirty="0"/>
          </a:p>
        </p:txBody>
      </p:sp>
      <p:pic>
        <p:nvPicPr>
          <p:cNvPr id="7" name="Imagem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358832" y="2974479"/>
            <a:ext cx="2771775" cy="1895475"/>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10" name="CaixaDeTexto 9"/>
          <p:cNvSpPr txBox="1"/>
          <p:nvPr/>
        </p:nvSpPr>
        <p:spPr>
          <a:xfrm>
            <a:off x="0" y="5519172"/>
            <a:ext cx="8788400" cy="646331"/>
          </a:xfrm>
          <a:prstGeom prst="rect">
            <a:avLst/>
          </a:prstGeom>
          <a:noFill/>
        </p:spPr>
        <p:txBody>
          <a:bodyPr wrap="square" rtlCol="0">
            <a:spAutoFit/>
          </a:bodyPr>
          <a:lstStyle/>
          <a:p>
            <a:r>
              <a:rPr lang="pt-BR" b="1" dirty="0" smtClean="0"/>
              <a:t>Palestrante</a:t>
            </a:r>
            <a:r>
              <a:rPr lang="pt-BR" dirty="0" smtClean="0"/>
              <a:t>: Prof. Ricardo Rocha de Azevedo, Universidade Federal de Uberlândia</a:t>
            </a:r>
          </a:p>
          <a:p>
            <a:r>
              <a:rPr lang="pt-BR" b="1" dirty="0" smtClean="0"/>
              <a:t>Debatedor</a:t>
            </a:r>
            <a:r>
              <a:rPr lang="pt-BR" dirty="0" smtClean="0"/>
              <a:t>: Paulo</a:t>
            </a:r>
            <a:r>
              <a:rPr lang="pt-BR" dirty="0"/>
              <a:t> </a:t>
            </a:r>
            <a:r>
              <a:rPr lang="pt-BR" dirty="0" smtClean="0"/>
              <a:t> </a:t>
            </a:r>
            <a:r>
              <a:rPr lang="pt-BR" dirty="0" err="1" smtClean="0"/>
              <a:t>Massaru</a:t>
            </a:r>
            <a:r>
              <a:rPr lang="pt-BR" dirty="0" smtClean="0"/>
              <a:t> </a:t>
            </a:r>
            <a:r>
              <a:rPr lang="pt-BR" dirty="0" err="1" smtClean="0"/>
              <a:t>Uesugi</a:t>
            </a:r>
            <a:r>
              <a:rPr lang="pt-BR" dirty="0" smtClean="0"/>
              <a:t> </a:t>
            </a:r>
            <a:r>
              <a:rPr lang="pt-BR" dirty="0" err="1" smtClean="0"/>
              <a:t>Sugiura</a:t>
            </a:r>
            <a:r>
              <a:rPr lang="pt-BR" dirty="0" smtClean="0"/>
              <a:t>, </a:t>
            </a:r>
            <a:r>
              <a:rPr lang="pt-BR" dirty="0" smtClean="0"/>
              <a:t>TCE </a:t>
            </a:r>
            <a:r>
              <a:rPr lang="pt-BR" dirty="0"/>
              <a:t>de São </a:t>
            </a:r>
            <a:r>
              <a:rPr lang="pt-BR" dirty="0" smtClean="0"/>
              <a:t>Paulo</a:t>
            </a:r>
            <a:endParaRPr lang="pt-BR" dirty="0"/>
          </a:p>
        </p:txBody>
      </p:sp>
    </p:spTree>
    <p:extLst>
      <p:ext uri="{BB962C8B-B14F-4D97-AF65-F5344CB8AC3E}">
        <p14:creationId xmlns:p14="http://schemas.microsoft.com/office/powerpoint/2010/main" xmlns="" val="3401599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Qual a importância dessa discussão?</a:t>
            </a:r>
            <a:endParaRPr lang="pt-BR" sz="2400" b="1" dirty="0"/>
          </a:p>
        </p:txBody>
      </p:sp>
      <p:sp>
        <p:nvSpPr>
          <p:cNvPr id="6" name="Retângulo 5"/>
          <p:cNvSpPr/>
          <p:nvPr/>
        </p:nvSpPr>
        <p:spPr>
          <a:xfrm>
            <a:off x="1300480" y="5811564"/>
            <a:ext cx="6746240" cy="646331"/>
          </a:xfrm>
          <a:prstGeom prst="rect">
            <a:avLst/>
          </a:prstGeom>
        </p:spPr>
        <p:txBody>
          <a:bodyPr wrap="square">
            <a:spAutoFit/>
          </a:bodyPr>
          <a:lstStyle/>
          <a:p>
            <a:r>
              <a:rPr lang="pt-BR" dirty="0"/>
              <a:t>https://www1.folha.uol.com.br/mercado/2018/06/crise-tirou-tres-anos-de-desenvolvimento-das-cidades-brasileiras-diz-firjan.shtml</a:t>
            </a:r>
          </a:p>
        </p:txBody>
      </p:sp>
      <p:pic>
        <p:nvPicPr>
          <p:cNvPr id="10" name="Imagem 9"/>
          <p:cNvPicPr>
            <a:picLocks noChangeAspect="1"/>
          </p:cNvPicPr>
          <p:nvPr/>
        </p:nvPicPr>
        <p:blipFill>
          <a:blip r:embed="rId4"/>
          <a:stretch>
            <a:fillRect/>
          </a:stretch>
        </p:blipFill>
        <p:spPr>
          <a:xfrm>
            <a:off x="1711500" y="1571488"/>
            <a:ext cx="5375560" cy="3922993"/>
          </a:xfrm>
          <a:prstGeom prst="rect">
            <a:avLst/>
          </a:prstGeom>
          <a:ln>
            <a:solidFill>
              <a:schemeClr val="tx1"/>
            </a:solidFill>
          </a:ln>
        </p:spPr>
      </p:pic>
    </p:spTree>
    <p:extLst>
      <p:ext uri="{BB962C8B-B14F-4D97-AF65-F5344CB8AC3E}">
        <p14:creationId xmlns:p14="http://schemas.microsoft.com/office/powerpoint/2010/main" xmlns="" val="4240483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Qual a importância dessa discussão?</a:t>
            </a:r>
            <a:endParaRPr lang="pt-BR" sz="2400" b="1" dirty="0"/>
          </a:p>
        </p:txBody>
      </p:sp>
      <p:sp>
        <p:nvSpPr>
          <p:cNvPr id="6" name="Retângulo 5"/>
          <p:cNvSpPr/>
          <p:nvPr/>
        </p:nvSpPr>
        <p:spPr>
          <a:xfrm>
            <a:off x="402282" y="5890452"/>
            <a:ext cx="8554720" cy="646331"/>
          </a:xfrm>
          <a:prstGeom prst="rect">
            <a:avLst/>
          </a:prstGeom>
        </p:spPr>
        <p:txBody>
          <a:bodyPr wrap="square">
            <a:spAutoFit/>
          </a:bodyPr>
          <a:lstStyle/>
          <a:p>
            <a:r>
              <a:rPr lang="pt-BR" dirty="0"/>
              <a:t>https://www.em.com.br/app/noticia/economia/2018/06/25/internas_economia,969152/para-concluir-obras-no-pais-governo-teria-de-desembolsar-r-76-bi.shtml</a:t>
            </a:r>
          </a:p>
        </p:txBody>
      </p:sp>
      <p:pic>
        <p:nvPicPr>
          <p:cNvPr id="2" name="Imagem 1"/>
          <p:cNvPicPr>
            <a:picLocks noChangeAspect="1"/>
          </p:cNvPicPr>
          <p:nvPr/>
        </p:nvPicPr>
        <p:blipFill>
          <a:blip r:embed="rId4"/>
          <a:stretch>
            <a:fillRect/>
          </a:stretch>
        </p:blipFill>
        <p:spPr>
          <a:xfrm>
            <a:off x="402282" y="1494775"/>
            <a:ext cx="8339436" cy="4259127"/>
          </a:xfrm>
          <a:prstGeom prst="rect">
            <a:avLst/>
          </a:prstGeom>
          <a:ln>
            <a:solidFill>
              <a:schemeClr val="tx1"/>
            </a:solidFill>
          </a:ln>
        </p:spPr>
      </p:pic>
    </p:spTree>
    <p:extLst>
      <p:ext uri="{BB962C8B-B14F-4D97-AF65-F5344CB8AC3E}">
        <p14:creationId xmlns:p14="http://schemas.microsoft.com/office/powerpoint/2010/main" xmlns="" val="1354963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Qual a importância dessa discussão?</a:t>
            </a:r>
            <a:endParaRPr lang="pt-BR" sz="2400" b="1" dirty="0"/>
          </a:p>
        </p:txBody>
      </p:sp>
      <p:sp>
        <p:nvSpPr>
          <p:cNvPr id="6" name="Retângulo 5"/>
          <p:cNvSpPr/>
          <p:nvPr/>
        </p:nvSpPr>
        <p:spPr>
          <a:xfrm>
            <a:off x="402282" y="5890452"/>
            <a:ext cx="8554720" cy="646331"/>
          </a:xfrm>
          <a:prstGeom prst="rect">
            <a:avLst/>
          </a:prstGeom>
        </p:spPr>
        <p:txBody>
          <a:bodyPr wrap="square">
            <a:spAutoFit/>
          </a:bodyPr>
          <a:lstStyle/>
          <a:p>
            <a:r>
              <a:rPr lang="pt-BR" dirty="0"/>
              <a:t>https://veja.abril.com.br/economia/crise-fiscal-fara-sociedade-repensar-o-tamanho-do-estado-diz-analista/</a:t>
            </a:r>
          </a:p>
        </p:txBody>
      </p:sp>
      <p:pic>
        <p:nvPicPr>
          <p:cNvPr id="4" name="Imagem 3"/>
          <p:cNvPicPr>
            <a:picLocks noChangeAspect="1"/>
          </p:cNvPicPr>
          <p:nvPr/>
        </p:nvPicPr>
        <p:blipFill>
          <a:blip r:embed="rId4"/>
          <a:stretch>
            <a:fillRect/>
          </a:stretch>
        </p:blipFill>
        <p:spPr>
          <a:xfrm>
            <a:off x="1760795" y="1458937"/>
            <a:ext cx="5622410" cy="4467353"/>
          </a:xfrm>
          <a:prstGeom prst="rect">
            <a:avLst/>
          </a:prstGeom>
          <a:ln>
            <a:solidFill>
              <a:schemeClr val="tx1"/>
            </a:solidFill>
          </a:ln>
        </p:spPr>
      </p:pic>
    </p:spTree>
    <p:extLst>
      <p:ext uri="{BB962C8B-B14F-4D97-AF65-F5344CB8AC3E}">
        <p14:creationId xmlns:p14="http://schemas.microsoft.com/office/powerpoint/2010/main" xmlns="" val="209929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Qual a importância dessa discussão?</a:t>
            </a:r>
            <a:endParaRPr lang="pt-BR" sz="2400" b="1" dirty="0"/>
          </a:p>
        </p:txBody>
      </p:sp>
      <p:sp>
        <p:nvSpPr>
          <p:cNvPr id="6" name="Retângulo 5"/>
          <p:cNvSpPr/>
          <p:nvPr/>
        </p:nvSpPr>
        <p:spPr>
          <a:xfrm>
            <a:off x="402282" y="5890452"/>
            <a:ext cx="8554720" cy="369332"/>
          </a:xfrm>
          <a:prstGeom prst="rect">
            <a:avLst/>
          </a:prstGeom>
        </p:spPr>
        <p:txBody>
          <a:bodyPr wrap="square">
            <a:spAutoFit/>
          </a:bodyPr>
          <a:lstStyle/>
          <a:p>
            <a:r>
              <a:rPr lang="pt-BR" dirty="0"/>
              <a:t>https://</a:t>
            </a:r>
            <a:r>
              <a:rPr lang="pt-BR" dirty="0" smtClean="0"/>
              <a:t>www.istoedinheiro.com.br/o-alarme-das-contas-publicas</a:t>
            </a:r>
            <a:endParaRPr lang="pt-BR" dirty="0"/>
          </a:p>
        </p:txBody>
      </p:sp>
      <p:pic>
        <p:nvPicPr>
          <p:cNvPr id="2" name="Imagem 1"/>
          <p:cNvPicPr>
            <a:picLocks noChangeAspect="1"/>
          </p:cNvPicPr>
          <p:nvPr/>
        </p:nvPicPr>
        <p:blipFill>
          <a:blip r:embed="rId4"/>
          <a:stretch>
            <a:fillRect/>
          </a:stretch>
        </p:blipFill>
        <p:spPr>
          <a:xfrm>
            <a:off x="91440" y="1864768"/>
            <a:ext cx="8957002" cy="3044582"/>
          </a:xfrm>
          <a:prstGeom prst="rect">
            <a:avLst/>
          </a:prstGeom>
          <a:ln>
            <a:solidFill>
              <a:schemeClr val="tx1"/>
            </a:solidFill>
          </a:ln>
        </p:spPr>
      </p:pic>
    </p:spTree>
    <p:extLst>
      <p:ext uri="{BB962C8B-B14F-4D97-AF65-F5344CB8AC3E}">
        <p14:creationId xmlns:p14="http://schemas.microsoft.com/office/powerpoint/2010/main" xmlns="" val="1742751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Qual a importância dessa discussão?</a:t>
            </a:r>
            <a:endParaRPr lang="pt-BR" sz="2400" b="1" dirty="0"/>
          </a:p>
        </p:txBody>
      </p:sp>
      <p:pic>
        <p:nvPicPr>
          <p:cNvPr id="7" name="Imagem 6"/>
          <p:cNvPicPr>
            <a:picLocks noChangeAspect="1"/>
          </p:cNvPicPr>
          <p:nvPr/>
        </p:nvPicPr>
        <p:blipFill>
          <a:blip r:embed="rId4"/>
          <a:stretch>
            <a:fillRect/>
          </a:stretch>
        </p:blipFill>
        <p:spPr>
          <a:xfrm>
            <a:off x="243955" y="1446354"/>
            <a:ext cx="8656089" cy="5226980"/>
          </a:xfrm>
          <a:prstGeom prst="rect">
            <a:avLst/>
          </a:prstGeom>
          <a:ln>
            <a:solidFill>
              <a:schemeClr val="tx1"/>
            </a:solidFill>
          </a:ln>
        </p:spPr>
      </p:pic>
    </p:spTree>
    <p:extLst>
      <p:ext uri="{BB962C8B-B14F-4D97-AF65-F5344CB8AC3E}">
        <p14:creationId xmlns:p14="http://schemas.microsoft.com/office/powerpoint/2010/main" xmlns="" val="2506918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Qual a importância dessa discussão?</a:t>
            </a:r>
            <a:endParaRPr lang="pt-BR" sz="2400" b="1" dirty="0"/>
          </a:p>
        </p:txBody>
      </p:sp>
      <p:pic>
        <p:nvPicPr>
          <p:cNvPr id="6" name="Imagem 5"/>
          <p:cNvPicPr>
            <a:picLocks noChangeAspect="1"/>
          </p:cNvPicPr>
          <p:nvPr/>
        </p:nvPicPr>
        <p:blipFill>
          <a:blip r:embed="rId4"/>
          <a:stretch>
            <a:fillRect/>
          </a:stretch>
        </p:blipFill>
        <p:spPr>
          <a:xfrm>
            <a:off x="416560" y="1494775"/>
            <a:ext cx="8504620" cy="4928814"/>
          </a:xfrm>
          <a:prstGeom prst="rect">
            <a:avLst/>
          </a:prstGeom>
          <a:ln>
            <a:solidFill>
              <a:schemeClr val="tx1"/>
            </a:solidFill>
          </a:ln>
        </p:spPr>
      </p:pic>
    </p:spTree>
    <p:extLst>
      <p:ext uri="{BB962C8B-B14F-4D97-AF65-F5344CB8AC3E}">
        <p14:creationId xmlns:p14="http://schemas.microsoft.com/office/powerpoint/2010/main" xmlns="" val="3729437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2"/>
          <a:srcRect l="444" b="49000"/>
          <a:stretch/>
        </p:blipFill>
        <p:spPr>
          <a:xfrm>
            <a:off x="-1" y="0"/>
            <a:ext cx="9145989" cy="1036320"/>
          </a:xfrm>
          <a:prstGeom prst="rect">
            <a:avLst/>
          </a:prstGeom>
        </p:spPr>
      </p:pic>
      <p:pic>
        <p:nvPicPr>
          <p:cNvPr id="5" name="Imagem 4"/>
          <p:cNvPicPr>
            <a:picLocks noChangeAspect="1"/>
          </p:cNvPicPr>
          <p:nvPr/>
        </p:nvPicPr>
        <p:blipFill>
          <a:blip r:embed="rId3"/>
          <a:stretch>
            <a:fillRect/>
          </a:stretch>
        </p:blipFill>
        <p:spPr>
          <a:xfrm>
            <a:off x="0" y="6673334"/>
            <a:ext cx="9144000" cy="201137"/>
          </a:xfrm>
          <a:prstGeom prst="rect">
            <a:avLst/>
          </a:prstGeom>
        </p:spPr>
      </p:pic>
      <p:pic>
        <p:nvPicPr>
          <p:cNvPr id="3" name="Imagem 2"/>
          <p:cNvPicPr>
            <a:picLocks noChangeAspect="1"/>
          </p:cNvPicPr>
          <p:nvPr/>
        </p:nvPicPr>
        <p:blipFill rotWithShape="1">
          <a:blip r:embed="rId4">
            <a:clrChange>
              <a:clrFrom>
                <a:srgbClr val="FFFFFF"/>
              </a:clrFrom>
              <a:clrTo>
                <a:srgbClr val="FFFFFF">
                  <a:alpha val="0"/>
                </a:srgbClr>
              </a:clrTo>
            </a:clrChange>
          </a:blip>
          <a:srcRect t="2518" r="2420"/>
          <a:stretch/>
        </p:blipFill>
        <p:spPr>
          <a:xfrm>
            <a:off x="428625" y="798146"/>
            <a:ext cx="8286750" cy="6059854"/>
          </a:xfrm>
          <a:prstGeom prst="rect">
            <a:avLst/>
          </a:prstGeom>
        </p:spPr>
      </p:pic>
      <p:sp>
        <p:nvSpPr>
          <p:cNvPr id="6" name="CaixaDeTexto 5"/>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670297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4" name="Imagem 3"/>
          <p:cNvPicPr>
            <a:picLocks noChangeAspect="1"/>
          </p:cNvPicPr>
          <p:nvPr/>
        </p:nvPicPr>
        <p:blipFill>
          <a:blip r:embed="rId3"/>
          <a:stretch>
            <a:fillRect/>
          </a:stretch>
        </p:blipFill>
        <p:spPr>
          <a:xfrm>
            <a:off x="0" y="6673334"/>
            <a:ext cx="9144000" cy="201137"/>
          </a:xfrm>
          <a:prstGeom prst="rect">
            <a:avLst/>
          </a:prstGeom>
        </p:spPr>
      </p:pic>
      <p:pic>
        <p:nvPicPr>
          <p:cNvPr id="2" name="Imagem 1"/>
          <p:cNvPicPr>
            <a:picLocks noChangeAspect="1"/>
          </p:cNvPicPr>
          <p:nvPr/>
        </p:nvPicPr>
        <p:blipFill rotWithShape="1">
          <a:blip r:embed="rId4">
            <a:clrChange>
              <a:clrFrom>
                <a:srgbClr val="FFFFFF"/>
              </a:clrFrom>
              <a:clrTo>
                <a:srgbClr val="FFFFFF">
                  <a:alpha val="0"/>
                </a:srgbClr>
              </a:clrTo>
            </a:clrChange>
          </a:blip>
          <a:srcRect t="2529" r="351"/>
          <a:stretch/>
        </p:blipFill>
        <p:spPr>
          <a:xfrm>
            <a:off x="239617" y="518160"/>
            <a:ext cx="8664766" cy="6204051"/>
          </a:xfrm>
          <a:prstGeom prst="rect">
            <a:avLst/>
          </a:prstGeom>
        </p:spPr>
      </p:pic>
      <p:sp>
        <p:nvSpPr>
          <p:cNvPr id="5" name="CaixaDeTexto 4"/>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3782588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2"/>
          <a:srcRect l="444" b="49000"/>
          <a:stretch/>
        </p:blipFill>
        <p:spPr>
          <a:xfrm>
            <a:off x="-1" y="0"/>
            <a:ext cx="9145989" cy="1036320"/>
          </a:xfrm>
          <a:prstGeom prst="rect">
            <a:avLst/>
          </a:prstGeom>
        </p:spPr>
      </p:pic>
      <p:pic>
        <p:nvPicPr>
          <p:cNvPr id="5" name="Imagem 4"/>
          <p:cNvPicPr>
            <a:picLocks noChangeAspect="1"/>
          </p:cNvPicPr>
          <p:nvPr/>
        </p:nvPicPr>
        <p:blipFill>
          <a:blip r:embed="rId3"/>
          <a:stretch>
            <a:fillRect/>
          </a:stretch>
        </p:blipFill>
        <p:spPr>
          <a:xfrm>
            <a:off x="0" y="6673334"/>
            <a:ext cx="9144000" cy="201137"/>
          </a:xfrm>
          <a:prstGeom prst="rect">
            <a:avLst/>
          </a:prstGeom>
        </p:spPr>
      </p:pic>
      <p:pic>
        <p:nvPicPr>
          <p:cNvPr id="3" name="Imagem 2"/>
          <p:cNvPicPr>
            <a:picLocks noChangeAspect="1"/>
          </p:cNvPicPr>
          <p:nvPr/>
        </p:nvPicPr>
        <p:blipFill rotWithShape="1">
          <a:blip r:embed="rId4">
            <a:clrChange>
              <a:clrFrom>
                <a:srgbClr val="FFFFFF"/>
              </a:clrFrom>
              <a:clrTo>
                <a:srgbClr val="FFFFFF">
                  <a:alpha val="0"/>
                </a:srgbClr>
              </a:clrTo>
            </a:clrChange>
          </a:blip>
          <a:srcRect t="2372" r="2807"/>
          <a:stretch/>
        </p:blipFill>
        <p:spPr>
          <a:xfrm>
            <a:off x="666337" y="775543"/>
            <a:ext cx="8021026" cy="5897791"/>
          </a:xfrm>
          <a:prstGeom prst="rect">
            <a:avLst/>
          </a:prstGeom>
        </p:spPr>
      </p:pic>
      <p:sp>
        <p:nvSpPr>
          <p:cNvPr id="6" name="CaixaDeTexto 5"/>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1128262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clrChange>
              <a:clrFrom>
                <a:srgbClr val="FFFFFF"/>
              </a:clrFrom>
              <a:clrTo>
                <a:srgbClr val="FFFFFF">
                  <a:alpha val="0"/>
                </a:srgbClr>
              </a:clrTo>
            </a:clrChange>
          </a:blip>
          <a:srcRect t="2673" r="2439"/>
          <a:stretch/>
        </p:blipFill>
        <p:spPr>
          <a:xfrm>
            <a:off x="503364" y="1037841"/>
            <a:ext cx="7854824" cy="5736061"/>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4" name="Imagem 3"/>
          <p:cNvPicPr>
            <a:picLocks noChangeAspect="1"/>
          </p:cNvPicPr>
          <p:nvPr/>
        </p:nvPicPr>
        <p:blipFill>
          <a:blip r:embed="rId4"/>
          <a:stretch>
            <a:fillRect/>
          </a:stretch>
        </p:blipFill>
        <p:spPr>
          <a:xfrm>
            <a:off x="0" y="6673334"/>
            <a:ext cx="9144000" cy="201137"/>
          </a:xfrm>
          <a:prstGeom prst="rect">
            <a:avLst/>
          </a:prstGeom>
        </p:spPr>
      </p:pic>
      <p:sp>
        <p:nvSpPr>
          <p:cNvPr id="5" name="CaixaDeTexto 4"/>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438342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rotWithShape="1">
          <a:blip r:embed="rId2"/>
          <a:srcRect l="444" b="49000"/>
          <a:stretch/>
        </p:blipFill>
        <p:spPr>
          <a:xfrm>
            <a:off x="-1" y="0"/>
            <a:ext cx="9145989" cy="1036320"/>
          </a:xfrm>
          <a:prstGeom prst="rect">
            <a:avLst/>
          </a:prstGeom>
        </p:spPr>
      </p:pic>
      <p:pic>
        <p:nvPicPr>
          <p:cNvPr id="5" name="Imagem 4"/>
          <p:cNvPicPr>
            <a:picLocks noChangeAspect="1"/>
          </p:cNvPicPr>
          <p:nvPr/>
        </p:nvPicPr>
        <p:blipFill>
          <a:blip r:embed="rId3"/>
          <a:stretch>
            <a:fillRect/>
          </a:stretch>
        </p:blipFill>
        <p:spPr>
          <a:xfrm>
            <a:off x="0" y="6673334"/>
            <a:ext cx="9144000" cy="201137"/>
          </a:xfrm>
          <a:prstGeom prst="rect">
            <a:avLst/>
          </a:prstGeom>
        </p:spPr>
      </p:pic>
      <p:pic>
        <p:nvPicPr>
          <p:cNvPr id="3" name="Imagem 2"/>
          <p:cNvPicPr>
            <a:picLocks noChangeAspect="1"/>
          </p:cNvPicPr>
          <p:nvPr/>
        </p:nvPicPr>
        <p:blipFill rotWithShape="1">
          <a:blip r:embed="rId4">
            <a:clrChange>
              <a:clrFrom>
                <a:srgbClr val="FFFFFF"/>
              </a:clrFrom>
              <a:clrTo>
                <a:srgbClr val="FFFFFF">
                  <a:alpha val="0"/>
                </a:srgbClr>
              </a:clrTo>
            </a:clrChange>
          </a:blip>
          <a:srcRect t="2010" r="1947"/>
          <a:stretch/>
        </p:blipFill>
        <p:spPr>
          <a:xfrm>
            <a:off x="142875" y="707820"/>
            <a:ext cx="8429625" cy="6166651"/>
          </a:xfrm>
          <a:prstGeom prst="rect">
            <a:avLst/>
          </a:prstGeom>
        </p:spPr>
      </p:pic>
      <p:sp>
        <p:nvSpPr>
          <p:cNvPr id="6" name="CaixaDeTexto 5"/>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3229886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4" name="Imagem 3"/>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pic>
        <p:nvPicPr>
          <p:cNvPr id="6" name="Imagem 5"/>
          <p:cNvPicPr>
            <a:picLocks noChangeAspect="1"/>
          </p:cNvPicPr>
          <p:nvPr/>
        </p:nvPicPr>
        <p:blipFill>
          <a:blip r:embed="rId4">
            <a:clrChange>
              <a:clrFrom>
                <a:srgbClr val="FFFFFF"/>
              </a:clrFrom>
              <a:clrTo>
                <a:srgbClr val="FFFFFF">
                  <a:alpha val="0"/>
                </a:srgbClr>
              </a:clrTo>
            </a:clrChange>
          </a:blip>
          <a:stretch>
            <a:fillRect/>
          </a:stretch>
        </p:blipFill>
        <p:spPr>
          <a:xfrm>
            <a:off x="470954" y="743190"/>
            <a:ext cx="8115834" cy="5941253"/>
          </a:xfrm>
          <a:prstGeom prst="rect">
            <a:avLst/>
          </a:prstGeom>
        </p:spPr>
      </p:pic>
    </p:spTree>
    <p:extLst>
      <p:ext uri="{BB962C8B-B14F-4D97-AF65-F5344CB8AC3E}">
        <p14:creationId xmlns:p14="http://schemas.microsoft.com/office/powerpoint/2010/main" xmlns="" val="2815958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clrChange>
              <a:clrFrom>
                <a:srgbClr val="FFFFFF"/>
              </a:clrFrom>
              <a:clrTo>
                <a:srgbClr val="FFFFFF">
                  <a:alpha val="0"/>
                </a:srgbClr>
              </a:clrTo>
            </a:clrChange>
          </a:blip>
          <a:srcRect t="2833" r="535"/>
          <a:stretch/>
        </p:blipFill>
        <p:spPr>
          <a:xfrm>
            <a:off x="330009" y="901781"/>
            <a:ext cx="8071041" cy="5771553"/>
          </a:xfrm>
          <a:prstGeom prst="rect">
            <a:avLst/>
          </a:prstGeom>
        </p:spPr>
      </p:pic>
      <p:pic>
        <p:nvPicPr>
          <p:cNvPr id="4" name="Imagem 3"/>
          <p:cNvPicPr>
            <a:picLocks noChangeAspect="1"/>
          </p:cNvPicPr>
          <p:nvPr/>
        </p:nvPicPr>
        <p:blipFill rotWithShape="1">
          <a:blip r:embed="rId3"/>
          <a:srcRect l="444" b="49000"/>
          <a:stretch/>
        </p:blipFill>
        <p:spPr>
          <a:xfrm>
            <a:off x="-1" y="0"/>
            <a:ext cx="9145989" cy="1036320"/>
          </a:xfrm>
          <a:prstGeom prst="rect">
            <a:avLst/>
          </a:prstGeom>
        </p:spPr>
      </p:pic>
      <p:pic>
        <p:nvPicPr>
          <p:cNvPr id="5" name="Imagem 4"/>
          <p:cNvPicPr>
            <a:picLocks noChangeAspect="1"/>
          </p:cNvPicPr>
          <p:nvPr/>
        </p:nvPicPr>
        <p:blipFill>
          <a:blip r:embed="rId4"/>
          <a:stretch>
            <a:fillRect/>
          </a:stretch>
        </p:blipFill>
        <p:spPr>
          <a:xfrm>
            <a:off x="0" y="6673334"/>
            <a:ext cx="9144000" cy="201137"/>
          </a:xfrm>
          <a:prstGeom prst="rect">
            <a:avLst/>
          </a:prstGeom>
        </p:spPr>
      </p:pic>
      <p:sp>
        <p:nvSpPr>
          <p:cNvPr id="6" name="CaixaDeTexto 5"/>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2627758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clrChange>
              <a:clrFrom>
                <a:srgbClr val="FFFFFF"/>
              </a:clrFrom>
              <a:clrTo>
                <a:srgbClr val="FFFFFF">
                  <a:alpha val="0"/>
                </a:srgbClr>
              </a:clrTo>
            </a:clrChange>
          </a:blip>
          <a:srcRect t="2811" r="606"/>
          <a:stretch/>
        </p:blipFill>
        <p:spPr>
          <a:xfrm>
            <a:off x="442913" y="915721"/>
            <a:ext cx="8043863" cy="5757613"/>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4" name="Imagem 3"/>
          <p:cNvPicPr>
            <a:picLocks noChangeAspect="1"/>
          </p:cNvPicPr>
          <p:nvPr/>
        </p:nvPicPr>
        <p:blipFill>
          <a:blip r:embed="rId4"/>
          <a:stretch>
            <a:fillRect/>
          </a:stretch>
        </p:blipFill>
        <p:spPr>
          <a:xfrm>
            <a:off x="0" y="6673334"/>
            <a:ext cx="9144000" cy="201137"/>
          </a:xfrm>
          <a:prstGeom prst="rect">
            <a:avLst/>
          </a:prstGeom>
        </p:spPr>
      </p:pic>
      <p:sp>
        <p:nvSpPr>
          <p:cNvPr id="5" name="CaixaDeTexto 4"/>
          <p:cNvSpPr txBox="1"/>
          <p:nvPr/>
        </p:nvSpPr>
        <p:spPr>
          <a:xfrm>
            <a:off x="3014663" y="6443663"/>
            <a:ext cx="5686425" cy="338554"/>
          </a:xfrm>
          <a:prstGeom prst="rect">
            <a:avLst/>
          </a:prstGeom>
          <a:noFill/>
        </p:spPr>
        <p:txBody>
          <a:bodyPr wrap="square" rtlCol="0">
            <a:spAutoFit/>
          </a:bodyPr>
          <a:lstStyle/>
          <a:p>
            <a:pPr algn="r"/>
            <a:r>
              <a:rPr lang="pt-BR" sz="1600" dirty="0" smtClean="0"/>
              <a:t>Fonte : Elaborado com dados do SICONFI / SISTN</a:t>
            </a:r>
            <a:endParaRPr lang="pt-BR" sz="1600" dirty="0"/>
          </a:p>
        </p:txBody>
      </p:sp>
    </p:spTree>
    <p:extLst>
      <p:ext uri="{BB962C8B-B14F-4D97-AF65-F5344CB8AC3E}">
        <p14:creationId xmlns:p14="http://schemas.microsoft.com/office/powerpoint/2010/main" xmlns="" val="24032411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7965440" cy="461665"/>
          </a:xfrm>
          <a:prstGeom prst="rect">
            <a:avLst/>
          </a:prstGeom>
          <a:noFill/>
        </p:spPr>
        <p:txBody>
          <a:bodyPr wrap="square" rtlCol="0">
            <a:spAutoFit/>
          </a:bodyPr>
          <a:lstStyle/>
          <a:p>
            <a:pPr algn="ctr"/>
            <a:r>
              <a:rPr lang="pt-BR" sz="2400" b="1" dirty="0" smtClean="0"/>
              <a:t>Caminhos?</a:t>
            </a:r>
            <a:endParaRPr lang="pt-BR" sz="2400" b="1" dirty="0"/>
          </a:p>
        </p:txBody>
      </p:sp>
      <p:sp>
        <p:nvSpPr>
          <p:cNvPr id="4" name="CaixaDeTexto 3"/>
          <p:cNvSpPr txBox="1"/>
          <p:nvPr/>
        </p:nvSpPr>
        <p:spPr>
          <a:xfrm>
            <a:off x="802640" y="2162125"/>
            <a:ext cx="7497576" cy="3046988"/>
          </a:xfrm>
          <a:prstGeom prst="rect">
            <a:avLst/>
          </a:prstGeom>
          <a:noFill/>
        </p:spPr>
        <p:txBody>
          <a:bodyPr wrap="square" rtlCol="0">
            <a:spAutoFit/>
          </a:bodyPr>
          <a:lstStyle/>
          <a:p>
            <a:pPr algn="r"/>
            <a:r>
              <a:rPr lang="pt-BR" sz="3200" dirty="0" smtClean="0"/>
              <a:t>Diminuir os gastos</a:t>
            </a:r>
          </a:p>
          <a:p>
            <a:pPr algn="r"/>
            <a:endParaRPr lang="pt-BR" sz="3200" dirty="0" smtClean="0"/>
          </a:p>
          <a:p>
            <a:endParaRPr lang="pt-BR" sz="3200" dirty="0" smtClean="0"/>
          </a:p>
          <a:p>
            <a:endParaRPr lang="pt-BR" sz="3200" dirty="0" smtClean="0"/>
          </a:p>
          <a:p>
            <a:endParaRPr lang="pt-BR" sz="3200" dirty="0" smtClean="0"/>
          </a:p>
          <a:p>
            <a:r>
              <a:rPr lang="pt-BR" sz="3200" dirty="0" smtClean="0"/>
              <a:t>Aumentar as receitas</a:t>
            </a:r>
            <a:endParaRPr lang="pt-BR" sz="3200" dirty="0"/>
          </a:p>
        </p:txBody>
      </p:sp>
      <p:pic>
        <p:nvPicPr>
          <p:cNvPr id="7" name="Imagem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572000" y="3514859"/>
            <a:ext cx="3829816" cy="2700020"/>
          </a:xfrm>
          <a:prstGeom prst="rect">
            <a:avLst/>
          </a:prstGeom>
        </p:spPr>
      </p:pic>
      <p:pic>
        <p:nvPicPr>
          <p:cNvPr id="8" name="Imagem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043834" y="1750254"/>
            <a:ext cx="2355446" cy="1766585"/>
          </a:xfrm>
          <a:prstGeom prst="rect">
            <a:avLst/>
          </a:prstGeom>
        </p:spPr>
      </p:pic>
    </p:spTree>
    <p:extLst>
      <p:ext uri="{BB962C8B-B14F-4D97-AF65-F5344CB8AC3E}">
        <p14:creationId xmlns:p14="http://schemas.microsoft.com/office/powerpoint/2010/main" xmlns="" val="187511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sp>
        <p:nvSpPr>
          <p:cNvPr id="7" name="CaixaDeTexto 6"/>
          <p:cNvSpPr txBox="1"/>
          <p:nvPr/>
        </p:nvSpPr>
        <p:spPr>
          <a:xfrm>
            <a:off x="406400" y="1307430"/>
            <a:ext cx="7965440" cy="461665"/>
          </a:xfrm>
          <a:prstGeom prst="rect">
            <a:avLst/>
          </a:prstGeom>
          <a:noFill/>
        </p:spPr>
        <p:txBody>
          <a:bodyPr wrap="square" rtlCol="0">
            <a:spAutoFit/>
          </a:bodyPr>
          <a:lstStyle/>
          <a:p>
            <a:pPr algn="ctr"/>
            <a:r>
              <a:rPr lang="pt-BR" sz="2400" b="1" dirty="0" smtClean="0"/>
              <a:t>Gastos Tributários</a:t>
            </a:r>
            <a:endParaRPr lang="pt-BR" sz="2400" b="1" dirty="0"/>
          </a:p>
        </p:txBody>
      </p:sp>
      <p:sp>
        <p:nvSpPr>
          <p:cNvPr id="2" name="CaixaDeTexto 1"/>
          <p:cNvSpPr txBox="1"/>
          <p:nvPr/>
        </p:nvSpPr>
        <p:spPr>
          <a:xfrm>
            <a:off x="508000" y="2149611"/>
            <a:ext cx="8341360" cy="2677656"/>
          </a:xfrm>
          <a:prstGeom prst="rect">
            <a:avLst/>
          </a:prstGeom>
          <a:noFill/>
        </p:spPr>
        <p:txBody>
          <a:bodyPr wrap="square" rtlCol="0">
            <a:spAutoFit/>
          </a:bodyPr>
          <a:lstStyle/>
          <a:p>
            <a:pPr algn="just"/>
            <a:r>
              <a:rPr lang="pt-BR" sz="2400" dirty="0"/>
              <a:t>O termo </a:t>
            </a:r>
            <a:r>
              <a:rPr lang="pt-BR" sz="2400" dirty="0" smtClean="0"/>
              <a:t>“gastos tributários“ (</a:t>
            </a:r>
            <a:r>
              <a:rPr lang="pt-BR" sz="2400" b="1" i="1" u="sng" dirty="0" err="1" smtClean="0"/>
              <a:t>tax</a:t>
            </a:r>
            <a:r>
              <a:rPr lang="pt-BR" sz="2400" b="1" i="1" u="sng" dirty="0" smtClean="0"/>
              <a:t> expenditures</a:t>
            </a:r>
            <a:r>
              <a:rPr lang="pt-BR" sz="2400" dirty="0" smtClean="0"/>
              <a:t>) </a:t>
            </a:r>
            <a:r>
              <a:rPr lang="pt-BR" sz="2400" dirty="0"/>
              <a:t>foi criado pela primeira vez por Stanley </a:t>
            </a:r>
            <a:r>
              <a:rPr lang="pt-BR" sz="2400" dirty="0" err="1"/>
              <a:t>Surrey</a:t>
            </a:r>
            <a:r>
              <a:rPr lang="pt-BR" sz="2400" dirty="0"/>
              <a:t> (1973) para destacar a similaridade que tais acordos têm com os programas de gastos diretos, com gastos conduzidos através do sistema tributário em vez de diretamente através de gastos do governo</a:t>
            </a:r>
            <a:r>
              <a:rPr lang="pt-BR" sz="2400" dirty="0" smtClean="0"/>
              <a:t>.</a:t>
            </a:r>
          </a:p>
          <a:p>
            <a:pPr algn="just"/>
            <a:endParaRPr lang="pt-BR" sz="2400" dirty="0" smtClean="0"/>
          </a:p>
          <a:p>
            <a:pPr algn="r"/>
            <a:r>
              <a:rPr lang="pt-BR" sz="2400" dirty="0" smtClean="0"/>
              <a:t>(</a:t>
            </a:r>
            <a:r>
              <a:rPr lang="pt-BR" sz="2400" dirty="0" err="1"/>
              <a:t>Department</a:t>
            </a:r>
            <a:r>
              <a:rPr lang="pt-BR" sz="2400" dirty="0"/>
              <a:t> of </a:t>
            </a:r>
            <a:r>
              <a:rPr lang="pt-BR" sz="2400" dirty="0" err="1"/>
              <a:t>Finance</a:t>
            </a:r>
            <a:r>
              <a:rPr lang="pt-BR" sz="2400" dirty="0"/>
              <a:t> </a:t>
            </a:r>
            <a:r>
              <a:rPr lang="pt-BR" sz="2400" dirty="0" err="1" smtClean="0"/>
              <a:t>Ireland</a:t>
            </a:r>
            <a:r>
              <a:rPr lang="pt-BR" sz="2400" dirty="0" smtClean="0"/>
              <a:t>, 2014)</a:t>
            </a:r>
            <a:endParaRPr lang="pt-BR" sz="2400" dirty="0"/>
          </a:p>
        </p:txBody>
      </p:sp>
      <p:pic>
        <p:nvPicPr>
          <p:cNvPr id="8" name="Imagem 7"/>
          <p:cNvPicPr>
            <a:picLocks noChangeAspect="1"/>
          </p:cNvPicPr>
          <p:nvPr/>
        </p:nvPicPr>
        <p:blipFill>
          <a:blip r:embed="rId3"/>
          <a:stretch>
            <a:fillRect/>
          </a:stretch>
        </p:blipFill>
        <p:spPr>
          <a:xfrm>
            <a:off x="0" y="6673334"/>
            <a:ext cx="9144000" cy="201137"/>
          </a:xfrm>
          <a:prstGeom prst="rect">
            <a:avLst/>
          </a:prstGeom>
        </p:spPr>
      </p:pic>
    </p:spTree>
    <p:extLst>
      <p:ext uri="{BB962C8B-B14F-4D97-AF65-F5344CB8AC3E}">
        <p14:creationId xmlns:p14="http://schemas.microsoft.com/office/powerpoint/2010/main" xmlns="" val="2640254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sp>
        <p:nvSpPr>
          <p:cNvPr id="7" name="CaixaDeTexto 6"/>
          <p:cNvSpPr txBox="1"/>
          <p:nvPr/>
        </p:nvSpPr>
        <p:spPr>
          <a:xfrm>
            <a:off x="406400" y="1307430"/>
            <a:ext cx="7965440" cy="461665"/>
          </a:xfrm>
          <a:prstGeom prst="rect">
            <a:avLst/>
          </a:prstGeom>
          <a:noFill/>
        </p:spPr>
        <p:txBody>
          <a:bodyPr wrap="square" rtlCol="0">
            <a:spAutoFit/>
          </a:bodyPr>
          <a:lstStyle/>
          <a:p>
            <a:pPr algn="ctr"/>
            <a:r>
              <a:rPr lang="pt-BR" sz="2400" b="1" dirty="0" smtClean="0"/>
              <a:t>Gastos Tributários</a:t>
            </a:r>
            <a:endParaRPr lang="pt-BR" sz="2400" b="1" dirty="0"/>
          </a:p>
        </p:txBody>
      </p:sp>
      <p:sp>
        <p:nvSpPr>
          <p:cNvPr id="2" name="CaixaDeTexto 1"/>
          <p:cNvSpPr txBox="1"/>
          <p:nvPr/>
        </p:nvSpPr>
        <p:spPr>
          <a:xfrm>
            <a:off x="406400" y="2040205"/>
            <a:ext cx="8341360" cy="3046988"/>
          </a:xfrm>
          <a:prstGeom prst="rect">
            <a:avLst/>
          </a:prstGeom>
          <a:noFill/>
        </p:spPr>
        <p:txBody>
          <a:bodyPr wrap="square" rtlCol="0">
            <a:spAutoFit/>
          </a:bodyPr>
          <a:lstStyle/>
          <a:p>
            <a:pPr algn="just"/>
            <a:r>
              <a:rPr lang="pt-BR" sz="2400" dirty="0" smtClean="0"/>
              <a:t>“a </a:t>
            </a:r>
            <a:r>
              <a:rPr lang="pt-BR" sz="2400" dirty="0"/>
              <a:t>Receita Federal do Brasil adotou o seguinte conceito: </a:t>
            </a:r>
            <a:endParaRPr lang="pt-BR" sz="2400" dirty="0" smtClean="0"/>
          </a:p>
          <a:p>
            <a:pPr algn="just"/>
            <a:endParaRPr lang="pt-BR" sz="2400" dirty="0"/>
          </a:p>
          <a:p>
            <a:pPr algn="just"/>
            <a:r>
              <a:rPr lang="pt-BR" sz="2400" b="1" dirty="0">
                <a:solidFill>
                  <a:srgbClr val="00B050"/>
                </a:solidFill>
              </a:rPr>
              <a:t>Gastos tributários </a:t>
            </a:r>
            <a:r>
              <a:rPr lang="pt-BR" sz="2400" dirty="0"/>
              <a:t>são </a:t>
            </a:r>
            <a:r>
              <a:rPr lang="pt-BR" sz="2400" b="1" u="sng" dirty="0"/>
              <a:t>gastos indiretos</a:t>
            </a:r>
            <a:r>
              <a:rPr lang="pt-BR" sz="2400" dirty="0"/>
              <a:t> do governo  realizados </a:t>
            </a:r>
            <a:r>
              <a:rPr lang="pt-BR" sz="2400" dirty="0" smtClean="0"/>
              <a:t>por </a:t>
            </a:r>
            <a:endParaRPr lang="pt-BR" sz="2400" dirty="0"/>
          </a:p>
          <a:p>
            <a:pPr algn="just"/>
            <a:r>
              <a:rPr lang="pt-BR" sz="2400" dirty="0"/>
              <a:t>intermédio do sistema tributário, </a:t>
            </a:r>
            <a:r>
              <a:rPr lang="pt-BR" sz="2400" b="1" u="sng" dirty="0"/>
              <a:t>visando a </a:t>
            </a:r>
            <a:r>
              <a:rPr lang="pt-BR" sz="2400" b="1" u="sng" dirty="0" smtClean="0"/>
              <a:t>atender objetivos </a:t>
            </a:r>
            <a:r>
              <a:rPr lang="pt-BR" sz="2400" b="1" u="sng" dirty="0"/>
              <a:t>econômicos e </a:t>
            </a:r>
            <a:r>
              <a:rPr lang="pt-BR" sz="2400" b="1" u="sng" dirty="0" smtClean="0"/>
              <a:t>sociais</a:t>
            </a:r>
            <a:r>
              <a:rPr lang="pt-BR" sz="2400" dirty="0" smtClean="0"/>
              <a:t> </a:t>
            </a:r>
            <a:r>
              <a:rPr lang="pt-BR" sz="2400" dirty="0"/>
              <a:t>e constituem-se em uma exceção ao sistema tributário de referência, </a:t>
            </a:r>
            <a:r>
              <a:rPr lang="pt-BR" sz="2400" dirty="0" smtClean="0"/>
              <a:t>reduzindo  </a:t>
            </a:r>
            <a:r>
              <a:rPr lang="pt-BR" sz="2400" dirty="0"/>
              <a:t>a  arrecadação  potencial  e,  consequentemente,  aumentando  a </a:t>
            </a:r>
            <a:r>
              <a:rPr lang="pt-BR" sz="2400" dirty="0" smtClean="0"/>
              <a:t>disponibilidade </a:t>
            </a:r>
            <a:r>
              <a:rPr lang="pt-BR" sz="2400" dirty="0"/>
              <a:t>econômica do contribuinte. </a:t>
            </a:r>
            <a:r>
              <a:rPr lang="pt-BR" sz="2400" dirty="0" smtClean="0"/>
              <a:t>“</a:t>
            </a:r>
          </a:p>
        </p:txBody>
      </p:sp>
      <p:pic>
        <p:nvPicPr>
          <p:cNvPr id="8" name="Imagem 7"/>
          <p:cNvPicPr>
            <a:picLocks noChangeAspect="1"/>
          </p:cNvPicPr>
          <p:nvPr/>
        </p:nvPicPr>
        <p:blipFill>
          <a:blip r:embed="rId3"/>
          <a:stretch>
            <a:fillRect/>
          </a:stretch>
        </p:blipFill>
        <p:spPr>
          <a:xfrm>
            <a:off x="0" y="6673334"/>
            <a:ext cx="9144000" cy="201137"/>
          </a:xfrm>
          <a:prstGeom prst="rect">
            <a:avLst/>
          </a:prstGeom>
        </p:spPr>
      </p:pic>
      <p:sp>
        <p:nvSpPr>
          <p:cNvPr id="4" name="CaixaDeTexto 3"/>
          <p:cNvSpPr txBox="1"/>
          <p:nvPr/>
        </p:nvSpPr>
        <p:spPr>
          <a:xfrm>
            <a:off x="731520" y="5755893"/>
            <a:ext cx="7640320" cy="369332"/>
          </a:xfrm>
          <a:prstGeom prst="rect">
            <a:avLst/>
          </a:prstGeom>
          <a:noFill/>
        </p:spPr>
        <p:txBody>
          <a:bodyPr wrap="square" rtlCol="0">
            <a:spAutoFit/>
          </a:bodyPr>
          <a:lstStyle/>
          <a:p>
            <a:pPr algn="r"/>
            <a:r>
              <a:rPr lang="pt-BR" dirty="0" smtClean="0"/>
              <a:t>Fonte: </a:t>
            </a:r>
            <a:r>
              <a:rPr lang="pt-BR" dirty="0"/>
              <a:t>Receita Federal, Demonstrativo dos </a:t>
            </a:r>
            <a:r>
              <a:rPr lang="pt-BR" dirty="0" smtClean="0"/>
              <a:t>Gastos Tributários - PLOA 2018.</a:t>
            </a:r>
            <a:endParaRPr lang="pt-BR" dirty="0"/>
          </a:p>
        </p:txBody>
      </p:sp>
    </p:spTree>
    <p:extLst>
      <p:ext uri="{BB962C8B-B14F-4D97-AF65-F5344CB8AC3E}">
        <p14:creationId xmlns:p14="http://schemas.microsoft.com/office/powerpoint/2010/main" xmlns="" val="34182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sp>
        <p:nvSpPr>
          <p:cNvPr id="7" name="CaixaDeTexto 6"/>
          <p:cNvSpPr txBox="1"/>
          <p:nvPr/>
        </p:nvSpPr>
        <p:spPr>
          <a:xfrm>
            <a:off x="406400" y="1307430"/>
            <a:ext cx="7965440" cy="461665"/>
          </a:xfrm>
          <a:prstGeom prst="rect">
            <a:avLst/>
          </a:prstGeom>
          <a:noFill/>
        </p:spPr>
        <p:txBody>
          <a:bodyPr wrap="square" rtlCol="0">
            <a:spAutoFit/>
          </a:bodyPr>
          <a:lstStyle/>
          <a:p>
            <a:pPr algn="ctr"/>
            <a:r>
              <a:rPr lang="pt-BR" sz="2400" b="1" dirty="0" smtClean="0"/>
              <a:t>Formas de gastos: uma breve comparação</a:t>
            </a:r>
            <a:endParaRPr lang="pt-BR" sz="2400" b="1" dirty="0"/>
          </a:p>
        </p:txBody>
      </p:sp>
      <p:sp>
        <p:nvSpPr>
          <p:cNvPr id="2" name="CaixaDeTexto 1"/>
          <p:cNvSpPr txBox="1"/>
          <p:nvPr/>
        </p:nvSpPr>
        <p:spPr>
          <a:xfrm>
            <a:off x="71120" y="2040206"/>
            <a:ext cx="4439920" cy="400110"/>
          </a:xfrm>
          <a:prstGeom prst="rect">
            <a:avLst/>
          </a:prstGeom>
          <a:noFill/>
        </p:spPr>
        <p:txBody>
          <a:bodyPr wrap="square" rtlCol="0">
            <a:spAutoFit/>
          </a:bodyPr>
          <a:lstStyle/>
          <a:p>
            <a:pPr algn="just"/>
            <a:r>
              <a:rPr lang="pt-BR" sz="2000" b="1" u="sng" dirty="0" smtClean="0">
                <a:solidFill>
                  <a:srgbClr val="0070C0"/>
                </a:solidFill>
              </a:rPr>
              <a:t>Gastos diretos</a:t>
            </a:r>
            <a:r>
              <a:rPr lang="pt-BR" sz="2000" b="1" dirty="0" smtClean="0">
                <a:solidFill>
                  <a:srgbClr val="0070C0"/>
                </a:solidFill>
              </a:rPr>
              <a:t> (inclui subsídios)</a:t>
            </a:r>
            <a:endParaRPr lang="pt-BR" sz="2000" dirty="0"/>
          </a:p>
        </p:txBody>
      </p:sp>
      <p:pic>
        <p:nvPicPr>
          <p:cNvPr id="8" name="Imagem 7"/>
          <p:cNvPicPr>
            <a:picLocks noChangeAspect="1"/>
          </p:cNvPicPr>
          <p:nvPr/>
        </p:nvPicPr>
        <p:blipFill>
          <a:blip r:embed="rId3"/>
          <a:stretch>
            <a:fillRect/>
          </a:stretch>
        </p:blipFill>
        <p:spPr>
          <a:xfrm>
            <a:off x="0" y="6673334"/>
            <a:ext cx="9144000" cy="201137"/>
          </a:xfrm>
          <a:prstGeom prst="rect">
            <a:avLst/>
          </a:prstGeom>
        </p:spPr>
      </p:pic>
      <p:graphicFrame>
        <p:nvGraphicFramePr>
          <p:cNvPr id="4" name="Diagrama 3"/>
          <p:cNvGraphicFramePr/>
          <p:nvPr>
            <p:extLst>
              <p:ext uri="{D42A27DB-BD31-4B8C-83A1-F6EECF244321}">
                <p14:modId xmlns:p14="http://schemas.microsoft.com/office/powerpoint/2010/main" xmlns="" val="2707849988"/>
              </p:ext>
            </p:extLst>
          </p:nvPr>
        </p:nvGraphicFramePr>
        <p:xfrm>
          <a:off x="71120" y="2654034"/>
          <a:ext cx="4246880" cy="3134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aixaDeTexto 8"/>
          <p:cNvSpPr txBox="1"/>
          <p:nvPr/>
        </p:nvSpPr>
        <p:spPr>
          <a:xfrm>
            <a:off x="4663440" y="2024817"/>
            <a:ext cx="4282440" cy="830997"/>
          </a:xfrm>
          <a:prstGeom prst="rect">
            <a:avLst/>
          </a:prstGeom>
          <a:noFill/>
        </p:spPr>
        <p:txBody>
          <a:bodyPr wrap="square" rtlCol="0">
            <a:spAutoFit/>
          </a:bodyPr>
          <a:lstStyle/>
          <a:p>
            <a:pPr algn="just"/>
            <a:r>
              <a:rPr lang="pt-BR" sz="2400" b="1" u="sng" dirty="0" smtClean="0">
                <a:solidFill>
                  <a:srgbClr val="0070C0"/>
                </a:solidFill>
              </a:rPr>
              <a:t>Gastos indiretos</a:t>
            </a:r>
          </a:p>
          <a:p>
            <a:pPr algn="just"/>
            <a:endParaRPr lang="pt-BR" sz="2400" dirty="0"/>
          </a:p>
        </p:txBody>
      </p:sp>
      <p:graphicFrame>
        <p:nvGraphicFramePr>
          <p:cNvPr id="10" name="Diagrama 9"/>
          <p:cNvGraphicFramePr/>
          <p:nvPr>
            <p:extLst>
              <p:ext uri="{D42A27DB-BD31-4B8C-83A1-F6EECF244321}">
                <p14:modId xmlns:p14="http://schemas.microsoft.com/office/powerpoint/2010/main" xmlns="" val="2051103661"/>
              </p:ext>
            </p:extLst>
          </p:nvPr>
        </p:nvGraphicFramePr>
        <p:xfrm>
          <a:off x="4663440" y="2654034"/>
          <a:ext cx="4246880" cy="31343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xmlns="" val="14115066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8" name="Imagem 7"/>
          <p:cNvPicPr>
            <a:picLocks noChangeAspect="1"/>
          </p:cNvPicPr>
          <p:nvPr/>
        </p:nvPicPr>
        <p:blipFill>
          <a:blip r:embed="rId3"/>
          <a:stretch>
            <a:fillRect/>
          </a:stretch>
        </p:blipFill>
        <p:spPr>
          <a:xfrm>
            <a:off x="0" y="6673334"/>
            <a:ext cx="9144000" cy="201137"/>
          </a:xfrm>
          <a:prstGeom prst="rect">
            <a:avLst/>
          </a:prstGeom>
        </p:spPr>
      </p:pic>
      <p:graphicFrame>
        <p:nvGraphicFramePr>
          <p:cNvPr id="5" name="Tabela 4"/>
          <p:cNvGraphicFramePr>
            <a:graphicFrameLocks noGrp="1"/>
          </p:cNvGraphicFramePr>
          <p:nvPr>
            <p:extLst>
              <p:ext uri="{D42A27DB-BD31-4B8C-83A1-F6EECF244321}">
                <p14:modId xmlns:p14="http://schemas.microsoft.com/office/powerpoint/2010/main" xmlns="" val="3518313265"/>
              </p:ext>
            </p:extLst>
          </p:nvPr>
        </p:nvGraphicFramePr>
        <p:xfrm>
          <a:off x="152400" y="1127760"/>
          <a:ext cx="8849360" cy="5570220"/>
        </p:xfrm>
        <a:graphic>
          <a:graphicData uri="http://schemas.openxmlformats.org/drawingml/2006/table">
            <a:tbl>
              <a:tblPr>
                <a:tableStyleId>{5940675A-B579-460E-94D1-54222C63F5DA}</a:tableStyleId>
              </a:tblPr>
              <a:tblGrid>
                <a:gridCol w="2406668"/>
                <a:gridCol w="3154079"/>
                <a:gridCol w="3288613"/>
              </a:tblGrid>
              <a:tr h="487680">
                <a:tc gridSpan="3">
                  <a:txBody>
                    <a:bodyPr/>
                    <a:lstStyle/>
                    <a:p>
                      <a:pPr algn="ctr" fontAlgn="ctr"/>
                      <a:r>
                        <a:rPr lang="pt-BR" sz="1500" b="1" u="none" strike="noStrike" dirty="0">
                          <a:effectLst/>
                          <a:latin typeface="Arial" panose="020B0604020202020204" pitchFamily="34" charset="0"/>
                          <a:cs typeface="Arial" panose="020B0604020202020204" pitchFamily="34" charset="0"/>
                        </a:rPr>
                        <a:t> </a:t>
                      </a:r>
                      <a:r>
                        <a:rPr lang="pt-BR" sz="1500" b="1" u="none" strike="noStrike" dirty="0" smtClean="0">
                          <a:effectLst/>
                          <a:latin typeface="Arial" panose="020B0604020202020204" pitchFamily="34" charset="0"/>
                          <a:cs typeface="Arial" panose="020B0604020202020204" pitchFamily="34" charset="0"/>
                        </a:rPr>
                        <a:t>Benefícios </a:t>
                      </a:r>
                      <a:r>
                        <a:rPr lang="pt-BR" sz="1500" b="1" u="none" strike="noStrike" dirty="0">
                          <a:effectLst/>
                          <a:latin typeface="Arial" panose="020B0604020202020204" pitchFamily="34" charset="0"/>
                          <a:cs typeface="Arial" panose="020B0604020202020204" pitchFamily="34" charset="0"/>
                        </a:rPr>
                        <a:t>e Limitações de Despesas Tributárias e Subsídios </a:t>
                      </a:r>
                      <a:r>
                        <a:rPr lang="pt-BR" sz="1500" b="1" u="none" strike="noStrike" dirty="0" smtClean="0">
                          <a:effectLst/>
                          <a:latin typeface="Arial" panose="020B0604020202020204" pitchFamily="34" charset="0"/>
                          <a:cs typeface="Arial" panose="020B0604020202020204" pitchFamily="34" charset="0"/>
                        </a:rPr>
                        <a:t>Diretos</a:t>
                      </a:r>
                      <a:endParaRPr lang="pt-BR" sz="1500" b="1" u="none" strike="noStrike" dirty="0">
                        <a:effectLst/>
                        <a:latin typeface="Arial" panose="020B0604020202020204" pitchFamily="34" charset="0"/>
                        <a:cs typeface="Arial" panose="020B0604020202020204" pitchFamily="34" charset="0"/>
                      </a:endParaRPr>
                    </a:p>
                  </a:txBody>
                  <a:tcPr marL="7620" marR="7620" marT="7620" marB="0" anchor="ctr">
                    <a:solidFill>
                      <a:schemeClr val="bg1">
                        <a:lumMod val="85000"/>
                      </a:schemeClr>
                    </a:solidFill>
                  </a:tcPr>
                </a:tc>
                <a:tc hMerge="1">
                  <a:txBody>
                    <a:bodyPr/>
                    <a:lstStyle/>
                    <a:p>
                      <a:pPr algn="l" fontAlgn="ctr"/>
                      <a:endParaRPr lang="pt-BR" sz="1100" b="0" i="0" u="none" strike="noStrike" dirty="0">
                        <a:solidFill>
                          <a:srgbClr val="000000"/>
                        </a:solidFill>
                        <a:effectLst/>
                        <a:latin typeface="Calibri" panose="020F0502020204030204" pitchFamily="34" charset="0"/>
                      </a:endParaRPr>
                    </a:p>
                  </a:txBody>
                  <a:tcPr marL="7620" marR="7620" marT="7620" marB="0" anchor="ctr"/>
                </a:tc>
                <a:tc hMerge="1">
                  <a:txBody>
                    <a:bodyPr/>
                    <a:lstStyle/>
                    <a:p>
                      <a:pPr algn="l" fontAlgn="ctr"/>
                      <a:endParaRPr lang="pt-BR" sz="1100" b="0" i="0" u="none" strike="noStrike" dirty="0">
                        <a:solidFill>
                          <a:srgbClr val="000000"/>
                        </a:solidFill>
                        <a:effectLst/>
                        <a:latin typeface="Calibri" panose="020F0502020204030204" pitchFamily="34" charset="0"/>
                      </a:endParaRPr>
                    </a:p>
                  </a:txBody>
                  <a:tcPr marL="7620" marR="7620" marT="7620" marB="0" anchor="ctr"/>
                </a:tc>
              </a:tr>
              <a:tr h="182880">
                <a:tc>
                  <a:txBody>
                    <a:bodyPr/>
                    <a:lstStyle/>
                    <a:p>
                      <a:pPr algn="l" fontAlgn="ctr"/>
                      <a:r>
                        <a:rPr lang="pt-BR" sz="1500" u="none" strike="noStrike">
                          <a:effectLst/>
                          <a:latin typeface="Arial" panose="020B0604020202020204" pitchFamily="34" charset="0"/>
                          <a:cs typeface="Arial" panose="020B0604020202020204" pitchFamily="34" charset="0"/>
                        </a:rPr>
                        <a:t> </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pt-BR" sz="1500" b="1" u="none" strike="noStrike" dirty="0">
                          <a:effectLst/>
                          <a:latin typeface="Arial" panose="020B0604020202020204" pitchFamily="34" charset="0"/>
                          <a:cs typeface="Arial" panose="020B0604020202020204" pitchFamily="34" charset="0"/>
                        </a:rPr>
                        <a:t>Gastos Tributários</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pt-BR" sz="1500" b="1" u="none" strike="noStrike" dirty="0" smtClean="0">
                          <a:effectLst/>
                          <a:latin typeface="Arial" panose="020B0604020202020204" pitchFamily="34" charset="0"/>
                          <a:cs typeface="Arial" panose="020B0604020202020204" pitchFamily="34" charset="0"/>
                        </a:rPr>
                        <a:t>Subsídios </a:t>
                      </a:r>
                      <a:r>
                        <a:rPr lang="pt-BR" sz="1500" b="1" u="none" strike="noStrike" dirty="0">
                          <a:effectLst/>
                          <a:latin typeface="Arial" panose="020B0604020202020204" pitchFamily="34" charset="0"/>
                          <a:cs typeface="Arial" panose="020B0604020202020204" pitchFamily="34" charset="0"/>
                        </a:rPr>
                        <a:t>diretos</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r h="548640">
                <a:tc>
                  <a:txBody>
                    <a:bodyPr/>
                    <a:lstStyle/>
                    <a:p>
                      <a:pPr algn="l" fontAlgn="ctr"/>
                      <a:r>
                        <a:rPr lang="pt-BR" sz="1500" b="1" u="none" strike="noStrike" dirty="0">
                          <a:effectLst/>
                          <a:latin typeface="Arial" panose="020B0604020202020204" pitchFamily="34" charset="0"/>
                          <a:cs typeface="Arial" panose="020B0604020202020204" pitchFamily="34" charset="0"/>
                        </a:rPr>
                        <a:t>Acessibilidade pelos </a:t>
                      </a:r>
                      <a:r>
                        <a:rPr lang="pt-BR" sz="1500" b="1" u="none" strike="noStrike" dirty="0" smtClean="0">
                          <a:effectLst/>
                          <a:latin typeface="Arial" panose="020B0604020202020204" pitchFamily="34" charset="0"/>
                          <a:cs typeface="Arial" panose="020B0604020202020204" pitchFamily="34" charset="0"/>
                        </a:rPr>
                        <a:t>benificiários</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b="1" u="none" strike="noStrike" dirty="0">
                          <a:effectLst/>
                          <a:latin typeface="Arial" panose="020B0604020202020204" pitchFamily="34" charset="0"/>
                          <a:cs typeface="Arial" panose="020B0604020202020204" pitchFamily="34" charset="0"/>
                        </a:rPr>
                        <a:t>Simples</a:t>
                      </a:r>
                      <a:r>
                        <a:rPr lang="pt-BR" sz="1500" u="none" strike="noStrike" dirty="0">
                          <a:effectLst/>
                          <a:latin typeface="Arial" panose="020B0604020202020204" pitchFamily="34" charset="0"/>
                          <a:cs typeface="Arial" panose="020B0604020202020204" pitchFamily="34" charset="0"/>
                        </a:rPr>
                        <a:t>, devido à sua natureza automática. Pode facilitar uma maior gama de escolha do contribuinte.</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dirty="0">
                          <a:effectLst/>
                          <a:latin typeface="Arial" panose="020B0604020202020204" pitchFamily="34" charset="0"/>
                          <a:cs typeface="Arial" panose="020B0604020202020204" pitchFamily="34" charset="0"/>
                        </a:rPr>
                        <a:t>Mais </a:t>
                      </a:r>
                      <a:r>
                        <a:rPr lang="pt-BR" sz="1500" b="1" u="none" strike="noStrike" dirty="0">
                          <a:effectLst/>
                          <a:latin typeface="Arial" panose="020B0604020202020204" pitchFamily="34" charset="0"/>
                          <a:cs typeface="Arial" panose="020B0604020202020204" pitchFamily="34" charset="0"/>
                        </a:rPr>
                        <a:t>complexo</a:t>
                      </a:r>
                      <a:r>
                        <a:rPr lang="pt-BR" sz="1500" u="none" strike="noStrike" dirty="0">
                          <a:effectLst/>
                          <a:latin typeface="Arial" panose="020B0604020202020204" pitchFamily="34" charset="0"/>
                          <a:cs typeface="Arial" panose="020B0604020202020204" pitchFamily="34" charset="0"/>
                        </a:rPr>
                        <a:t>, exigindo seleção / segmentação.</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r h="731520">
                <a:tc>
                  <a:txBody>
                    <a:bodyPr/>
                    <a:lstStyle/>
                    <a:p>
                      <a:pPr algn="l" fontAlgn="ctr"/>
                      <a:r>
                        <a:rPr lang="pt-BR" sz="1500" b="1" u="none" strike="noStrike" dirty="0">
                          <a:effectLst/>
                          <a:latin typeface="Arial" panose="020B0604020202020204" pitchFamily="34" charset="0"/>
                          <a:cs typeface="Arial" panose="020B0604020202020204" pitchFamily="34" charset="0"/>
                        </a:rPr>
                        <a:t>Custos administrativos</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b="1" u="none" strike="noStrike" dirty="0">
                          <a:effectLst/>
                          <a:latin typeface="Arial" panose="020B0604020202020204" pitchFamily="34" charset="0"/>
                          <a:cs typeface="Arial" panose="020B0604020202020204" pitchFamily="34" charset="0"/>
                        </a:rPr>
                        <a:t>Baixo para isenção</a:t>
                      </a:r>
                      <a:r>
                        <a:rPr lang="pt-BR" sz="1500" u="none" strike="noStrike" dirty="0">
                          <a:effectLst/>
                          <a:latin typeface="Arial" panose="020B0604020202020204" pitchFamily="34" charset="0"/>
                          <a:cs typeface="Arial" panose="020B0604020202020204" pitchFamily="34" charset="0"/>
                        </a:rPr>
                        <a:t> (pode usar dados fiscais existentes), mas pode ser alto para o sistema tributário como um todo devido ao aumento da complexidade.</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b="1" u="none" strike="noStrike" dirty="0">
                          <a:effectLst/>
                          <a:latin typeface="Arial" panose="020B0604020202020204" pitchFamily="34" charset="0"/>
                          <a:cs typeface="Arial" panose="020B0604020202020204" pitchFamily="34" charset="0"/>
                        </a:rPr>
                        <a:t>Nível médio</a:t>
                      </a:r>
                      <a:r>
                        <a:rPr lang="pt-BR" sz="1500" u="none" strike="noStrike" dirty="0">
                          <a:effectLst/>
                          <a:latin typeface="Arial" panose="020B0604020202020204" pitchFamily="34" charset="0"/>
                          <a:cs typeface="Arial" panose="020B0604020202020204" pitchFamily="34" charset="0"/>
                        </a:rPr>
                        <a:t>, devido à necessidade de um sistema de seleção e alocação.</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r h="365760">
                <a:tc>
                  <a:txBody>
                    <a:bodyPr/>
                    <a:lstStyle/>
                    <a:p>
                      <a:pPr algn="l" fontAlgn="ctr"/>
                      <a:r>
                        <a:rPr lang="pt-BR" sz="1500" b="1" u="none" strike="noStrike" dirty="0">
                          <a:effectLst/>
                          <a:latin typeface="Arial" panose="020B0604020202020204" pitchFamily="34" charset="0"/>
                          <a:cs typeface="Arial" panose="020B0604020202020204" pitchFamily="34" charset="0"/>
                        </a:rPr>
                        <a:t>Flexibilidade</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a:effectLst/>
                          <a:latin typeface="Arial" panose="020B0604020202020204" pitchFamily="34" charset="0"/>
                          <a:cs typeface="Arial" panose="020B0604020202020204" pitchFamily="34" charset="0"/>
                        </a:rPr>
                        <a:t>Funciona com leis permanentes, gerando estabilidade, mas também inércia.</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a:effectLst/>
                          <a:latin typeface="Arial" panose="020B0604020202020204" pitchFamily="34" charset="0"/>
                          <a:cs typeface="Arial" panose="020B0604020202020204" pitchFamily="34" charset="0"/>
                        </a:rPr>
                        <a:t>Trabalha com orçamentos, avaliações e realocações regulares</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r>
              <a:tr h="548640">
                <a:tc>
                  <a:txBody>
                    <a:bodyPr/>
                    <a:lstStyle/>
                    <a:p>
                      <a:pPr algn="l" fontAlgn="ctr"/>
                      <a:r>
                        <a:rPr lang="pt-BR" sz="1500" b="1" u="none" strike="noStrike" dirty="0">
                          <a:effectLst/>
                          <a:latin typeface="Arial" panose="020B0604020202020204" pitchFamily="34" charset="0"/>
                          <a:cs typeface="Arial" panose="020B0604020202020204" pitchFamily="34" charset="0"/>
                        </a:rPr>
                        <a:t>Transparência e accountability</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b="1" u="none" strike="noStrike" dirty="0" smtClean="0">
                          <a:effectLst/>
                          <a:latin typeface="Arial" panose="020B0604020202020204" pitchFamily="34" charset="0"/>
                          <a:cs typeface="Arial" panose="020B0604020202020204" pitchFamily="34" charset="0"/>
                        </a:rPr>
                        <a:t>Menor</a:t>
                      </a:r>
                      <a:r>
                        <a:rPr lang="pt-BR" sz="1500" u="none" strike="noStrike" dirty="0" smtClean="0">
                          <a:effectLst/>
                          <a:latin typeface="Arial" panose="020B0604020202020204" pitchFamily="34" charset="0"/>
                          <a:cs typeface="Arial" panose="020B0604020202020204" pitchFamily="34" charset="0"/>
                        </a:rPr>
                        <a:t>:</a:t>
                      </a:r>
                      <a:r>
                        <a:rPr lang="pt-BR" sz="1500" u="none" strike="noStrike" baseline="0" dirty="0" smtClean="0">
                          <a:effectLst/>
                          <a:latin typeface="Arial" panose="020B0604020202020204" pitchFamily="34" charset="0"/>
                          <a:cs typeface="Arial" panose="020B0604020202020204" pitchFamily="34" charset="0"/>
                        </a:rPr>
                        <a:t> s</a:t>
                      </a:r>
                      <a:r>
                        <a:rPr lang="pt-BR" sz="1500" u="none" strike="noStrike" dirty="0" smtClean="0">
                          <a:effectLst/>
                          <a:latin typeface="Arial" panose="020B0604020202020204" pitchFamily="34" charset="0"/>
                          <a:cs typeface="Arial" panose="020B0604020202020204" pitchFamily="34" charset="0"/>
                        </a:rPr>
                        <a:t>ua </a:t>
                      </a:r>
                      <a:r>
                        <a:rPr lang="pt-BR" sz="1500" u="none" strike="noStrike" dirty="0">
                          <a:effectLst/>
                          <a:latin typeface="Arial" panose="020B0604020202020204" pitchFamily="34" charset="0"/>
                          <a:cs typeface="Arial" panose="020B0604020202020204" pitchFamily="34" charset="0"/>
                        </a:rPr>
                        <a:t>natureza automática não é propícia a mecanismos de controle ou responsabilização.</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b="1" u="none" strike="noStrike" dirty="0" smtClean="0">
                          <a:effectLst/>
                          <a:latin typeface="Arial" panose="020B0604020202020204" pitchFamily="34" charset="0"/>
                          <a:cs typeface="Arial" panose="020B0604020202020204" pitchFamily="34" charset="0"/>
                        </a:rPr>
                        <a:t>Maior</a:t>
                      </a:r>
                      <a:r>
                        <a:rPr lang="pt-BR" sz="1500" u="none" strike="noStrike" dirty="0" smtClean="0">
                          <a:effectLst/>
                          <a:latin typeface="Arial" panose="020B0604020202020204" pitchFamily="34" charset="0"/>
                          <a:cs typeface="Arial" panose="020B0604020202020204" pitchFamily="34" charset="0"/>
                        </a:rPr>
                        <a:t>: deve </a:t>
                      </a:r>
                      <a:r>
                        <a:rPr lang="pt-BR" sz="1500" u="none" strike="noStrike" dirty="0">
                          <a:effectLst/>
                          <a:latin typeface="Arial" panose="020B0604020202020204" pitchFamily="34" charset="0"/>
                          <a:cs typeface="Arial" panose="020B0604020202020204" pitchFamily="34" charset="0"/>
                        </a:rPr>
                        <a:t>ser aprovado pelo legislativo como com todos os gastos governamentais.</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r h="548640">
                <a:tc>
                  <a:txBody>
                    <a:bodyPr/>
                    <a:lstStyle/>
                    <a:p>
                      <a:pPr algn="l" fontAlgn="ctr"/>
                      <a:r>
                        <a:rPr lang="pt-BR" sz="1500" b="1" u="none" strike="noStrike" dirty="0">
                          <a:effectLst/>
                          <a:latin typeface="Arial" panose="020B0604020202020204" pitchFamily="34" charset="0"/>
                          <a:cs typeface="Arial" panose="020B0604020202020204" pitchFamily="34" charset="0"/>
                        </a:rPr>
                        <a:t>Controle dos gastos</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dirty="0" smtClean="0">
                          <a:effectLst/>
                          <a:latin typeface="Arial" panose="020B0604020202020204" pitchFamily="34" charset="0"/>
                          <a:cs typeface="Arial" panose="020B0604020202020204" pitchFamily="34" charset="0"/>
                        </a:rPr>
                        <a:t>Despesas</a:t>
                      </a:r>
                      <a:r>
                        <a:rPr lang="pt-BR" sz="1500" u="none" strike="noStrike" baseline="0" dirty="0" smtClean="0">
                          <a:effectLst/>
                          <a:latin typeface="Arial" panose="020B0604020202020204" pitchFamily="34" charset="0"/>
                          <a:cs typeface="Arial" panose="020B0604020202020204" pitchFamily="34" charset="0"/>
                        </a:rPr>
                        <a:t> </a:t>
                      </a:r>
                      <a:r>
                        <a:rPr lang="pt-BR" sz="1500" u="none" strike="noStrike" dirty="0" smtClean="0">
                          <a:effectLst/>
                          <a:latin typeface="Arial" panose="020B0604020202020204" pitchFamily="34" charset="0"/>
                          <a:cs typeface="Arial" panose="020B0604020202020204" pitchFamily="34" charset="0"/>
                        </a:rPr>
                        <a:t>geralmente </a:t>
                      </a:r>
                      <a:r>
                        <a:rPr lang="pt-BR" sz="1500" u="none" strike="noStrike" dirty="0">
                          <a:effectLst/>
                          <a:latin typeface="Arial" panose="020B0604020202020204" pitchFamily="34" charset="0"/>
                          <a:cs typeface="Arial" panose="020B0604020202020204" pitchFamily="34" charset="0"/>
                        </a:rPr>
                        <a:t>determinadas </a:t>
                      </a:r>
                      <a:r>
                        <a:rPr lang="pt-BR" sz="1500" u="none" strike="noStrike" dirty="0" err="1">
                          <a:effectLst/>
                          <a:latin typeface="Arial" panose="020B0604020202020204" pitchFamily="34" charset="0"/>
                          <a:cs typeface="Arial" panose="020B0604020202020204" pitchFamily="34" charset="0"/>
                        </a:rPr>
                        <a:t>ex</a:t>
                      </a:r>
                      <a:r>
                        <a:rPr lang="pt-BR" sz="1500" u="none" strike="noStrike" dirty="0">
                          <a:effectLst/>
                          <a:latin typeface="Arial" panose="020B0604020202020204" pitchFamily="34" charset="0"/>
                          <a:cs typeface="Arial" panose="020B0604020202020204" pitchFamily="34" charset="0"/>
                        </a:rPr>
                        <a:t> post, </a:t>
                      </a:r>
                      <a:r>
                        <a:rPr lang="pt-BR" sz="1500" b="1" u="none" strike="noStrike" dirty="0">
                          <a:effectLst/>
                          <a:latin typeface="Arial" panose="020B0604020202020204" pitchFamily="34" charset="0"/>
                          <a:cs typeface="Arial" panose="020B0604020202020204" pitchFamily="34" charset="0"/>
                        </a:rPr>
                        <a:t>incertas e ilimitadas</a:t>
                      </a:r>
                      <a:r>
                        <a:rPr lang="pt-BR" sz="1500" u="none" strike="noStrike" dirty="0">
                          <a:effectLst/>
                          <a:latin typeface="Arial" panose="020B0604020202020204" pitchFamily="34" charset="0"/>
                          <a:cs typeface="Arial" panose="020B0604020202020204" pitchFamily="34" charset="0"/>
                        </a:rPr>
                        <a:t>, que podem causar desequilíbrios fiscais. Difícil de calcular.</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dirty="0">
                          <a:effectLst/>
                          <a:latin typeface="Arial" panose="020B0604020202020204" pitchFamily="34" charset="0"/>
                          <a:cs typeface="Arial" panose="020B0604020202020204" pitchFamily="34" charset="0"/>
                        </a:rPr>
                        <a:t>Gastos geralmente programados e </a:t>
                      </a:r>
                      <a:r>
                        <a:rPr lang="pt-BR" sz="1500" b="1" u="none" strike="noStrike" dirty="0">
                          <a:effectLst/>
                          <a:latin typeface="Arial" panose="020B0604020202020204" pitchFamily="34" charset="0"/>
                          <a:cs typeface="Arial" panose="020B0604020202020204" pitchFamily="34" charset="0"/>
                        </a:rPr>
                        <a:t>controlados e limitados </a:t>
                      </a:r>
                      <a:r>
                        <a:rPr lang="pt-BR" sz="1500" u="none" strike="noStrike" dirty="0">
                          <a:effectLst/>
                          <a:latin typeface="Arial" panose="020B0604020202020204" pitchFamily="34" charset="0"/>
                          <a:cs typeface="Arial" panose="020B0604020202020204" pitchFamily="34" charset="0"/>
                        </a:rPr>
                        <a:t>pelas leis orçamentárias.</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r h="548640">
                <a:tc>
                  <a:txBody>
                    <a:bodyPr/>
                    <a:lstStyle/>
                    <a:p>
                      <a:pPr algn="l" fontAlgn="ctr"/>
                      <a:r>
                        <a:rPr lang="pt-BR" sz="1500" b="1" u="none" strike="noStrike" dirty="0">
                          <a:effectLst/>
                          <a:latin typeface="Arial" panose="020B0604020202020204" pitchFamily="34" charset="0"/>
                          <a:cs typeface="Arial" panose="020B0604020202020204" pitchFamily="34" charset="0"/>
                        </a:rPr>
                        <a:t>Efetividade</a:t>
                      </a:r>
                      <a:endParaRPr lang="pt-BR" sz="15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dirty="0">
                          <a:effectLst/>
                          <a:latin typeface="Arial" panose="020B0604020202020204" pitchFamily="34" charset="0"/>
                          <a:cs typeface="Arial" panose="020B0604020202020204" pitchFamily="34" charset="0"/>
                        </a:rPr>
                        <a:t>Pode financiar atividade que teria ocorrido na ausência de despesas tributárias. (</a:t>
                      </a:r>
                      <a:r>
                        <a:rPr lang="pt-BR" sz="1500" b="1" u="none" strike="noStrike" dirty="0">
                          <a:effectLst/>
                          <a:latin typeface="Arial" panose="020B0604020202020204" pitchFamily="34" charset="0"/>
                          <a:cs typeface="Arial" panose="020B0604020202020204" pitchFamily="34" charset="0"/>
                        </a:rPr>
                        <a:t>Peso morto</a:t>
                      </a:r>
                      <a:r>
                        <a:rPr lang="pt-BR" sz="1500" u="none" strike="noStrike" dirty="0">
                          <a:effectLst/>
                          <a:latin typeface="Arial" panose="020B0604020202020204" pitchFamily="34" charset="0"/>
                          <a:cs typeface="Arial" panose="020B0604020202020204" pitchFamily="34" charset="0"/>
                        </a:rPr>
                        <a: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l" fontAlgn="ctr"/>
                      <a:r>
                        <a:rPr lang="pt-BR" sz="1500" u="none" strike="noStrike" dirty="0">
                          <a:effectLst/>
                          <a:latin typeface="Arial" panose="020B0604020202020204" pitchFamily="34" charset="0"/>
                          <a:cs typeface="Arial" panose="020B0604020202020204" pitchFamily="34" charset="0"/>
                        </a:rPr>
                        <a:t>Risco de deslocamento do setor privado e dificuldades em garantir </a:t>
                      </a:r>
                      <a:r>
                        <a:rPr lang="pt-BR" sz="1500" u="none" strike="noStrike" dirty="0" err="1">
                          <a:effectLst/>
                          <a:latin typeface="Arial" panose="020B0604020202020204" pitchFamily="34" charset="0"/>
                          <a:cs typeface="Arial" panose="020B0604020202020204" pitchFamily="34" charset="0"/>
                        </a:rPr>
                        <a:t>adicionalidade</a:t>
                      </a:r>
                      <a:r>
                        <a:rPr lang="pt-BR" sz="1500" u="none" strike="noStrike" dirty="0">
                          <a:effectLst/>
                          <a:latin typeface="Arial" panose="020B0604020202020204" pitchFamily="34" charset="0"/>
                          <a:cs typeface="Arial" panose="020B0604020202020204" pitchFamily="34" charset="0"/>
                        </a:rPr>
                        <a:t> / </a:t>
                      </a:r>
                      <a:r>
                        <a:rPr lang="pt-BR" sz="1500" u="none" strike="noStrike" dirty="0" err="1">
                          <a:effectLst/>
                          <a:latin typeface="Arial" panose="020B0604020202020204" pitchFamily="34" charset="0"/>
                          <a:cs typeface="Arial" panose="020B0604020202020204" pitchFamily="34" charset="0"/>
                        </a:rPr>
                        <a:t>incrementalidade</a:t>
                      </a:r>
                      <a:r>
                        <a:rPr lang="pt-BR" sz="1500" u="none" strike="noStrike" dirty="0">
                          <a:effectLst/>
                          <a:latin typeface="Arial" panose="020B0604020202020204" pitchFamily="34" charset="0"/>
                          <a:cs typeface="Arial" panose="020B0604020202020204" pitchFamily="34" charset="0"/>
                        </a:rPr>
                        <a: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bl>
          </a:graphicData>
        </a:graphic>
      </p:graphicFrame>
      <p:sp>
        <p:nvSpPr>
          <p:cNvPr id="6" name="CaixaDeTexto 5"/>
          <p:cNvSpPr txBox="1"/>
          <p:nvPr/>
        </p:nvSpPr>
        <p:spPr>
          <a:xfrm>
            <a:off x="6047188" y="481429"/>
            <a:ext cx="3096812" cy="646331"/>
          </a:xfrm>
          <a:prstGeom prst="rect">
            <a:avLst/>
          </a:prstGeom>
          <a:noFill/>
        </p:spPr>
        <p:txBody>
          <a:bodyPr wrap="square" rtlCol="0">
            <a:spAutoFit/>
          </a:bodyPr>
          <a:lstStyle/>
          <a:p>
            <a:r>
              <a:rPr lang="pt-BR" dirty="0" smtClean="0"/>
              <a:t>Fonte: </a:t>
            </a:r>
            <a:r>
              <a:rPr lang="pt-BR" dirty="0" err="1" smtClean="0"/>
              <a:t>Department</a:t>
            </a:r>
            <a:r>
              <a:rPr lang="pt-BR" dirty="0" smtClean="0"/>
              <a:t> </a:t>
            </a:r>
            <a:r>
              <a:rPr lang="pt-BR" dirty="0"/>
              <a:t>of </a:t>
            </a:r>
            <a:r>
              <a:rPr lang="pt-BR" dirty="0" err="1"/>
              <a:t>Finance</a:t>
            </a:r>
            <a:r>
              <a:rPr lang="pt-BR" dirty="0"/>
              <a:t> </a:t>
            </a:r>
            <a:r>
              <a:rPr lang="pt-BR" dirty="0" err="1" smtClean="0"/>
              <a:t>Ireland</a:t>
            </a:r>
            <a:r>
              <a:rPr lang="pt-BR" dirty="0"/>
              <a:t> </a:t>
            </a:r>
            <a:r>
              <a:rPr lang="pt-BR" dirty="0" smtClean="0"/>
              <a:t>(2014)</a:t>
            </a:r>
            <a:endParaRPr lang="pt-BR" dirty="0"/>
          </a:p>
        </p:txBody>
      </p:sp>
    </p:spTree>
    <p:extLst>
      <p:ext uri="{BB962C8B-B14F-4D97-AF65-F5344CB8AC3E}">
        <p14:creationId xmlns:p14="http://schemas.microsoft.com/office/powerpoint/2010/main" xmlns="" val="31710888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sp>
        <p:nvSpPr>
          <p:cNvPr id="7" name="CaixaDeTexto 6"/>
          <p:cNvSpPr txBox="1"/>
          <p:nvPr/>
        </p:nvSpPr>
        <p:spPr>
          <a:xfrm>
            <a:off x="406400" y="1307430"/>
            <a:ext cx="7965440" cy="461665"/>
          </a:xfrm>
          <a:prstGeom prst="rect">
            <a:avLst/>
          </a:prstGeom>
          <a:noFill/>
        </p:spPr>
        <p:txBody>
          <a:bodyPr wrap="square" rtlCol="0">
            <a:spAutoFit/>
          </a:bodyPr>
          <a:lstStyle/>
          <a:p>
            <a:pPr algn="ctr"/>
            <a:r>
              <a:rPr lang="pt-BR" sz="2400" b="1" dirty="0" smtClean="0"/>
              <a:t>Gastos Tributários... Onde está o problema?</a:t>
            </a:r>
            <a:endParaRPr lang="pt-BR" sz="2400" b="1" dirty="0"/>
          </a:p>
        </p:txBody>
      </p:sp>
      <p:pic>
        <p:nvPicPr>
          <p:cNvPr id="4" name="Imagem 3"/>
          <p:cNvPicPr>
            <a:picLocks noChangeAspect="1"/>
          </p:cNvPicPr>
          <p:nvPr/>
        </p:nvPicPr>
        <p:blipFill>
          <a:blip r:embed="rId3"/>
          <a:stretch>
            <a:fillRect/>
          </a:stretch>
        </p:blipFill>
        <p:spPr>
          <a:xfrm>
            <a:off x="0" y="1972174"/>
            <a:ext cx="9144000" cy="3961387"/>
          </a:xfrm>
          <a:prstGeom prst="rect">
            <a:avLst/>
          </a:prstGeom>
          <a:ln>
            <a:solidFill>
              <a:schemeClr val="tx1"/>
            </a:solidFill>
          </a:ln>
        </p:spPr>
      </p:pic>
      <p:sp>
        <p:nvSpPr>
          <p:cNvPr id="5" name="CaixaDeTexto 4"/>
          <p:cNvSpPr txBox="1"/>
          <p:nvPr/>
        </p:nvSpPr>
        <p:spPr>
          <a:xfrm>
            <a:off x="233680" y="6027003"/>
            <a:ext cx="8534400" cy="646331"/>
          </a:xfrm>
          <a:prstGeom prst="rect">
            <a:avLst/>
          </a:prstGeom>
          <a:noFill/>
        </p:spPr>
        <p:txBody>
          <a:bodyPr wrap="square" rtlCol="0">
            <a:spAutoFit/>
          </a:bodyPr>
          <a:lstStyle/>
          <a:p>
            <a:r>
              <a:rPr lang="pt-BR" dirty="0"/>
              <a:t>https://www1.folha.uol.com.br/mercado/2018/01/1948680-governo-nao-controla-efetividade-53-dos-subsidios-de-renuncia-de-impostos.shtml</a:t>
            </a:r>
          </a:p>
        </p:txBody>
      </p:sp>
      <p:pic>
        <p:nvPicPr>
          <p:cNvPr id="8" name="Imagem 7"/>
          <p:cNvPicPr>
            <a:picLocks noChangeAspect="1"/>
          </p:cNvPicPr>
          <p:nvPr/>
        </p:nvPicPr>
        <p:blipFill>
          <a:blip r:embed="rId4"/>
          <a:stretch>
            <a:fillRect/>
          </a:stretch>
        </p:blipFill>
        <p:spPr>
          <a:xfrm>
            <a:off x="0" y="6673334"/>
            <a:ext cx="9144000" cy="201137"/>
          </a:xfrm>
          <a:prstGeom prst="rect">
            <a:avLst/>
          </a:prstGeom>
        </p:spPr>
      </p:pic>
    </p:spTree>
    <p:extLst>
      <p:ext uri="{BB962C8B-B14F-4D97-AF65-F5344CB8AC3E}">
        <p14:creationId xmlns:p14="http://schemas.microsoft.com/office/powerpoint/2010/main" xmlns="" val="449925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335280" y="1869668"/>
            <a:ext cx="8321040" cy="1323439"/>
          </a:xfrm>
          <a:prstGeom prst="rect">
            <a:avLst/>
          </a:prstGeom>
          <a:noFill/>
        </p:spPr>
        <p:txBody>
          <a:bodyPr wrap="square" rtlCol="0">
            <a:spAutoFit/>
          </a:bodyPr>
          <a:lstStyle/>
          <a:p>
            <a:pPr algn="ctr"/>
            <a:r>
              <a:rPr lang="pt-BR" sz="4000" b="1" dirty="0" smtClean="0"/>
              <a:t>Uma passagem pela legislação nacional</a:t>
            </a:r>
            <a:endParaRPr lang="pt-BR" sz="4000" b="1" dirty="0"/>
          </a:p>
        </p:txBody>
      </p:sp>
      <p:pic>
        <p:nvPicPr>
          <p:cNvPr id="6" name="Imagem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808480" y="3440340"/>
            <a:ext cx="5679440" cy="2623697"/>
          </a:xfrm>
          <a:prstGeom prst="rect">
            <a:avLst/>
          </a:prstGeom>
        </p:spPr>
      </p:pic>
    </p:spTree>
    <p:extLst>
      <p:ext uri="{BB962C8B-B14F-4D97-AF65-F5344CB8AC3E}">
        <p14:creationId xmlns:p14="http://schemas.microsoft.com/office/powerpoint/2010/main" xmlns="" val="2943474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939" y="1499495"/>
            <a:ext cx="9088121" cy="5112068"/>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5" name="CaixaDeTexto 4"/>
          <p:cNvSpPr txBox="1"/>
          <p:nvPr/>
        </p:nvSpPr>
        <p:spPr>
          <a:xfrm>
            <a:off x="416560" y="1033110"/>
            <a:ext cx="8321040" cy="461665"/>
          </a:xfrm>
          <a:prstGeom prst="rect">
            <a:avLst/>
          </a:prstGeom>
          <a:noFill/>
        </p:spPr>
        <p:txBody>
          <a:bodyPr wrap="square" rtlCol="0">
            <a:spAutoFit/>
          </a:bodyPr>
          <a:lstStyle/>
          <a:p>
            <a:pPr algn="ctr"/>
            <a:r>
              <a:rPr lang="pt-BR" sz="2400" b="1" dirty="0" smtClean="0"/>
              <a:t>Gastos Tributários: controle e transparência</a:t>
            </a:r>
            <a:endParaRPr lang="pt-BR" sz="2400" b="1" dirty="0"/>
          </a:p>
        </p:txBody>
      </p:sp>
      <p:sp>
        <p:nvSpPr>
          <p:cNvPr id="8" name="Retângulo 7"/>
          <p:cNvSpPr/>
          <p:nvPr/>
        </p:nvSpPr>
        <p:spPr>
          <a:xfrm>
            <a:off x="0" y="1437724"/>
            <a:ext cx="9116060" cy="523561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p:cNvSpPr txBox="1"/>
          <p:nvPr/>
        </p:nvSpPr>
        <p:spPr>
          <a:xfrm>
            <a:off x="320040" y="3343093"/>
            <a:ext cx="8503920" cy="2246769"/>
          </a:xfrm>
          <a:prstGeom prst="rect">
            <a:avLst/>
          </a:prstGeom>
          <a:noFill/>
        </p:spPr>
        <p:txBody>
          <a:bodyPr wrap="square" rtlCol="0">
            <a:spAutoFit/>
          </a:bodyPr>
          <a:lstStyle/>
          <a:p>
            <a:pPr algn="just"/>
            <a:r>
              <a:rPr lang="pt-BR" sz="2800" dirty="0" smtClean="0"/>
              <a:t>Art. 165, § </a:t>
            </a:r>
            <a:r>
              <a:rPr lang="pt-BR" sz="2800" dirty="0"/>
              <a:t>6º O </a:t>
            </a:r>
            <a:r>
              <a:rPr lang="pt-BR" sz="2800" b="1" u="sng" dirty="0"/>
              <a:t>projeto de lei orçamentária</a:t>
            </a:r>
            <a:r>
              <a:rPr lang="pt-BR" sz="2800" dirty="0"/>
              <a:t> </a:t>
            </a:r>
            <a:r>
              <a:rPr lang="pt-BR" sz="2800" b="1" u="sng" dirty="0">
                <a:solidFill>
                  <a:srgbClr val="0070C0"/>
                </a:solidFill>
              </a:rPr>
              <a:t>será acompanhado de demonstrativo</a:t>
            </a:r>
            <a:r>
              <a:rPr lang="pt-BR" sz="2800" dirty="0"/>
              <a:t> regionalizado do efeito, sobre as receitas e despesas, decorrente de isenções, anistias, remissões, subsídios e benefícios </a:t>
            </a:r>
            <a:r>
              <a:rPr lang="pt-BR" sz="2800" b="1" u="sng" dirty="0">
                <a:solidFill>
                  <a:srgbClr val="0070C0"/>
                </a:solidFill>
              </a:rPr>
              <a:t>de natureza financeira, tributária e creditícia</a:t>
            </a:r>
            <a:r>
              <a:rPr lang="pt-BR" sz="2800" dirty="0"/>
              <a:t>.</a:t>
            </a:r>
          </a:p>
        </p:txBody>
      </p:sp>
      <p:pic>
        <p:nvPicPr>
          <p:cNvPr id="4" name="Imagem 3"/>
          <p:cNvPicPr>
            <a:picLocks noChangeAspect="1"/>
          </p:cNvPicPr>
          <p:nvPr/>
        </p:nvPicPr>
        <p:blipFill rotWithShape="1">
          <a:blip r:embed="rId5">
            <a:clrChange>
              <a:clrFrom>
                <a:srgbClr val="FFFFFF"/>
              </a:clrFrom>
              <a:clrTo>
                <a:srgbClr val="FFFFFF">
                  <a:alpha val="0"/>
                </a:srgbClr>
              </a:clrTo>
            </a:clrChange>
          </a:blip>
          <a:srcRect l="48000" b="35756"/>
          <a:stretch/>
        </p:blipFill>
        <p:spPr>
          <a:xfrm>
            <a:off x="2291081" y="1857594"/>
            <a:ext cx="4754880" cy="1031033"/>
          </a:xfrm>
          <a:prstGeom prst="rect">
            <a:avLst/>
          </a:prstGeom>
        </p:spPr>
      </p:pic>
      <p:pic>
        <p:nvPicPr>
          <p:cNvPr id="7" name="Imagem 6"/>
          <p:cNvPicPr>
            <a:picLocks noChangeAspect="1"/>
          </p:cNvPicPr>
          <p:nvPr/>
        </p:nvPicPr>
        <p:blipFill>
          <a:blip r:embed="rId6">
            <a:clrChange>
              <a:clrFrom>
                <a:srgbClr val="FFFFFF"/>
              </a:clrFrom>
              <a:clrTo>
                <a:srgbClr val="FFFFFF">
                  <a:alpha val="0"/>
                </a:srgbClr>
              </a:clrTo>
            </a:clrChange>
          </a:blip>
          <a:stretch>
            <a:fillRect/>
          </a:stretch>
        </p:blipFill>
        <p:spPr>
          <a:xfrm>
            <a:off x="1244599" y="1618317"/>
            <a:ext cx="6198041" cy="328684"/>
          </a:xfrm>
          <a:prstGeom prst="rect">
            <a:avLst/>
          </a:prstGeom>
        </p:spPr>
      </p:pic>
    </p:spTree>
    <p:extLst>
      <p:ext uri="{BB962C8B-B14F-4D97-AF65-F5344CB8AC3E}">
        <p14:creationId xmlns:p14="http://schemas.microsoft.com/office/powerpoint/2010/main" xmlns="" val="9597229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pic>
        <p:nvPicPr>
          <p:cNvPr id="2" name="Imagem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0" y="743306"/>
            <a:ext cx="9144000" cy="5808206"/>
          </a:xfrm>
          <a:prstGeom prst="rect">
            <a:avLst/>
          </a:prstGeom>
        </p:spPr>
      </p:pic>
      <p:sp>
        <p:nvSpPr>
          <p:cNvPr id="8" name="Retângulo 7"/>
          <p:cNvSpPr/>
          <p:nvPr/>
        </p:nvSpPr>
        <p:spPr>
          <a:xfrm>
            <a:off x="13970" y="713817"/>
            <a:ext cx="9116060" cy="593002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11982" y="1919475"/>
            <a:ext cx="9011920" cy="4401205"/>
          </a:xfrm>
          <a:prstGeom prst="rect">
            <a:avLst/>
          </a:prstGeom>
          <a:noFill/>
        </p:spPr>
        <p:txBody>
          <a:bodyPr wrap="square" rtlCol="0">
            <a:spAutoFit/>
          </a:bodyPr>
          <a:lstStyle/>
          <a:p>
            <a:pPr algn="ctr"/>
            <a:r>
              <a:rPr lang="pt-BR" b="1" dirty="0"/>
              <a:t>Seção II</a:t>
            </a:r>
          </a:p>
          <a:p>
            <a:pPr algn="ctr"/>
            <a:r>
              <a:rPr lang="pt-BR" b="1" dirty="0" smtClean="0"/>
              <a:t>Da </a:t>
            </a:r>
            <a:r>
              <a:rPr lang="pt-BR" b="1" dirty="0"/>
              <a:t>Renúncia de Receita</a:t>
            </a:r>
          </a:p>
          <a:p>
            <a:pPr algn="just"/>
            <a:r>
              <a:rPr lang="pt-BR" sz="2000" b="1" dirty="0" smtClean="0"/>
              <a:t>Art</a:t>
            </a:r>
            <a:r>
              <a:rPr lang="pt-BR" sz="2000" b="1" dirty="0"/>
              <a:t>. 14</a:t>
            </a:r>
            <a:r>
              <a:rPr lang="pt-BR" sz="2000" dirty="0"/>
              <a:t>. A </a:t>
            </a:r>
            <a:r>
              <a:rPr lang="pt-BR" sz="2400" b="1" u="sng" dirty="0">
                <a:solidFill>
                  <a:srgbClr val="00B050"/>
                </a:solidFill>
              </a:rPr>
              <a:t>concessão</a:t>
            </a:r>
            <a:r>
              <a:rPr lang="pt-BR" sz="2400" dirty="0"/>
              <a:t> </a:t>
            </a:r>
            <a:r>
              <a:rPr lang="pt-BR" sz="2000" dirty="0"/>
              <a:t>ou </a:t>
            </a:r>
            <a:r>
              <a:rPr lang="pt-BR" sz="2400" b="1" u="sng" dirty="0">
                <a:solidFill>
                  <a:srgbClr val="00B050"/>
                </a:solidFill>
              </a:rPr>
              <a:t>ampliação</a:t>
            </a:r>
            <a:r>
              <a:rPr lang="pt-BR" sz="2400" dirty="0"/>
              <a:t> </a:t>
            </a:r>
            <a:r>
              <a:rPr lang="pt-BR" sz="2000" dirty="0"/>
              <a:t>de incentivo ou benefício </a:t>
            </a:r>
            <a:r>
              <a:rPr lang="pt-BR" sz="2000" b="1" u="sng" dirty="0">
                <a:solidFill>
                  <a:srgbClr val="0070C0"/>
                </a:solidFill>
              </a:rPr>
              <a:t>de natureza tributária</a:t>
            </a:r>
            <a:r>
              <a:rPr lang="pt-BR" sz="2000" dirty="0"/>
              <a:t> da qual decorra renúncia de receita </a:t>
            </a:r>
            <a:r>
              <a:rPr lang="pt-BR" sz="2000" b="1" u="sng" dirty="0">
                <a:solidFill>
                  <a:srgbClr val="FF0000"/>
                </a:solidFill>
              </a:rPr>
              <a:t>deverá estar acompanhada de estimativa do impacto orçamentário-financeiro no exercício em que deva iniciar sua vigência e nos dois seguintes</a:t>
            </a:r>
            <a:r>
              <a:rPr lang="pt-BR" sz="2000" dirty="0"/>
              <a:t>, </a:t>
            </a:r>
            <a:r>
              <a:rPr lang="pt-BR" sz="2000" b="1" u="sng" dirty="0">
                <a:solidFill>
                  <a:srgbClr val="00B050"/>
                </a:solidFill>
              </a:rPr>
              <a:t>atender ao disposto na lei de diretrizes orçamentárias</a:t>
            </a:r>
            <a:r>
              <a:rPr lang="pt-BR" sz="2000" dirty="0"/>
              <a:t> e </a:t>
            </a:r>
            <a:r>
              <a:rPr lang="pt-BR" sz="2000" b="1" u="sng" dirty="0">
                <a:solidFill>
                  <a:srgbClr val="0070C0"/>
                </a:solidFill>
              </a:rPr>
              <a:t>a pelo menos uma das seguintes condições</a:t>
            </a:r>
            <a:r>
              <a:rPr lang="pt-BR" sz="2000" dirty="0" smtClean="0"/>
              <a:t>:</a:t>
            </a:r>
            <a:endParaRPr lang="pt-BR" sz="2000" dirty="0"/>
          </a:p>
          <a:p>
            <a:pPr algn="just"/>
            <a:r>
              <a:rPr lang="pt-BR" sz="2000" b="1" dirty="0" smtClean="0"/>
              <a:t>        </a:t>
            </a:r>
            <a:r>
              <a:rPr lang="pt-BR" sz="2000" b="1" dirty="0"/>
              <a:t>I -</a:t>
            </a:r>
            <a:r>
              <a:rPr lang="pt-BR" sz="2000" dirty="0"/>
              <a:t> demonstração pelo proponente de que a renúncia foi considerada na estimativa de receita da lei orçamentária, na forma do art. 12, e de que não afetará as metas de resultados fiscais previstas no anexo próprio da lei de diretrizes orçamentárias;</a:t>
            </a:r>
          </a:p>
          <a:p>
            <a:pPr algn="just"/>
            <a:r>
              <a:rPr lang="pt-BR" sz="2000" b="1" dirty="0" smtClean="0"/>
              <a:t>        </a:t>
            </a:r>
            <a:r>
              <a:rPr lang="pt-BR" sz="2000" b="1" dirty="0"/>
              <a:t>II -</a:t>
            </a:r>
            <a:r>
              <a:rPr lang="pt-BR" sz="2000" dirty="0"/>
              <a:t> estar acompanhada de medidas de compensação, no período mencionado no caput, por meio do aumento de receita, proveniente da elevação de alíquotas, ampliação da base de cálculo, majoração ou criação de tributo ou contribuição</a:t>
            </a:r>
            <a:r>
              <a:rPr lang="pt-BR" sz="2000" dirty="0" smtClean="0"/>
              <a:t>.</a:t>
            </a:r>
            <a:endParaRPr lang="pt-BR" sz="2000" dirty="0"/>
          </a:p>
        </p:txBody>
      </p:sp>
      <p:sp>
        <p:nvSpPr>
          <p:cNvPr id="5" name="CaixaDeTexto 4"/>
          <p:cNvSpPr txBox="1"/>
          <p:nvPr/>
        </p:nvSpPr>
        <p:spPr>
          <a:xfrm>
            <a:off x="411480" y="1565532"/>
            <a:ext cx="8321040" cy="461665"/>
          </a:xfrm>
          <a:prstGeom prst="rect">
            <a:avLst/>
          </a:prstGeom>
          <a:noFill/>
        </p:spPr>
        <p:txBody>
          <a:bodyPr wrap="square" rtlCol="0">
            <a:spAutoFit/>
          </a:bodyPr>
          <a:lstStyle/>
          <a:p>
            <a:pPr algn="ctr"/>
            <a:r>
              <a:rPr lang="pt-BR" sz="2400" b="1" dirty="0" smtClean="0"/>
              <a:t>Lei de Responsabilidade Fiscal</a:t>
            </a:r>
            <a:endParaRPr lang="pt-BR" sz="2400" b="1" dirty="0"/>
          </a:p>
        </p:txBody>
      </p:sp>
      <p:sp>
        <p:nvSpPr>
          <p:cNvPr id="10" name="CaixaDeTexto 9"/>
          <p:cNvSpPr txBox="1"/>
          <p:nvPr/>
        </p:nvSpPr>
        <p:spPr>
          <a:xfrm>
            <a:off x="568960" y="1185510"/>
            <a:ext cx="8321040" cy="461665"/>
          </a:xfrm>
          <a:prstGeom prst="rect">
            <a:avLst/>
          </a:prstGeom>
          <a:noFill/>
        </p:spPr>
        <p:txBody>
          <a:bodyPr wrap="square" rtlCol="0">
            <a:spAutoFit/>
          </a:bodyPr>
          <a:lstStyle/>
          <a:p>
            <a:pPr algn="ctr"/>
            <a:r>
              <a:rPr lang="pt-BR" sz="2400" b="1" dirty="0" smtClean="0"/>
              <a:t>Gastos Tributários: controle e transparência</a:t>
            </a:r>
            <a:endParaRPr lang="pt-BR" sz="2400" b="1" dirty="0"/>
          </a:p>
        </p:txBody>
      </p:sp>
    </p:spTree>
    <p:extLst>
      <p:ext uri="{BB962C8B-B14F-4D97-AF65-F5344CB8AC3E}">
        <p14:creationId xmlns:p14="http://schemas.microsoft.com/office/powerpoint/2010/main" xmlns="" val="2963508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pic>
        <p:nvPicPr>
          <p:cNvPr id="2" name="Imagem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205740" y="824732"/>
            <a:ext cx="8732520" cy="5546837"/>
          </a:xfrm>
          <a:prstGeom prst="rect">
            <a:avLst/>
          </a:prstGeom>
        </p:spPr>
      </p:pic>
      <p:sp>
        <p:nvSpPr>
          <p:cNvPr id="8" name="Retângulo 7"/>
          <p:cNvSpPr/>
          <p:nvPr/>
        </p:nvSpPr>
        <p:spPr>
          <a:xfrm>
            <a:off x="-1988" y="824732"/>
            <a:ext cx="9145988" cy="565708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411480" y="1565532"/>
            <a:ext cx="8321040" cy="461665"/>
          </a:xfrm>
          <a:prstGeom prst="rect">
            <a:avLst/>
          </a:prstGeom>
          <a:noFill/>
        </p:spPr>
        <p:txBody>
          <a:bodyPr wrap="square" rtlCol="0">
            <a:spAutoFit/>
          </a:bodyPr>
          <a:lstStyle/>
          <a:p>
            <a:pPr algn="ctr"/>
            <a:r>
              <a:rPr lang="pt-BR" sz="2400" b="1" dirty="0" smtClean="0"/>
              <a:t>Lei de Responsabilidade Fiscal</a:t>
            </a:r>
            <a:endParaRPr lang="pt-BR" sz="2400" b="1" dirty="0"/>
          </a:p>
        </p:txBody>
      </p:sp>
      <p:sp>
        <p:nvSpPr>
          <p:cNvPr id="10" name="CaixaDeTexto 9"/>
          <p:cNvSpPr txBox="1"/>
          <p:nvPr/>
        </p:nvSpPr>
        <p:spPr>
          <a:xfrm>
            <a:off x="568960" y="1185510"/>
            <a:ext cx="8321040" cy="461665"/>
          </a:xfrm>
          <a:prstGeom prst="rect">
            <a:avLst/>
          </a:prstGeom>
          <a:noFill/>
        </p:spPr>
        <p:txBody>
          <a:bodyPr wrap="square" rtlCol="0">
            <a:spAutoFit/>
          </a:bodyPr>
          <a:lstStyle/>
          <a:p>
            <a:pPr algn="ctr"/>
            <a:r>
              <a:rPr lang="pt-BR" sz="2400" b="1" dirty="0" smtClean="0"/>
              <a:t>Gastos Tributários: controle e transparência</a:t>
            </a:r>
            <a:endParaRPr lang="pt-BR" sz="2400" b="1" dirty="0"/>
          </a:p>
        </p:txBody>
      </p:sp>
      <p:sp>
        <p:nvSpPr>
          <p:cNvPr id="11" name="CaixaDeTexto 10"/>
          <p:cNvSpPr txBox="1"/>
          <p:nvPr/>
        </p:nvSpPr>
        <p:spPr>
          <a:xfrm>
            <a:off x="469900" y="1878031"/>
            <a:ext cx="8204200" cy="4493538"/>
          </a:xfrm>
          <a:prstGeom prst="rect">
            <a:avLst/>
          </a:prstGeom>
          <a:noFill/>
        </p:spPr>
        <p:txBody>
          <a:bodyPr wrap="square" rtlCol="0">
            <a:spAutoFit/>
          </a:bodyPr>
          <a:lstStyle/>
          <a:p>
            <a:pPr algn="ctr"/>
            <a:r>
              <a:rPr lang="pt-BR" sz="2200" b="1" dirty="0"/>
              <a:t>Seção II</a:t>
            </a:r>
          </a:p>
          <a:p>
            <a:pPr algn="ctr"/>
            <a:r>
              <a:rPr lang="pt-BR" sz="2200" b="1" dirty="0" smtClean="0"/>
              <a:t>Da </a:t>
            </a:r>
            <a:r>
              <a:rPr lang="pt-BR" sz="2200" b="1" dirty="0"/>
              <a:t>Renúncia de Receita</a:t>
            </a:r>
          </a:p>
          <a:p>
            <a:pPr algn="just"/>
            <a:endParaRPr lang="pt-BR" sz="2200" dirty="0"/>
          </a:p>
          <a:p>
            <a:pPr algn="just"/>
            <a:r>
              <a:rPr lang="pt-BR" sz="2200" dirty="0"/>
              <a:t>        § </a:t>
            </a:r>
            <a:r>
              <a:rPr lang="pt-BR" sz="2200" dirty="0" err="1"/>
              <a:t>1o</a:t>
            </a:r>
            <a:r>
              <a:rPr lang="pt-BR" sz="2200" dirty="0"/>
              <a:t> A renúncia compreende anistia, remissão, subsídio, crédito presumido, concessão de isenção em caráter não geral, alteração de alíquota ou modificação de base de cálculo que implique redução discriminada de tributos ou contribuições, e outros benefícios que correspondam a tratamento diferenciado.</a:t>
            </a:r>
          </a:p>
          <a:p>
            <a:pPr algn="just"/>
            <a:endParaRPr lang="pt-BR" sz="2200" dirty="0"/>
          </a:p>
          <a:p>
            <a:pPr algn="just"/>
            <a:r>
              <a:rPr lang="pt-BR" sz="2200" dirty="0"/>
              <a:t>        § </a:t>
            </a:r>
            <a:r>
              <a:rPr lang="pt-BR" sz="2200" dirty="0" err="1"/>
              <a:t>2o</a:t>
            </a:r>
            <a:r>
              <a:rPr lang="pt-BR" sz="2200" dirty="0"/>
              <a:t> Se o ato de concessão ou ampliação do incentivo ou benefício de que trata o caput deste artigo decorrer da condição contida no inciso II, o benefício só entrará em vigor quando implementadas as medidas referidas no mencionado inciso</a:t>
            </a:r>
            <a:r>
              <a:rPr lang="pt-BR" sz="2200" dirty="0" smtClean="0"/>
              <a:t>.</a:t>
            </a:r>
            <a:endParaRPr lang="pt-BR" sz="2200" dirty="0"/>
          </a:p>
        </p:txBody>
      </p:sp>
    </p:spTree>
    <p:extLst>
      <p:ext uri="{BB962C8B-B14F-4D97-AF65-F5344CB8AC3E}">
        <p14:creationId xmlns:p14="http://schemas.microsoft.com/office/powerpoint/2010/main" xmlns="" val="1063899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205740" y="824732"/>
            <a:ext cx="8732520" cy="5546837"/>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10" name="Retângulo 9"/>
          <p:cNvSpPr/>
          <p:nvPr/>
        </p:nvSpPr>
        <p:spPr>
          <a:xfrm>
            <a:off x="160020" y="1036320"/>
            <a:ext cx="8983980" cy="541986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66040" y="2027197"/>
            <a:ext cx="9011920" cy="4062651"/>
          </a:xfrm>
          <a:prstGeom prst="rect">
            <a:avLst/>
          </a:prstGeom>
          <a:noFill/>
        </p:spPr>
        <p:txBody>
          <a:bodyPr wrap="square" rtlCol="0">
            <a:spAutoFit/>
          </a:bodyPr>
          <a:lstStyle/>
          <a:p>
            <a:pPr algn="just"/>
            <a:r>
              <a:rPr lang="pt-BR" b="1" u="sng" dirty="0" smtClean="0"/>
              <a:t>Art. </a:t>
            </a:r>
            <a:r>
              <a:rPr lang="pt-BR" b="1" u="sng" dirty="0" err="1" smtClean="0"/>
              <a:t>48-A</a:t>
            </a:r>
            <a:r>
              <a:rPr lang="pt-BR" dirty="0" smtClean="0"/>
              <a:t> </a:t>
            </a:r>
            <a:r>
              <a:rPr lang="pt-BR" sz="2000" dirty="0" smtClean="0"/>
              <a:t>Para </a:t>
            </a:r>
            <a:r>
              <a:rPr lang="pt-BR" sz="2000" dirty="0"/>
              <a:t>os fins a que se refere o inciso II do parágrafo único do art. 48, os entes da Federação disponibilizarão a qualquer pessoa física ou jurídica o acesso a informações referentes a: </a:t>
            </a:r>
            <a:endParaRPr lang="pt-BR" sz="2000" dirty="0" smtClean="0"/>
          </a:p>
          <a:p>
            <a:pPr algn="just"/>
            <a:endParaRPr lang="pt-BR" sz="2000" dirty="0"/>
          </a:p>
          <a:p>
            <a:pPr algn="just"/>
            <a:r>
              <a:rPr lang="pt-BR" sz="2000" b="1" u="sng" dirty="0"/>
              <a:t>I – quanto à despesa</a:t>
            </a:r>
            <a:r>
              <a:rPr lang="pt-BR" sz="2000" dirty="0"/>
              <a:t>: todos os atos praticados pelas unidades gestoras no decorrer da execução da despesa, no momento de sua realização, com a disponibilização mínima dos dados referentes ao número do correspondente processo, ao bem fornecido ou ao serviço prestado, à pessoa física ou jurídica beneficiária do pagamento e, quando for o caso, ao procedimento licitatório realizado; </a:t>
            </a:r>
            <a:endParaRPr lang="pt-BR" sz="2000" dirty="0" smtClean="0"/>
          </a:p>
          <a:p>
            <a:pPr algn="just"/>
            <a:endParaRPr lang="pt-BR" sz="2000" dirty="0"/>
          </a:p>
          <a:p>
            <a:pPr algn="just"/>
            <a:r>
              <a:rPr lang="pt-BR" sz="2000" b="1" u="sng" dirty="0"/>
              <a:t>II – quanto à receita</a:t>
            </a:r>
            <a:r>
              <a:rPr lang="pt-BR" sz="2000" dirty="0"/>
              <a:t>: o lançamento e o recebimento de toda a receita das unidades gestoras, inclusive referente a recursos extraordinários.” </a:t>
            </a:r>
          </a:p>
          <a:p>
            <a:pPr algn="ctr"/>
            <a:endParaRPr lang="pt-BR" dirty="0"/>
          </a:p>
        </p:txBody>
      </p:sp>
      <p:sp>
        <p:nvSpPr>
          <p:cNvPr id="7" name="CaixaDeTexto 6"/>
          <p:cNvSpPr txBox="1"/>
          <p:nvPr/>
        </p:nvSpPr>
        <p:spPr>
          <a:xfrm>
            <a:off x="0" y="1565532"/>
            <a:ext cx="9144000" cy="461665"/>
          </a:xfrm>
          <a:prstGeom prst="rect">
            <a:avLst/>
          </a:prstGeom>
          <a:noFill/>
        </p:spPr>
        <p:txBody>
          <a:bodyPr wrap="square" rtlCol="0">
            <a:spAutoFit/>
          </a:bodyPr>
          <a:lstStyle/>
          <a:p>
            <a:pPr algn="ctr"/>
            <a:r>
              <a:rPr lang="pt-BR" sz="2400" b="1" dirty="0" smtClean="0"/>
              <a:t>Lei de Responsabilidade Fiscal</a:t>
            </a:r>
            <a:endParaRPr lang="pt-BR" sz="2400" b="1" dirty="0"/>
          </a:p>
        </p:txBody>
      </p:sp>
      <p:sp>
        <p:nvSpPr>
          <p:cNvPr id="8" name="CaixaDeTexto 7"/>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controle e transparência</a:t>
            </a:r>
            <a:endParaRPr lang="pt-BR" sz="2400" b="1" dirty="0"/>
          </a:p>
        </p:txBody>
      </p:sp>
    </p:spTree>
    <p:extLst>
      <p:ext uri="{BB962C8B-B14F-4D97-AF65-F5344CB8AC3E}">
        <p14:creationId xmlns:p14="http://schemas.microsoft.com/office/powerpoint/2010/main" xmlns="" val="26182422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205740" y="824732"/>
            <a:ext cx="8732520" cy="5546837"/>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10" name="Retângulo 9"/>
          <p:cNvSpPr/>
          <p:nvPr/>
        </p:nvSpPr>
        <p:spPr>
          <a:xfrm>
            <a:off x="160020" y="1036320"/>
            <a:ext cx="8983980" cy="541986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6" name="CaixaDeTexto 5"/>
          <p:cNvSpPr txBox="1"/>
          <p:nvPr/>
        </p:nvSpPr>
        <p:spPr>
          <a:xfrm>
            <a:off x="495300" y="2402416"/>
            <a:ext cx="8153400" cy="3046988"/>
          </a:xfrm>
          <a:prstGeom prst="rect">
            <a:avLst/>
          </a:prstGeom>
          <a:noFill/>
        </p:spPr>
        <p:txBody>
          <a:bodyPr wrap="square" rtlCol="0">
            <a:spAutoFit/>
          </a:bodyPr>
          <a:lstStyle/>
          <a:p>
            <a:pPr algn="just"/>
            <a:r>
              <a:rPr lang="pt-BR" sz="2400" dirty="0"/>
              <a:t>Art. </a:t>
            </a:r>
            <a:r>
              <a:rPr lang="pt-BR" sz="2400" dirty="0" err="1"/>
              <a:t>4o</a:t>
            </a:r>
            <a:r>
              <a:rPr lang="pt-BR" sz="2400" dirty="0"/>
              <a:t> A lei de diretrizes orçamentárias atenderá o disposto no § </a:t>
            </a:r>
            <a:r>
              <a:rPr lang="pt-BR" sz="2400" dirty="0" err="1"/>
              <a:t>2o</a:t>
            </a:r>
            <a:r>
              <a:rPr lang="pt-BR" sz="2400" dirty="0"/>
              <a:t> do art. 165 da Constituição e:</a:t>
            </a:r>
          </a:p>
          <a:p>
            <a:pPr algn="just"/>
            <a:r>
              <a:rPr lang="pt-BR" sz="2400" dirty="0" smtClean="0"/>
              <a:t>(...)</a:t>
            </a:r>
          </a:p>
          <a:p>
            <a:pPr algn="just"/>
            <a:r>
              <a:rPr lang="pt-BR" sz="2400" dirty="0" smtClean="0"/>
              <a:t> </a:t>
            </a:r>
            <a:r>
              <a:rPr lang="pt-BR" sz="2400" dirty="0"/>
              <a:t>§ </a:t>
            </a:r>
            <a:r>
              <a:rPr lang="pt-BR" sz="2400" dirty="0" err="1"/>
              <a:t>2o</a:t>
            </a:r>
            <a:r>
              <a:rPr lang="pt-BR" sz="2400" dirty="0"/>
              <a:t> O Anexo conterá, ainda</a:t>
            </a:r>
            <a:r>
              <a:rPr lang="pt-BR" sz="2400" dirty="0" smtClean="0"/>
              <a:t>:</a:t>
            </a:r>
          </a:p>
          <a:p>
            <a:pPr algn="just"/>
            <a:r>
              <a:rPr lang="pt-BR" sz="2400" dirty="0" smtClean="0"/>
              <a:t>(...)</a:t>
            </a:r>
            <a:endParaRPr lang="pt-BR" sz="2400" dirty="0"/>
          </a:p>
          <a:p>
            <a:pPr algn="just"/>
            <a:r>
              <a:rPr lang="pt-BR" sz="2400" dirty="0" smtClean="0"/>
              <a:t> </a:t>
            </a:r>
            <a:r>
              <a:rPr lang="pt-BR" sz="2400" dirty="0"/>
              <a:t>V - </a:t>
            </a:r>
            <a:r>
              <a:rPr lang="pt-BR" sz="2400" b="1" u="sng" dirty="0"/>
              <a:t>demonstrativo da estimativa e compensação da renúncia de receita</a:t>
            </a:r>
            <a:r>
              <a:rPr lang="pt-BR" sz="2400" dirty="0"/>
              <a:t> e da margem de expansão das despesas obrigatórias de caráter continuado.</a:t>
            </a:r>
          </a:p>
        </p:txBody>
      </p:sp>
      <p:sp>
        <p:nvSpPr>
          <p:cNvPr id="7" name="CaixaDeTexto 6"/>
          <p:cNvSpPr txBox="1"/>
          <p:nvPr/>
        </p:nvSpPr>
        <p:spPr>
          <a:xfrm>
            <a:off x="0" y="1565532"/>
            <a:ext cx="9144000" cy="461665"/>
          </a:xfrm>
          <a:prstGeom prst="rect">
            <a:avLst/>
          </a:prstGeom>
          <a:noFill/>
        </p:spPr>
        <p:txBody>
          <a:bodyPr wrap="square" rtlCol="0">
            <a:spAutoFit/>
          </a:bodyPr>
          <a:lstStyle/>
          <a:p>
            <a:pPr algn="ctr"/>
            <a:r>
              <a:rPr lang="pt-BR" sz="2400" b="1" dirty="0" smtClean="0"/>
              <a:t>Lei de Responsabilidade Fiscal</a:t>
            </a:r>
            <a:endParaRPr lang="pt-BR" sz="2400" b="1" dirty="0"/>
          </a:p>
        </p:txBody>
      </p:sp>
      <p:sp>
        <p:nvSpPr>
          <p:cNvPr id="8" name="CaixaDeTexto 7"/>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controle e transparência</a:t>
            </a:r>
            <a:endParaRPr lang="pt-BR" sz="2400" b="1" dirty="0"/>
          </a:p>
        </p:txBody>
      </p:sp>
    </p:spTree>
    <p:extLst>
      <p:ext uri="{BB962C8B-B14F-4D97-AF65-F5344CB8AC3E}">
        <p14:creationId xmlns:p14="http://schemas.microsoft.com/office/powerpoint/2010/main" xmlns="" val="11615861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2765" y="1211639"/>
            <a:ext cx="8078470" cy="5286375"/>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10" name="Retângulo 9"/>
          <p:cNvSpPr/>
          <p:nvPr/>
        </p:nvSpPr>
        <p:spPr>
          <a:xfrm>
            <a:off x="160020" y="1086850"/>
            <a:ext cx="8983980" cy="541986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7" name="CaixaDeTexto 6"/>
          <p:cNvSpPr txBox="1"/>
          <p:nvPr/>
        </p:nvSpPr>
        <p:spPr>
          <a:xfrm>
            <a:off x="0" y="1565532"/>
            <a:ext cx="9144000" cy="461665"/>
          </a:xfrm>
          <a:prstGeom prst="rect">
            <a:avLst/>
          </a:prstGeom>
          <a:noFill/>
        </p:spPr>
        <p:txBody>
          <a:bodyPr wrap="square" rtlCol="0">
            <a:spAutoFit/>
          </a:bodyPr>
          <a:lstStyle/>
          <a:p>
            <a:pPr algn="ctr"/>
            <a:r>
              <a:rPr lang="pt-BR" sz="2400" b="1" dirty="0" smtClean="0"/>
              <a:t>Lei Eleitoral</a:t>
            </a:r>
            <a:endParaRPr lang="pt-BR" sz="2400" b="1" dirty="0"/>
          </a:p>
        </p:txBody>
      </p:sp>
      <p:sp>
        <p:nvSpPr>
          <p:cNvPr id="8" name="CaixaDeTexto 7"/>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controle e transparência</a:t>
            </a:r>
            <a:endParaRPr lang="pt-BR" sz="2400" b="1" dirty="0"/>
          </a:p>
        </p:txBody>
      </p:sp>
      <p:sp>
        <p:nvSpPr>
          <p:cNvPr id="6" name="CaixaDeTexto 5"/>
          <p:cNvSpPr txBox="1"/>
          <p:nvPr/>
        </p:nvSpPr>
        <p:spPr>
          <a:xfrm>
            <a:off x="495300" y="2185113"/>
            <a:ext cx="8153400" cy="4154984"/>
          </a:xfrm>
          <a:prstGeom prst="rect">
            <a:avLst/>
          </a:prstGeom>
          <a:noFill/>
        </p:spPr>
        <p:txBody>
          <a:bodyPr wrap="square" rtlCol="0">
            <a:spAutoFit/>
          </a:bodyPr>
          <a:lstStyle/>
          <a:p>
            <a:pPr algn="just"/>
            <a:r>
              <a:rPr lang="pt-BR" sz="2400" b="1" dirty="0" smtClean="0"/>
              <a:t>Art. 73. São proibidas </a:t>
            </a:r>
            <a:r>
              <a:rPr lang="pt-BR" sz="2400" dirty="0"/>
              <a:t>aos agentes públicos, servidores ou não, as seguintes condutas tendentes a afetar a igualdade de oportunidades entre candidatos nos pleitos </a:t>
            </a:r>
            <a:r>
              <a:rPr lang="pt-BR" sz="2400" dirty="0" smtClean="0"/>
              <a:t>eleitorais:</a:t>
            </a:r>
          </a:p>
          <a:p>
            <a:pPr algn="just"/>
            <a:r>
              <a:rPr lang="pt-BR" sz="2400" dirty="0" smtClean="0"/>
              <a:t>(...)</a:t>
            </a:r>
          </a:p>
          <a:p>
            <a:pPr algn="just"/>
            <a:r>
              <a:rPr lang="pt-BR" sz="2400" dirty="0" smtClean="0"/>
              <a:t>§ </a:t>
            </a:r>
            <a:r>
              <a:rPr lang="pt-BR" sz="2400" dirty="0"/>
              <a:t>10. </a:t>
            </a:r>
            <a:r>
              <a:rPr lang="pt-BR" sz="2400" b="1" dirty="0">
                <a:solidFill>
                  <a:schemeClr val="accent5"/>
                </a:solidFill>
              </a:rPr>
              <a:t>No ano em que se realizar eleição</a:t>
            </a:r>
            <a:r>
              <a:rPr lang="pt-BR" sz="2400" dirty="0"/>
              <a:t>, </a:t>
            </a:r>
            <a:r>
              <a:rPr lang="pt-BR" sz="2400" b="1" dirty="0">
                <a:solidFill>
                  <a:schemeClr val="accent5"/>
                </a:solidFill>
              </a:rPr>
              <a:t>fica proibida a distribuição gratuita de bens, valores ou benefícios por parte da Administração Pública</a:t>
            </a:r>
            <a:r>
              <a:rPr lang="pt-BR" sz="2400" dirty="0"/>
              <a:t>, </a:t>
            </a:r>
            <a:r>
              <a:rPr lang="pt-BR" sz="2400" b="1" dirty="0">
                <a:solidFill>
                  <a:schemeClr val="accent5"/>
                </a:solidFill>
              </a:rPr>
              <a:t>exceto</a:t>
            </a:r>
            <a:r>
              <a:rPr lang="pt-BR" sz="2400" dirty="0"/>
              <a:t> nos casos de calamidade pública, de estado de emergência ou </a:t>
            </a:r>
            <a:r>
              <a:rPr lang="pt-BR" sz="2400" b="1" dirty="0">
                <a:solidFill>
                  <a:schemeClr val="accent5"/>
                </a:solidFill>
              </a:rPr>
              <a:t>de programas sociais autorizados em lei e já em execução orçamentária no exercício anterior</a:t>
            </a:r>
            <a:r>
              <a:rPr lang="pt-BR" sz="2400" dirty="0"/>
              <a:t>, casos em que o Ministério Público poderá promover o acompanhamento de sua execução financeira e administrativa. </a:t>
            </a:r>
          </a:p>
        </p:txBody>
      </p:sp>
    </p:spTree>
    <p:extLst>
      <p:ext uri="{BB962C8B-B14F-4D97-AF65-F5344CB8AC3E}">
        <p14:creationId xmlns:p14="http://schemas.microsoft.com/office/powerpoint/2010/main" xmlns="" val="35574920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7" name="CaixaDeTexto 6"/>
          <p:cNvSpPr txBox="1"/>
          <p:nvPr/>
        </p:nvSpPr>
        <p:spPr>
          <a:xfrm>
            <a:off x="732569" y="1636158"/>
            <a:ext cx="7868506" cy="2554545"/>
          </a:xfrm>
          <a:prstGeom prst="rect">
            <a:avLst/>
          </a:prstGeom>
          <a:noFill/>
        </p:spPr>
        <p:txBody>
          <a:bodyPr wrap="square" rtlCol="0">
            <a:spAutoFit/>
          </a:bodyPr>
          <a:lstStyle/>
          <a:p>
            <a:pPr algn="ctr"/>
            <a:r>
              <a:rPr lang="pt-BR" sz="3200" b="1" dirty="0" smtClean="0"/>
              <a:t>Como controlar os gastos tributários?</a:t>
            </a:r>
          </a:p>
          <a:p>
            <a:pPr algn="ctr"/>
            <a:endParaRPr lang="pt-BR" sz="3200" b="1" dirty="0"/>
          </a:p>
          <a:p>
            <a:pPr marL="457200" indent="-457200" algn="just">
              <a:buAutoNum type="arabicPeriod"/>
            </a:pPr>
            <a:r>
              <a:rPr lang="pt-BR" sz="3200" b="1" dirty="0" smtClean="0"/>
              <a:t>“por dentro” e “por fora” do orçamento</a:t>
            </a:r>
          </a:p>
          <a:p>
            <a:pPr marL="457200" indent="-457200" algn="just">
              <a:buAutoNum type="arabicPeriod"/>
            </a:pPr>
            <a:r>
              <a:rPr lang="pt-BR" sz="3200" b="1" dirty="0" smtClean="0"/>
              <a:t>Contabilização </a:t>
            </a:r>
          </a:p>
          <a:p>
            <a:pPr marL="457200" indent="-457200" algn="just">
              <a:buAutoNum type="arabicPeriod"/>
            </a:pPr>
            <a:r>
              <a:rPr lang="pt-BR" sz="3200" b="1" dirty="0" smtClean="0"/>
              <a:t>Transparência plena </a:t>
            </a:r>
            <a:endParaRPr lang="pt-BR" sz="3200" b="1" dirty="0"/>
          </a:p>
        </p:txBody>
      </p:sp>
    </p:spTree>
    <p:extLst>
      <p:ext uri="{BB962C8B-B14F-4D97-AF65-F5344CB8AC3E}">
        <p14:creationId xmlns:p14="http://schemas.microsoft.com/office/powerpoint/2010/main" xmlns="" val="18822701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7" name="CaixaDeTexto 6"/>
          <p:cNvSpPr txBox="1"/>
          <p:nvPr/>
        </p:nvSpPr>
        <p:spPr>
          <a:xfrm>
            <a:off x="3104294" y="1064658"/>
            <a:ext cx="5821680" cy="461665"/>
          </a:xfrm>
          <a:prstGeom prst="rect">
            <a:avLst/>
          </a:prstGeom>
          <a:noFill/>
        </p:spPr>
        <p:txBody>
          <a:bodyPr wrap="square" rtlCol="0">
            <a:spAutoFit/>
          </a:bodyPr>
          <a:lstStyle/>
          <a:p>
            <a:pPr algn="ctr"/>
            <a:r>
              <a:rPr lang="pt-BR" sz="2400" b="1" dirty="0" smtClean="0"/>
              <a:t>‘O que diz o livrinho’?</a:t>
            </a:r>
            <a:endParaRPr lang="pt-BR" sz="2400" b="1" dirty="0"/>
          </a:p>
        </p:txBody>
      </p:sp>
      <p:pic>
        <p:nvPicPr>
          <p:cNvPr id="4" name="Imagem 3"/>
          <p:cNvPicPr>
            <a:picLocks noChangeAspect="1"/>
          </p:cNvPicPr>
          <p:nvPr/>
        </p:nvPicPr>
        <p:blipFill>
          <a:blip r:embed="rId4"/>
          <a:stretch>
            <a:fillRect/>
          </a:stretch>
        </p:blipFill>
        <p:spPr>
          <a:xfrm>
            <a:off x="125381" y="613032"/>
            <a:ext cx="2853531" cy="1905000"/>
          </a:xfrm>
          <a:prstGeom prst="rect">
            <a:avLst/>
          </a:prstGeom>
        </p:spPr>
      </p:pic>
      <p:pic>
        <p:nvPicPr>
          <p:cNvPr id="8" name="Imagem 7"/>
          <p:cNvPicPr>
            <a:picLocks noChangeAspect="1"/>
          </p:cNvPicPr>
          <p:nvPr/>
        </p:nvPicPr>
        <p:blipFill>
          <a:blip r:embed="rId5">
            <a:clrChange>
              <a:clrFrom>
                <a:srgbClr val="FFFFFF"/>
              </a:clrFrom>
              <a:clrTo>
                <a:srgbClr val="FFFFFF">
                  <a:alpha val="0"/>
                </a:srgbClr>
              </a:clrTo>
            </a:clrChange>
          </a:blip>
          <a:stretch>
            <a:fillRect/>
          </a:stretch>
        </p:blipFill>
        <p:spPr>
          <a:xfrm>
            <a:off x="-1" y="2733014"/>
            <a:ext cx="9144000" cy="3940320"/>
          </a:xfrm>
          <a:prstGeom prst="rect">
            <a:avLst/>
          </a:prstGeom>
        </p:spPr>
      </p:pic>
      <p:pic>
        <p:nvPicPr>
          <p:cNvPr id="5" name="Imagem 4"/>
          <p:cNvPicPr>
            <a:picLocks noChangeAspect="1"/>
          </p:cNvPicPr>
          <p:nvPr/>
        </p:nvPicPr>
        <p:blipFill>
          <a:blip r:embed="rId6"/>
          <a:stretch>
            <a:fillRect/>
          </a:stretch>
        </p:blipFill>
        <p:spPr>
          <a:xfrm>
            <a:off x="3125027" y="1597220"/>
            <a:ext cx="5852425" cy="800539"/>
          </a:xfrm>
          <a:prstGeom prst="rect">
            <a:avLst/>
          </a:prstGeom>
        </p:spPr>
      </p:pic>
    </p:spTree>
    <p:extLst>
      <p:ext uri="{BB962C8B-B14F-4D97-AF65-F5344CB8AC3E}">
        <p14:creationId xmlns:p14="http://schemas.microsoft.com/office/powerpoint/2010/main" xmlns="" val="41766712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7" name="CaixaDeTexto 6"/>
          <p:cNvSpPr txBox="1"/>
          <p:nvPr/>
        </p:nvSpPr>
        <p:spPr>
          <a:xfrm>
            <a:off x="3104294" y="1064658"/>
            <a:ext cx="5821680" cy="461665"/>
          </a:xfrm>
          <a:prstGeom prst="rect">
            <a:avLst/>
          </a:prstGeom>
          <a:noFill/>
        </p:spPr>
        <p:txBody>
          <a:bodyPr wrap="square" rtlCol="0">
            <a:spAutoFit/>
          </a:bodyPr>
          <a:lstStyle/>
          <a:p>
            <a:pPr algn="ctr"/>
            <a:r>
              <a:rPr lang="pt-BR" sz="2400" b="1" dirty="0" smtClean="0"/>
              <a:t>‘O que diz o livrinho’?</a:t>
            </a:r>
            <a:endParaRPr lang="pt-BR" sz="2400" b="1" dirty="0"/>
          </a:p>
        </p:txBody>
      </p:sp>
      <p:pic>
        <p:nvPicPr>
          <p:cNvPr id="4" name="Imagem 3"/>
          <p:cNvPicPr>
            <a:picLocks noChangeAspect="1"/>
          </p:cNvPicPr>
          <p:nvPr/>
        </p:nvPicPr>
        <p:blipFill>
          <a:blip r:embed="rId4"/>
          <a:stretch>
            <a:fillRect/>
          </a:stretch>
        </p:blipFill>
        <p:spPr>
          <a:xfrm>
            <a:off x="125381" y="613032"/>
            <a:ext cx="2853531" cy="1905000"/>
          </a:xfrm>
          <a:prstGeom prst="rect">
            <a:avLst/>
          </a:prstGeom>
        </p:spPr>
      </p:pic>
      <p:pic>
        <p:nvPicPr>
          <p:cNvPr id="5" name="Imagem 4"/>
          <p:cNvPicPr>
            <a:picLocks noChangeAspect="1"/>
          </p:cNvPicPr>
          <p:nvPr/>
        </p:nvPicPr>
        <p:blipFill>
          <a:blip r:embed="rId5"/>
          <a:stretch>
            <a:fillRect/>
          </a:stretch>
        </p:blipFill>
        <p:spPr>
          <a:xfrm>
            <a:off x="3125027" y="1597220"/>
            <a:ext cx="5852425" cy="800539"/>
          </a:xfrm>
          <a:prstGeom prst="rect">
            <a:avLst/>
          </a:prstGeom>
        </p:spPr>
      </p:pic>
      <p:pic>
        <p:nvPicPr>
          <p:cNvPr id="2" name="Imagem 1"/>
          <p:cNvPicPr>
            <a:picLocks noChangeAspect="1"/>
          </p:cNvPicPr>
          <p:nvPr/>
        </p:nvPicPr>
        <p:blipFill>
          <a:blip r:embed="rId6"/>
          <a:stretch>
            <a:fillRect/>
          </a:stretch>
        </p:blipFill>
        <p:spPr>
          <a:xfrm>
            <a:off x="0" y="2680378"/>
            <a:ext cx="9144000" cy="3710336"/>
          </a:xfrm>
          <a:prstGeom prst="rect">
            <a:avLst/>
          </a:prstGeom>
        </p:spPr>
      </p:pic>
    </p:spTree>
    <p:extLst>
      <p:ext uri="{BB962C8B-B14F-4D97-AF65-F5344CB8AC3E}">
        <p14:creationId xmlns:p14="http://schemas.microsoft.com/office/powerpoint/2010/main" xmlns="" val="41422589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8" name="CaixaDeTexto 7"/>
          <p:cNvSpPr txBox="1"/>
          <p:nvPr/>
        </p:nvSpPr>
        <p:spPr>
          <a:xfrm>
            <a:off x="0" y="941670"/>
            <a:ext cx="9144000" cy="830997"/>
          </a:xfrm>
          <a:prstGeom prst="rect">
            <a:avLst/>
          </a:prstGeom>
          <a:noFill/>
        </p:spPr>
        <p:txBody>
          <a:bodyPr wrap="square" rtlCol="0">
            <a:spAutoFit/>
          </a:bodyPr>
          <a:lstStyle/>
          <a:p>
            <a:pPr algn="ctr"/>
            <a:r>
              <a:rPr lang="pt-BR" sz="2400" b="1" dirty="0" smtClean="0"/>
              <a:t>Instrumentos de controle e transparência:</a:t>
            </a:r>
          </a:p>
          <a:p>
            <a:pPr algn="ctr"/>
            <a:r>
              <a:rPr lang="pt-BR" sz="2400" b="1" dirty="0" smtClean="0"/>
              <a:t>Contabilização das renúncias</a:t>
            </a:r>
            <a:endParaRPr lang="pt-BR" sz="2400" b="1" dirty="0"/>
          </a:p>
        </p:txBody>
      </p:sp>
      <p:graphicFrame>
        <p:nvGraphicFramePr>
          <p:cNvPr id="2" name="Tabela 1"/>
          <p:cNvGraphicFramePr>
            <a:graphicFrameLocks noGrp="1"/>
          </p:cNvGraphicFramePr>
          <p:nvPr>
            <p:extLst>
              <p:ext uri="{D42A27DB-BD31-4B8C-83A1-F6EECF244321}">
                <p14:modId xmlns:p14="http://schemas.microsoft.com/office/powerpoint/2010/main" xmlns="" val="925505261"/>
              </p:ext>
            </p:extLst>
          </p:nvPr>
        </p:nvGraphicFramePr>
        <p:xfrm>
          <a:off x="322421" y="1665855"/>
          <a:ext cx="8264367" cy="4748830"/>
        </p:xfrm>
        <a:graphic>
          <a:graphicData uri="http://schemas.openxmlformats.org/drawingml/2006/table">
            <a:tbl>
              <a:tblPr>
                <a:tableStyleId>{5940675A-B579-460E-94D1-54222C63F5DA}</a:tableStyleId>
              </a:tblPr>
              <a:tblGrid>
                <a:gridCol w="3138640"/>
                <a:gridCol w="5125727"/>
              </a:tblGrid>
              <a:tr h="210062">
                <a:tc>
                  <a:txBody>
                    <a:bodyPr/>
                    <a:lstStyle/>
                    <a:p>
                      <a:pPr marL="0" algn="ctr" defTabSz="914400" rtl="0" eaLnBrk="1" fontAlgn="ctr" latinLnBrk="0" hangingPunct="1"/>
                      <a:r>
                        <a:rPr lang="pt-BR" sz="2000" b="1" u="none" strike="noStrike" kern="1200" dirty="0">
                          <a:solidFill>
                            <a:schemeClr val="bg1"/>
                          </a:solidFill>
                          <a:effectLst/>
                          <a:latin typeface="+mn-lt"/>
                          <a:ea typeface="+mn-ea"/>
                          <a:cs typeface="+mn-cs"/>
                        </a:rPr>
                        <a:t>CONTA</a:t>
                      </a:r>
                    </a:p>
                  </a:txBody>
                  <a:tcPr marL="5224" marR="5224" marT="5224" marB="0" anchor="ctr">
                    <a:solidFill>
                      <a:schemeClr val="accent1"/>
                    </a:solidFill>
                  </a:tcPr>
                </a:tc>
                <a:tc>
                  <a:txBody>
                    <a:bodyPr/>
                    <a:lstStyle/>
                    <a:p>
                      <a:pPr marL="0" algn="ctr" defTabSz="914400" rtl="0" eaLnBrk="1" fontAlgn="ctr" latinLnBrk="0" hangingPunct="1"/>
                      <a:r>
                        <a:rPr lang="pt-BR" sz="2000" b="1" u="none" strike="noStrike" kern="1200" dirty="0">
                          <a:solidFill>
                            <a:schemeClr val="bg1"/>
                          </a:solidFill>
                          <a:effectLst/>
                          <a:latin typeface="+mn-lt"/>
                          <a:ea typeface="+mn-ea"/>
                          <a:cs typeface="+mn-cs"/>
                        </a:rPr>
                        <a:t>TÍTULO</a:t>
                      </a:r>
                    </a:p>
                  </a:txBody>
                  <a:tcPr marL="5224" marR="5224" marT="5224" marB="0" anchor="ctr">
                    <a:solidFill>
                      <a:schemeClr val="accent1"/>
                    </a:solidFill>
                  </a:tcPr>
                </a:tc>
              </a:tr>
              <a:tr h="692764">
                <a:tc>
                  <a:txBody>
                    <a:bodyPr/>
                    <a:lstStyle/>
                    <a:p>
                      <a:pPr algn="ctr" fontAlgn="ctr"/>
                      <a:r>
                        <a:rPr lang="pt-BR" sz="1800" u="none" strike="noStrike" dirty="0">
                          <a:effectLst/>
                        </a:rPr>
                        <a:t>4.1.1.2.1.00.00</a:t>
                      </a:r>
                      <a:endParaRPr lang="pt-BR" sz="1800" b="0" i="0" u="none" strike="noStrike" dirty="0">
                        <a:solidFill>
                          <a:srgbClr val="000000"/>
                        </a:solidFill>
                        <a:effectLst/>
                        <a:latin typeface="Calibri" panose="020F0502020204030204" pitchFamily="34" charset="0"/>
                      </a:endParaRPr>
                    </a:p>
                  </a:txBody>
                  <a:tcPr marL="5224" marR="5224" marT="5224" marB="0" anchor="ctr"/>
                </a:tc>
                <a:tc>
                  <a:txBody>
                    <a:bodyPr/>
                    <a:lstStyle/>
                    <a:p>
                      <a:pPr algn="ctr" fontAlgn="ctr"/>
                      <a:r>
                        <a:rPr lang="pt-BR" sz="1800" u="none" strike="noStrike" dirty="0">
                          <a:effectLst/>
                        </a:rPr>
                        <a:t>IMPOSTOS SOBRE PATRIMÔNIO E A RENDA - CONSOLIDAÇÃO</a:t>
                      </a:r>
                      <a:endParaRPr lang="pt-BR" sz="1800" b="0" i="0" u="none" strike="noStrike" dirty="0">
                        <a:solidFill>
                          <a:srgbClr val="000000"/>
                        </a:solidFill>
                        <a:effectLst/>
                        <a:latin typeface="Calibri" panose="020F0502020204030204" pitchFamily="34" charset="0"/>
                      </a:endParaRPr>
                    </a:p>
                  </a:txBody>
                  <a:tcPr marL="5224" marR="5224" marT="5224" marB="0" anchor="ctr"/>
                </a:tc>
              </a:tr>
              <a:tr h="180770">
                <a:tc>
                  <a:txBody>
                    <a:bodyPr/>
                    <a:lstStyle/>
                    <a:p>
                      <a:pPr algn="ctr" fontAlgn="ctr"/>
                      <a:r>
                        <a:rPr lang="pt-BR" sz="1800" u="none" strike="noStrike" dirty="0">
                          <a:effectLst/>
                        </a:rPr>
                        <a:t>4.1.1.2.1.97.00</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c>
                  <a:txBody>
                    <a:bodyPr/>
                    <a:lstStyle/>
                    <a:p>
                      <a:pPr algn="ctr" fontAlgn="ctr"/>
                      <a:r>
                        <a:rPr lang="pt-BR" sz="1800" u="none" strike="noStrike" dirty="0">
                          <a:effectLst/>
                        </a:rPr>
                        <a:t>(-) DEDUÇÃO</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r>
              <a:tr h="577303">
                <a:tc>
                  <a:txBody>
                    <a:bodyPr/>
                    <a:lstStyle/>
                    <a:p>
                      <a:pPr algn="ctr" fontAlgn="ctr"/>
                      <a:r>
                        <a:rPr lang="pt-BR" sz="1800" u="none" strike="noStrike">
                          <a:effectLst/>
                        </a:rPr>
                        <a:t>4.1.1.3.1.00.00</a:t>
                      </a:r>
                      <a:endParaRPr lang="pt-BR" sz="1800" b="0" i="0" u="none" strike="noStrike">
                        <a:solidFill>
                          <a:srgbClr val="000000"/>
                        </a:solidFill>
                        <a:effectLst/>
                        <a:latin typeface="Calibri" panose="020F0502020204030204" pitchFamily="34" charset="0"/>
                      </a:endParaRPr>
                    </a:p>
                  </a:txBody>
                  <a:tcPr marL="5224" marR="5224" marT="5224" marB="0" anchor="ctr"/>
                </a:tc>
                <a:tc>
                  <a:txBody>
                    <a:bodyPr/>
                    <a:lstStyle/>
                    <a:p>
                      <a:pPr algn="ctr" fontAlgn="ctr"/>
                      <a:r>
                        <a:rPr lang="pt-BR" sz="1800" u="none" strike="noStrike" dirty="0">
                          <a:effectLst/>
                        </a:rPr>
                        <a:t>IMPOSTOS SOBRE A PRODUÇÃO E A CIRCULAÇÃO - CONSOLIDAÇÃO</a:t>
                      </a:r>
                      <a:endParaRPr lang="pt-BR" sz="1800" b="0" i="0" u="none" strike="noStrike" dirty="0">
                        <a:solidFill>
                          <a:srgbClr val="000000"/>
                        </a:solidFill>
                        <a:effectLst/>
                        <a:latin typeface="Calibri" panose="020F0502020204030204" pitchFamily="34" charset="0"/>
                      </a:endParaRPr>
                    </a:p>
                  </a:txBody>
                  <a:tcPr marL="5224" marR="5224" marT="5224" marB="0" anchor="ctr"/>
                </a:tc>
              </a:tr>
              <a:tr h="180770">
                <a:tc>
                  <a:txBody>
                    <a:bodyPr/>
                    <a:lstStyle/>
                    <a:p>
                      <a:pPr algn="ctr" fontAlgn="ctr"/>
                      <a:r>
                        <a:rPr lang="pt-BR" sz="1800" u="none" strike="noStrike" dirty="0">
                          <a:effectLst/>
                        </a:rPr>
                        <a:t>4.1.1.3.1.97.00</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c>
                  <a:txBody>
                    <a:bodyPr/>
                    <a:lstStyle/>
                    <a:p>
                      <a:pPr algn="ctr" fontAlgn="ctr"/>
                      <a:r>
                        <a:rPr lang="pt-BR" sz="1800" u="none" strike="noStrike" dirty="0">
                          <a:effectLst/>
                        </a:rPr>
                        <a:t>(-) DEDUÇÃO</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r>
              <a:tr h="577303">
                <a:tc>
                  <a:txBody>
                    <a:bodyPr/>
                    <a:lstStyle/>
                    <a:p>
                      <a:pPr algn="ctr" fontAlgn="ctr"/>
                      <a:r>
                        <a:rPr lang="pt-BR" sz="1800" u="none" strike="noStrike">
                          <a:effectLst/>
                        </a:rPr>
                        <a:t>4.1.2.2.0.00.00</a:t>
                      </a:r>
                      <a:endParaRPr lang="pt-BR" sz="1800" b="0" i="0" u="none" strike="noStrike">
                        <a:solidFill>
                          <a:srgbClr val="000000"/>
                        </a:solidFill>
                        <a:effectLst/>
                        <a:latin typeface="Calibri" panose="020F0502020204030204" pitchFamily="34" charset="0"/>
                      </a:endParaRPr>
                    </a:p>
                  </a:txBody>
                  <a:tcPr marL="5224" marR="5224" marT="5224" marB="0" anchor="ctr"/>
                </a:tc>
                <a:tc>
                  <a:txBody>
                    <a:bodyPr/>
                    <a:lstStyle/>
                    <a:p>
                      <a:pPr algn="ctr" fontAlgn="ctr"/>
                      <a:r>
                        <a:rPr lang="pt-BR" sz="1800" u="none" strike="noStrike" dirty="0">
                          <a:effectLst/>
                        </a:rPr>
                        <a:t>TAXAS PELA PRESTAÇÃO DE SERVIÇOS</a:t>
                      </a:r>
                      <a:endParaRPr lang="pt-BR" sz="1800" b="0" i="0" u="none" strike="noStrike" dirty="0">
                        <a:solidFill>
                          <a:srgbClr val="000000"/>
                        </a:solidFill>
                        <a:effectLst/>
                        <a:latin typeface="Calibri" panose="020F0502020204030204" pitchFamily="34" charset="0"/>
                      </a:endParaRPr>
                    </a:p>
                  </a:txBody>
                  <a:tcPr marL="5224" marR="5224" marT="5224" marB="0" anchor="ctr"/>
                </a:tc>
              </a:tr>
              <a:tr h="180770">
                <a:tc>
                  <a:txBody>
                    <a:bodyPr/>
                    <a:lstStyle/>
                    <a:p>
                      <a:pPr algn="ctr" fontAlgn="ctr"/>
                      <a:r>
                        <a:rPr lang="pt-BR" sz="1800" u="none" strike="noStrike" dirty="0">
                          <a:effectLst/>
                        </a:rPr>
                        <a:t>4.1.2.2.1.97.00</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c>
                  <a:txBody>
                    <a:bodyPr/>
                    <a:lstStyle/>
                    <a:p>
                      <a:pPr algn="ctr" fontAlgn="ctr"/>
                      <a:r>
                        <a:rPr lang="pt-BR" sz="1800" u="none" strike="noStrike" dirty="0">
                          <a:effectLst/>
                        </a:rPr>
                        <a:t>(-) DEDUÇÕES</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r>
              <a:tr h="577303">
                <a:tc>
                  <a:txBody>
                    <a:bodyPr/>
                    <a:lstStyle/>
                    <a:p>
                      <a:pPr algn="ctr" fontAlgn="ctr"/>
                      <a:r>
                        <a:rPr lang="pt-BR" sz="1800" u="none" strike="noStrike">
                          <a:effectLst/>
                        </a:rPr>
                        <a:t>4.1.2.1.1.00.00</a:t>
                      </a:r>
                      <a:endParaRPr lang="pt-BR" sz="1800" b="0" i="0" u="none" strike="noStrike">
                        <a:solidFill>
                          <a:srgbClr val="000000"/>
                        </a:solidFill>
                        <a:effectLst/>
                        <a:latin typeface="Calibri" panose="020F0502020204030204" pitchFamily="34" charset="0"/>
                      </a:endParaRPr>
                    </a:p>
                  </a:txBody>
                  <a:tcPr marL="5224" marR="5224" marT="5224" marB="0" anchor="ctr"/>
                </a:tc>
                <a:tc>
                  <a:txBody>
                    <a:bodyPr/>
                    <a:lstStyle/>
                    <a:p>
                      <a:pPr algn="ctr" fontAlgn="ctr"/>
                      <a:r>
                        <a:rPr lang="pt-BR" sz="1800" u="none" strike="noStrike" dirty="0">
                          <a:effectLst/>
                        </a:rPr>
                        <a:t>TAXAS PELO EXERCÍCIO DO PODER DE POLICIA - CONSOLIDAÇÃO</a:t>
                      </a:r>
                      <a:endParaRPr lang="pt-BR" sz="1800" b="0" i="0" u="none" strike="noStrike" dirty="0">
                        <a:solidFill>
                          <a:srgbClr val="000000"/>
                        </a:solidFill>
                        <a:effectLst/>
                        <a:latin typeface="Calibri" panose="020F0502020204030204" pitchFamily="34" charset="0"/>
                      </a:endParaRPr>
                    </a:p>
                  </a:txBody>
                  <a:tcPr marL="5224" marR="5224" marT="5224" marB="0" anchor="ctr"/>
                </a:tc>
              </a:tr>
              <a:tr h="318654">
                <a:tc>
                  <a:txBody>
                    <a:bodyPr/>
                    <a:lstStyle/>
                    <a:p>
                      <a:pPr algn="ctr" fontAlgn="ctr"/>
                      <a:r>
                        <a:rPr lang="pt-BR" sz="1800" u="none" strike="noStrike" dirty="0">
                          <a:effectLst/>
                        </a:rPr>
                        <a:t>4.1.2.1.1.97.98</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c>
                  <a:txBody>
                    <a:bodyPr/>
                    <a:lstStyle/>
                    <a:p>
                      <a:pPr algn="ctr" fontAlgn="ctr"/>
                      <a:r>
                        <a:rPr lang="pt-BR" sz="1800" u="none" strike="noStrike" dirty="0">
                          <a:effectLst/>
                        </a:rPr>
                        <a:t>(-) RENÚNCIA</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r>
              <a:tr h="577303">
                <a:tc>
                  <a:txBody>
                    <a:bodyPr/>
                    <a:lstStyle/>
                    <a:p>
                      <a:pPr algn="ctr" fontAlgn="ctr"/>
                      <a:r>
                        <a:rPr lang="pt-BR" sz="1800" u="none" strike="noStrike">
                          <a:effectLst/>
                        </a:rPr>
                        <a:t>4.1.2.2.1.00.00</a:t>
                      </a:r>
                      <a:endParaRPr lang="pt-BR" sz="1800" b="0" i="0" u="none" strike="noStrike">
                        <a:solidFill>
                          <a:srgbClr val="000000"/>
                        </a:solidFill>
                        <a:effectLst/>
                        <a:latin typeface="Calibri" panose="020F0502020204030204" pitchFamily="34" charset="0"/>
                      </a:endParaRPr>
                    </a:p>
                  </a:txBody>
                  <a:tcPr marL="5224" marR="5224" marT="5224" marB="0" anchor="ctr"/>
                </a:tc>
                <a:tc>
                  <a:txBody>
                    <a:bodyPr/>
                    <a:lstStyle/>
                    <a:p>
                      <a:pPr algn="ctr" fontAlgn="ctr"/>
                      <a:r>
                        <a:rPr lang="pt-BR" sz="1800" u="none" strike="noStrike" dirty="0">
                          <a:effectLst/>
                        </a:rPr>
                        <a:t>TAXAS PELA PRESTAÇÃO DE SERVIÇOS - CONSOLIDAÇÃO</a:t>
                      </a:r>
                      <a:endParaRPr lang="pt-BR" sz="1800" b="0" i="0" u="none" strike="noStrike" dirty="0">
                        <a:solidFill>
                          <a:srgbClr val="000000"/>
                        </a:solidFill>
                        <a:effectLst/>
                        <a:latin typeface="Calibri" panose="020F0502020204030204" pitchFamily="34" charset="0"/>
                      </a:endParaRPr>
                    </a:p>
                  </a:txBody>
                  <a:tcPr marL="5224" marR="5224" marT="5224" marB="0" anchor="ctr"/>
                </a:tc>
              </a:tr>
              <a:tr h="218003">
                <a:tc>
                  <a:txBody>
                    <a:bodyPr/>
                    <a:lstStyle/>
                    <a:p>
                      <a:pPr algn="ctr" fontAlgn="ctr"/>
                      <a:r>
                        <a:rPr lang="pt-BR" sz="1800" u="none" strike="noStrike" dirty="0">
                          <a:effectLst/>
                        </a:rPr>
                        <a:t>4.1.2.2.1.97.98</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c>
                  <a:txBody>
                    <a:bodyPr/>
                    <a:lstStyle/>
                    <a:p>
                      <a:pPr algn="ctr" fontAlgn="ctr"/>
                      <a:r>
                        <a:rPr lang="pt-BR" sz="1800" u="none" strike="noStrike" dirty="0">
                          <a:effectLst/>
                        </a:rPr>
                        <a:t>(-) RENÚNCIA</a:t>
                      </a:r>
                      <a:endParaRPr lang="pt-BR" sz="1800" b="0" i="0" u="none" strike="noStrike" dirty="0">
                        <a:solidFill>
                          <a:srgbClr val="000000"/>
                        </a:solidFill>
                        <a:effectLst/>
                        <a:latin typeface="Calibri" panose="020F0502020204030204" pitchFamily="34" charset="0"/>
                      </a:endParaRPr>
                    </a:p>
                  </a:txBody>
                  <a:tcPr marL="5224" marR="5224" marT="5224" marB="0" anchor="ctr">
                    <a:solidFill>
                      <a:srgbClr val="FFFF00"/>
                    </a:solidFill>
                  </a:tcPr>
                </a:tc>
              </a:tr>
            </a:tbl>
          </a:graphicData>
        </a:graphic>
      </p:graphicFrame>
    </p:spTree>
    <p:extLst>
      <p:ext uri="{BB962C8B-B14F-4D97-AF65-F5344CB8AC3E}">
        <p14:creationId xmlns:p14="http://schemas.microsoft.com/office/powerpoint/2010/main" xmlns="" val="30062104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8" name="CaixaDeTexto 7"/>
          <p:cNvSpPr txBox="1"/>
          <p:nvPr/>
        </p:nvSpPr>
        <p:spPr>
          <a:xfrm>
            <a:off x="0" y="941670"/>
            <a:ext cx="9144000" cy="830997"/>
          </a:xfrm>
          <a:prstGeom prst="rect">
            <a:avLst/>
          </a:prstGeom>
          <a:noFill/>
        </p:spPr>
        <p:txBody>
          <a:bodyPr wrap="square" rtlCol="0">
            <a:spAutoFit/>
          </a:bodyPr>
          <a:lstStyle/>
          <a:p>
            <a:pPr algn="ctr"/>
            <a:r>
              <a:rPr lang="pt-BR" sz="2400" b="1" dirty="0" smtClean="0"/>
              <a:t>Instrumentos de controle e transparência:</a:t>
            </a:r>
          </a:p>
          <a:p>
            <a:pPr algn="ctr"/>
            <a:r>
              <a:rPr lang="pt-BR" sz="2400" b="1" dirty="0" smtClean="0"/>
              <a:t>Contabilização das renúncias</a:t>
            </a:r>
            <a:endParaRPr lang="pt-BR" sz="2400" b="1" dirty="0"/>
          </a:p>
        </p:txBody>
      </p:sp>
      <p:graphicFrame>
        <p:nvGraphicFramePr>
          <p:cNvPr id="5" name="Tabela 4"/>
          <p:cNvGraphicFramePr>
            <a:graphicFrameLocks noGrp="1"/>
          </p:cNvGraphicFramePr>
          <p:nvPr>
            <p:extLst>
              <p:ext uri="{D42A27DB-BD31-4B8C-83A1-F6EECF244321}">
                <p14:modId xmlns:p14="http://schemas.microsoft.com/office/powerpoint/2010/main" xmlns="" val="3770451055"/>
              </p:ext>
            </p:extLst>
          </p:nvPr>
        </p:nvGraphicFramePr>
        <p:xfrm>
          <a:off x="471487" y="2333527"/>
          <a:ext cx="8029575" cy="2938561"/>
        </p:xfrm>
        <a:graphic>
          <a:graphicData uri="http://schemas.openxmlformats.org/drawingml/2006/table">
            <a:tbl>
              <a:tblPr>
                <a:tableStyleId>{5940675A-B579-460E-94D1-54222C63F5DA}</a:tableStyleId>
              </a:tblPr>
              <a:tblGrid>
                <a:gridCol w="3829843"/>
                <a:gridCol w="4199732"/>
              </a:tblGrid>
              <a:tr h="425352">
                <a:tc>
                  <a:txBody>
                    <a:bodyPr/>
                    <a:lstStyle/>
                    <a:p>
                      <a:pPr algn="ctr" fontAlgn="ctr"/>
                      <a:r>
                        <a:rPr lang="pt-BR" sz="2000" b="1" u="none" strike="noStrike" dirty="0">
                          <a:solidFill>
                            <a:schemeClr val="bg1"/>
                          </a:solidFill>
                          <a:effectLst/>
                        </a:rPr>
                        <a:t>CONTA</a:t>
                      </a:r>
                      <a:endParaRPr lang="pt-BR" sz="2000" b="1" i="0" u="none" strike="noStrike" dirty="0">
                        <a:solidFill>
                          <a:schemeClr val="bg1"/>
                        </a:solidFill>
                        <a:effectLst/>
                        <a:latin typeface="Calibri" panose="020F0502020204030204" pitchFamily="34" charset="0"/>
                      </a:endParaRPr>
                    </a:p>
                  </a:txBody>
                  <a:tcPr marL="7031" marR="7031" marT="7031" marB="0" anchor="ctr">
                    <a:solidFill>
                      <a:srgbClr val="0070C0"/>
                    </a:solidFill>
                  </a:tcPr>
                </a:tc>
                <a:tc>
                  <a:txBody>
                    <a:bodyPr/>
                    <a:lstStyle/>
                    <a:p>
                      <a:pPr algn="ctr" fontAlgn="ctr"/>
                      <a:r>
                        <a:rPr lang="pt-BR" sz="2000" b="1" u="none" strike="noStrike" dirty="0">
                          <a:solidFill>
                            <a:schemeClr val="bg1"/>
                          </a:solidFill>
                          <a:effectLst/>
                        </a:rPr>
                        <a:t>TÍTULO</a:t>
                      </a:r>
                      <a:endParaRPr lang="pt-BR" sz="2000" b="1" i="0" u="none" strike="noStrike" dirty="0">
                        <a:solidFill>
                          <a:schemeClr val="bg1"/>
                        </a:solidFill>
                        <a:effectLst/>
                        <a:latin typeface="Calibri" panose="020F0502020204030204" pitchFamily="34" charset="0"/>
                      </a:endParaRPr>
                    </a:p>
                  </a:txBody>
                  <a:tcPr marL="7031" marR="7031" marT="7031" marB="0" anchor="ctr">
                    <a:solidFill>
                      <a:srgbClr val="0070C0"/>
                    </a:solidFill>
                  </a:tcPr>
                </a:tc>
              </a:tr>
              <a:tr h="815257">
                <a:tc>
                  <a:txBody>
                    <a:bodyPr/>
                    <a:lstStyle/>
                    <a:p>
                      <a:pPr algn="ctr" fontAlgn="ctr"/>
                      <a:r>
                        <a:rPr lang="pt-BR" sz="2000" u="none" strike="noStrike" dirty="0">
                          <a:effectLst/>
                        </a:rPr>
                        <a:t>5.2.0.0.0.00.00</a:t>
                      </a:r>
                      <a:endParaRPr lang="pt-BR" sz="2000" b="0" i="0" u="none" strike="noStrike" dirty="0">
                        <a:solidFill>
                          <a:srgbClr val="000000"/>
                        </a:solidFill>
                        <a:effectLst/>
                        <a:latin typeface="Calibri" panose="020F0502020204030204" pitchFamily="34" charset="0"/>
                      </a:endParaRPr>
                    </a:p>
                  </a:txBody>
                  <a:tcPr marL="7031" marR="7031" marT="7031" marB="0" anchor="ctr"/>
                </a:tc>
                <a:tc>
                  <a:txBody>
                    <a:bodyPr/>
                    <a:lstStyle/>
                    <a:p>
                      <a:pPr algn="ctr" fontAlgn="ctr"/>
                      <a:r>
                        <a:rPr lang="pt-BR" sz="2000" u="none" strike="noStrike" dirty="0">
                          <a:effectLst/>
                        </a:rPr>
                        <a:t>ORÇAMENTO APROVADO</a:t>
                      </a:r>
                      <a:endParaRPr lang="pt-BR" sz="2000" b="0" i="0" u="none" strike="noStrike" dirty="0">
                        <a:solidFill>
                          <a:srgbClr val="000000"/>
                        </a:solidFill>
                        <a:effectLst/>
                        <a:latin typeface="Calibri" panose="020F0502020204030204" pitchFamily="34" charset="0"/>
                      </a:endParaRPr>
                    </a:p>
                  </a:txBody>
                  <a:tcPr marL="7031" marR="7031" marT="7031" marB="0" anchor="ctr"/>
                </a:tc>
              </a:tr>
              <a:tr h="815257">
                <a:tc>
                  <a:txBody>
                    <a:bodyPr/>
                    <a:lstStyle/>
                    <a:p>
                      <a:pPr algn="ctr" fontAlgn="ctr"/>
                      <a:r>
                        <a:rPr lang="pt-BR" sz="2000" u="none" strike="noStrike">
                          <a:effectLst/>
                        </a:rPr>
                        <a:t>5.2.1.0.0.00.00</a:t>
                      </a:r>
                      <a:endParaRPr lang="pt-BR" sz="2000" b="0" i="0" u="none" strike="noStrike">
                        <a:solidFill>
                          <a:srgbClr val="000000"/>
                        </a:solidFill>
                        <a:effectLst/>
                        <a:latin typeface="Calibri" panose="020F0502020204030204" pitchFamily="34" charset="0"/>
                      </a:endParaRPr>
                    </a:p>
                  </a:txBody>
                  <a:tcPr marL="7031" marR="7031" marT="7031" marB="0" anchor="ctr"/>
                </a:tc>
                <a:tc>
                  <a:txBody>
                    <a:bodyPr/>
                    <a:lstStyle/>
                    <a:p>
                      <a:pPr algn="ctr" fontAlgn="ctr"/>
                      <a:r>
                        <a:rPr lang="pt-BR" sz="2000" u="none" strike="noStrike">
                          <a:effectLst/>
                        </a:rPr>
                        <a:t>PREVISÃO DA RECEITA</a:t>
                      </a:r>
                      <a:endParaRPr lang="pt-BR" sz="2000" b="0" i="0" u="none" strike="noStrike">
                        <a:solidFill>
                          <a:srgbClr val="000000"/>
                        </a:solidFill>
                        <a:effectLst/>
                        <a:latin typeface="Calibri" panose="020F0502020204030204" pitchFamily="34" charset="0"/>
                      </a:endParaRPr>
                    </a:p>
                  </a:txBody>
                  <a:tcPr marL="7031" marR="7031" marT="7031" marB="0" anchor="ctr"/>
                </a:tc>
              </a:tr>
              <a:tr h="457343">
                <a:tc>
                  <a:txBody>
                    <a:bodyPr/>
                    <a:lstStyle/>
                    <a:p>
                      <a:pPr algn="ctr" fontAlgn="ctr"/>
                      <a:r>
                        <a:rPr lang="pt-BR" sz="2000" u="none" strike="noStrike">
                          <a:effectLst/>
                        </a:rPr>
                        <a:t>5.2.1.1.0.00.00</a:t>
                      </a:r>
                      <a:endParaRPr lang="pt-BR" sz="2000" b="0" i="0" u="none" strike="noStrike">
                        <a:solidFill>
                          <a:srgbClr val="000000"/>
                        </a:solidFill>
                        <a:effectLst/>
                        <a:latin typeface="Calibri" panose="020F0502020204030204" pitchFamily="34" charset="0"/>
                      </a:endParaRPr>
                    </a:p>
                  </a:txBody>
                  <a:tcPr marL="7031" marR="7031" marT="7031" marB="0" anchor="ctr"/>
                </a:tc>
                <a:tc>
                  <a:txBody>
                    <a:bodyPr/>
                    <a:lstStyle/>
                    <a:p>
                      <a:pPr algn="ctr" fontAlgn="ctr"/>
                      <a:r>
                        <a:rPr lang="pt-BR" sz="2000" u="none" strike="noStrike">
                          <a:effectLst/>
                        </a:rPr>
                        <a:t>PREVISÃO INICIAL DA RECEITA</a:t>
                      </a:r>
                      <a:endParaRPr lang="pt-BR" sz="2000" b="0" i="0" u="none" strike="noStrike">
                        <a:solidFill>
                          <a:srgbClr val="000000"/>
                        </a:solidFill>
                        <a:effectLst/>
                        <a:latin typeface="Calibri" panose="020F0502020204030204" pitchFamily="34" charset="0"/>
                      </a:endParaRPr>
                    </a:p>
                  </a:txBody>
                  <a:tcPr marL="7031" marR="7031" marT="7031" marB="0" anchor="ctr"/>
                </a:tc>
              </a:tr>
              <a:tr h="425352">
                <a:tc>
                  <a:txBody>
                    <a:bodyPr/>
                    <a:lstStyle/>
                    <a:p>
                      <a:pPr algn="ctr" fontAlgn="ctr"/>
                      <a:r>
                        <a:rPr lang="pt-BR" sz="2000" u="none" strike="noStrike" dirty="0">
                          <a:effectLst/>
                        </a:rPr>
                        <a:t>5.2.1.1.2.02.00</a:t>
                      </a:r>
                      <a:endParaRPr lang="pt-BR" sz="2000" b="0" i="0" u="none" strike="noStrike" dirty="0">
                        <a:solidFill>
                          <a:srgbClr val="000000"/>
                        </a:solidFill>
                        <a:effectLst/>
                        <a:latin typeface="Calibri" panose="020F0502020204030204" pitchFamily="34" charset="0"/>
                      </a:endParaRPr>
                    </a:p>
                  </a:txBody>
                  <a:tcPr marL="7031" marR="7031" marT="7031" marB="0" anchor="ctr">
                    <a:solidFill>
                      <a:srgbClr val="FFFF00"/>
                    </a:solidFill>
                  </a:tcPr>
                </a:tc>
                <a:tc>
                  <a:txBody>
                    <a:bodyPr/>
                    <a:lstStyle/>
                    <a:p>
                      <a:pPr algn="ctr" fontAlgn="ctr"/>
                      <a:r>
                        <a:rPr lang="pt-BR" sz="2000" u="none" strike="noStrike" dirty="0">
                          <a:effectLst/>
                        </a:rPr>
                        <a:t>(-) </a:t>
                      </a:r>
                      <a:r>
                        <a:rPr lang="pt-BR" sz="2000" u="none" strike="noStrike" dirty="0" smtClean="0">
                          <a:effectLst/>
                        </a:rPr>
                        <a:t>RENÚNCIA</a:t>
                      </a:r>
                      <a:endParaRPr lang="pt-BR" sz="2000" b="0" i="0" u="none" strike="noStrike" dirty="0">
                        <a:solidFill>
                          <a:srgbClr val="000000"/>
                        </a:solidFill>
                        <a:effectLst/>
                        <a:latin typeface="Calibri" panose="020F0502020204030204" pitchFamily="34" charset="0"/>
                      </a:endParaRPr>
                    </a:p>
                  </a:txBody>
                  <a:tcPr marL="7031" marR="7031" marT="7031" marB="0" anchor="ctr">
                    <a:solidFill>
                      <a:srgbClr val="FFFF00"/>
                    </a:solidFill>
                  </a:tcPr>
                </a:tc>
              </a:tr>
            </a:tbl>
          </a:graphicData>
        </a:graphic>
      </p:graphicFrame>
    </p:spTree>
    <p:extLst>
      <p:ext uri="{BB962C8B-B14F-4D97-AF65-F5344CB8AC3E}">
        <p14:creationId xmlns:p14="http://schemas.microsoft.com/office/powerpoint/2010/main" xmlns="" val="11946837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pic>
        <p:nvPicPr>
          <p:cNvPr id="2" name="Imagem 1"/>
          <p:cNvPicPr>
            <a:picLocks noChangeAspect="1"/>
          </p:cNvPicPr>
          <p:nvPr/>
        </p:nvPicPr>
        <p:blipFill>
          <a:blip r:embed="rId4"/>
          <a:stretch>
            <a:fillRect/>
          </a:stretch>
        </p:blipFill>
        <p:spPr>
          <a:xfrm>
            <a:off x="0" y="2993990"/>
            <a:ext cx="9144000" cy="3469984"/>
          </a:xfrm>
          <a:prstGeom prst="rect">
            <a:avLst/>
          </a:prstGeom>
        </p:spPr>
      </p:pic>
      <p:sp>
        <p:nvSpPr>
          <p:cNvPr id="4" name="Retângulo 3"/>
          <p:cNvSpPr/>
          <p:nvPr/>
        </p:nvSpPr>
        <p:spPr>
          <a:xfrm>
            <a:off x="7985760" y="6186942"/>
            <a:ext cx="1137920" cy="277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p:nvPicPr>
        <p:blipFill>
          <a:blip r:embed="rId5"/>
          <a:stretch>
            <a:fillRect/>
          </a:stretch>
        </p:blipFill>
        <p:spPr>
          <a:xfrm>
            <a:off x="2272832" y="1108695"/>
            <a:ext cx="4355879" cy="1979945"/>
          </a:xfrm>
          <a:prstGeom prst="rect">
            <a:avLst/>
          </a:prstGeom>
        </p:spPr>
      </p:pic>
      <p:sp>
        <p:nvSpPr>
          <p:cNvPr id="5" name="CaixaDeTexto 4"/>
          <p:cNvSpPr txBox="1"/>
          <p:nvPr/>
        </p:nvSpPr>
        <p:spPr>
          <a:xfrm>
            <a:off x="7601380" y="1919814"/>
            <a:ext cx="1300163" cy="646331"/>
          </a:xfrm>
          <a:prstGeom prst="rect">
            <a:avLst/>
          </a:prstGeom>
          <a:noFill/>
        </p:spPr>
        <p:txBody>
          <a:bodyPr wrap="square" rtlCol="0">
            <a:spAutoFit/>
          </a:bodyPr>
          <a:lstStyle/>
          <a:p>
            <a:pPr algn="ctr"/>
            <a:r>
              <a:rPr lang="pt-BR" dirty="0" smtClean="0"/>
              <a:t>Relatório: </a:t>
            </a:r>
            <a:r>
              <a:rPr lang="pt-BR" dirty="0" err="1" smtClean="0"/>
              <a:t>nov</a:t>
            </a:r>
            <a:r>
              <a:rPr lang="pt-BR" dirty="0" smtClean="0"/>
              <a:t>/2017</a:t>
            </a:r>
            <a:endParaRPr lang="pt-BR" dirty="0"/>
          </a:p>
        </p:txBody>
      </p:sp>
    </p:spTree>
    <p:extLst>
      <p:ext uri="{BB962C8B-B14F-4D97-AF65-F5344CB8AC3E}">
        <p14:creationId xmlns:p14="http://schemas.microsoft.com/office/powerpoint/2010/main" xmlns="" val="26778421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6" name="Imagem 5"/>
          <p:cNvPicPr>
            <a:picLocks noChangeAspect="1"/>
          </p:cNvPicPr>
          <p:nvPr/>
        </p:nvPicPr>
        <p:blipFill>
          <a:blip r:embed="rId3"/>
          <a:stretch>
            <a:fillRect/>
          </a:stretch>
        </p:blipFill>
        <p:spPr>
          <a:xfrm>
            <a:off x="2272832" y="1108695"/>
            <a:ext cx="4355879" cy="1979945"/>
          </a:xfrm>
          <a:prstGeom prst="rect">
            <a:avLst/>
          </a:prstGeom>
        </p:spPr>
      </p:pic>
      <p:sp>
        <p:nvSpPr>
          <p:cNvPr id="5" name="CaixaDeTexto 4"/>
          <p:cNvSpPr txBox="1"/>
          <p:nvPr/>
        </p:nvSpPr>
        <p:spPr>
          <a:xfrm>
            <a:off x="650240" y="3576320"/>
            <a:ext cx="7853680" cy="2862322"/>
          </a:xfrm>
          <a:prstGeom prst="rect">
            <a:avLst/>
          </a:prstGeom>
          <a:noFill/>
        </p:spPr>
        <p:txBody>
          <a:bodyPr wrap="square" rtlCol="0">
            <a:spAutoFit/>
          </a:bodyPr>
          <a:lstStyle/>
          <a:p>
            <a:pPr algn="just"/>
            <a:r>
              <a:rPr lang="pt-BR" dirty="0" smtClean="0"/>
              <a:t>30.  </a:t>
            </a:r>
            <a:r>
              <a:rPr lang="pt-BR" b="1" dirty="0" smtClean="0"/>
              <a:t>Uma </a:t>
            </a:r>
            <a:r>
              <a:rPr lang="pt-BR" b="1" dirty="0"/>
              <a:t>ampla reforma tributária exigirá muita </a:t>
            </a:r>
            <a:r>
              <a:rPr lang="pt-BR" b="1" dirty="0" smtClean="0"/>
              <a:t>preparação</a:t>
            </a:r>
            <a:r>
              <a:rPr lang="pt-BR" dirty="0" smtClean="0"/>
              <a:t>. </a:t>
            </a:r>
            <a:r>
              <a:rPr lang="pt-BR" b="1" dirty="0"/>
              <a:t>No entanto, a eliminação </a:t>
            </a:r>
            <a:r>
              <a:rPr lang="pt-BR" b="1" dirty="0" smtClean="0"/>
              <a:t>de </a:t>
            </a:r>
            <a:r>
              <a:rPr lang="pt-BR" b="1" dirty="0"/>
              <a:t>gastos tributários </a:t>
            </a:r>
            <a:r>
              <a:rPr lang="pt-BR" b="1" dirty="0" err="1"/>
              <a:t>distorcivos</a:t>
            </a:r>
            <a:r>
              <a:rPr lang="pt-BR" b="1" dirty="0"/>
              <a:t> e caros é um processo simples que geraria benefícios </a:t>
            </a:r>
            <a:r>
              <a:rPr lang="pt-BR" b="1" dirty="0" smtClean="0"/>
              <a:t>significativos</a:t>
            </a:r>
            <a:r>
              <a:rPr lang="pt-BR" b="1" dirty="0"/>
              <a:t>. </a:t>
            </a:r>
            <a:endParaRPr lang="pt-BR" b="1" dirty="0" smtClean="0"/>
          </a:p>
          <a:p>
            <a:pPr algn="just"/>
            <a:r>
              <a:rPr lang="pt-BR" dirty="0" smtClean="0"/>
              <a:t>Embora </a:t>
            </a:r>
            <a:r>
              <a:rPr lang="pt-BR" dirty="0"/>
              <a:t>isso não seja exigido no âmbito do teto de gastos, </a:t>
            </a:r>
            <a:r>
              <a:rPr lang="pt-BR" b="1" dirty="0"/>
              <a:t>a eliminação das isenções </a:t>
            </a:r>
            <a:r>
              <a:rPr lang="pt-BR" b="1" dirty="0" smtClean="0"/>
              <a:t>fiscais </a:t>
            </a:r>
            <a:r>
              <a:rPr lang="pt-BR" b="1" dirty="0"/>
              <a:t>que se demonstraram ineficientes como instrumentos de política industrial e que beneficiam </a:t>
            </a:r>
            <a:r>
              <a:rPr lang="pt-BR" b="1" dirty="0" smtClean="0"/>
              <a:t>os </a:t>
            </a:r>
            <a:r>
              <a:rPr lang="pt-BR" b="1" dirty="0"/>
              <a:t>segmentos mais ricos da sociedade contribuiria para elevar a eficiência e a equidade da política </a:t>
            </a:r>
            <a:r>
              <a:rPr lang="pt-BR" b="1" dirty="0" smtClean="0"/>
              <a:t>fiscal</a:t>
            </a:r>
            <a:r>
              <a:rPr lang="pt-BR" dirty="0"/>
              <a:t>. Estima-se que o aumento da eficiência dos gastos públicos e a redução das distorções </a:t>
            </a:r>
            <a:r>
              <a:rPr lang="pt-BR" dirty="0" smtClean="0"/>
              <a:t>causadas </a:t>
            </a:r>
            <a:r>
              <a:rPr lang="pt-BR" dirty="0"/>
              <a:t>por isenções tributárias e crédito subsidiado possam gerar efeitos positivos para o </a:t>
            </a:r>
            <a:r>
              <a:rPr lang="pt-BR" dirty="0" smtClean="0"/>
              <a:t>crescimento </a:t>
            </a:r>
            <a:r>
              <a:rPr lang="pt-BR" dirty="0"/>
              <a:t>e a produtividade. </a:t>
            </a:r>
          </a:p>
        </p:txBody>
      </p:sp>
      <p:sp>
        <p:nvSpPr>
          <p:cNvPr id="7" name="CaixaDeTexto 6"/>
          <p:cNvSpPr txBox="1"/>
          <p:nvPr/>
        </p:nvSpPr>
        <p:spPr>
          <a:xfrm>
            <a:off x="7601380" y="1919814"/>
            <a:ext cx="1300163" cy="646331"/>
          </a:xfrm>
          <a:prstGeom prst="rect">
            <a:avLst/>
          </a:prstGeom>
          <a:noFill/>
        </p:spPr>
        <p:txBody>
          <a:bodyPr wrap="square" rtlCol="0">
            <a:spAutoFit/>
          </a:bodyPr>
          <a:lstStyle/>
          <a:p>
            <a:pPr algn="ctr"/>
            <a:r>
              <a:rPr lang="pt-BR" dirty="0" smtClean="0"/>
              <a:t>Relatório: </a:t>
            </a:r>
            <a:r>
              <a:rPr lang="pt-BR" dirty="0" err="1" smtClean="0"/>
              <a:t>nov</a:t>
            </a:r>
            <a:r>
              <a:rPr lang="pt-BR" dirty="0" smtClean="0"/>
              <a:t>/2017</a:t>
            </a:r>
            <a:endParaRPr lang="pt-BR" dirty="0"/>
          </a:p>
        </p:txBody>
      </p:sp>
    </p:spTree>
    <p:extLst>
      <p:ext uri="{BB962C8B-B14F-4D97-AF65-F5344CB8AC3E}">
        <p14:creationId xmlns:p14="http://schemas.microsoft.com/office/powerpoint/2010/main" xmlns="" val="3026300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5" name="CaixaDeTexto 4"/>
          <p:cNvSpPr txBox="1"/>
          <p:nvPr/>
        </p:nvSpPr>
        <p:spPr>
          <a:xfrm>
            <a:off x="416560" y="1033110"/>
            <a:ext cx="8321040" cy="461665"/>
          </a:xfrm>
          <a:prstGeom prst="rect">
            <a:avLst/>
          </a:prstGeom>
          <a:noFill/>
        </p:spPr>
        <p:txBody>
          <a:bodyPr wrap="square" rtlCol="0">
            <a:spAutoFit/>
          </a:bodyPr>
          <a:lstStyle/>
          <a:p>
            <a:pPr algn="ctr"/>
            <a:r>
              <a:rPr lang="pt-BR" sz="2400" b="1" dirty="0" smtClean="0"/>
              <a:t>De quanto ($) estamos falando?</a:t>
            </a:r>
            <a:endParaRPr lang="pt-BR" sz="2400" b="1" dirty="0"/>
          </a:p>
        </p:txBody>
      </p:sp>
      <p:sp>
        <p:nvSpPr>
          <p:cNvPr id="6" name="CaixaDeTexto 5"/>
          <p:cNvSpPr txBox="1"/>
          <p:nvPr/>
        </p:nvSpPr>
        <p:spPr>
          <a:xfrm>
            <a:off x="162560" y="6092114"/>
            <a:ext cx="8575040" cy="646331"/>
          </a:xfrm>
          <a:prstGeom prst="rect">
            <a:avLst/>
          </a:prstGeom>
          <a:noFill/>
        </p:spPr>
        <p:txBody>
          <a:bodyPr wrap="square" rtlCol="0">
            <a:spAutoFit/>
          </a:bodyPr>
          <a:lstStyle/>
          <a:p>
            <a:pPr algn="just"/>
            <a:r>
              <a:rPr lang="pt-BR" dirty="0"/>
              <a:t>Fonte: Elaborada com informações de dados.gov.br. Notas. (1) Relação entre os gastos de 2015 em relação a 2002. (2) Valores atualizados para 2015. </a:t>
            </a:r>
          </a:p>
        </p:txBody>
      </p:sp>
      <p:graphicFrame>
        <p:nvGraphicFramePr>
          <p:cNvPr id="4" name="Objeto 3"/>
          <p:cNvGraphicFramePr>
            <a:graphicFrameLocks noChangeAspect="1"/>
          </p:cNvGraphicFramePr>
          <p:nvPr>
            <p:extLst>
              <p:ext uri="{D42A27DB-BD31-4B8C-83A1-F6EECF244321}">
                <p14:modId xmlns:p14="http://schemas.microsoft.com/office/powerpoint/2010/main" xmlns="" val="2026497184"/>
              </p:ext>
            </p:extLst>
          </p:nvPr>
        </p:nvGraphicFramePr>
        <p:xfrm>
          <a:off x="1438592" y="1750495"/>
          <a:ext cx="6022975" cy="4632229"/>
        </p:xfrm>
        <a:graphic>
          <a:graphicData uri="http://schemas.openxmlformats.org/presentationml/2006/ole">
            <p:oleObj spid="_x0000_s23585" name="Documento" r:id="rId5" imgW="5167837" imgH="3967137" progId="Word.Document.12">
              <p:embed/>
            </p:oleObj>
          </a:graphicData>
        </a:graphic>
      </p:graphicFrame>
      <p:sp>
        <p:nvSpPr>
          <p:cNvPr id="8" name="CaixaDeTexto 7"/>
          <p:cNvSpPr txBox="1"/>
          <p:nvPr/>
        </p:nvSpPr>
        <p:spPr>
          <a:xfrm>
            <a:off x="731520" y="1310109"/>
            <a:ext cx="7680960" cy="369332"/>
          </a:xfrm>
          <a:prstGeom prst="rect">
            <a:avLst/>
          </a:prstGeom>
          <a:noFill/>
        </p:spPr>
        <p:txBody>
          <a:bodyPr wrap="square" rtlCol="0">
            <a:spAutoFit/>
          </a:bodyPr>
          <a:lstStyle/>
          <a:p>
            <a:pPr algn="ctr"/>
            <a:r>
              <a:rPr lang="pt-BR" dirty="0" smtClean="0"/>
              <a:t>Variação </a:t>
            </a:r>
            <a:r>
              <a:rPr lang="pt-BR" dirty="0"/>
              <a:t>dos gastos tributários e orçamentários do Governo Federal</a:t>
            </a:r>
          </a:p>
        </p:txBody>
      </p:sp>
    </p:spTree>
    <p:extLst>
      <p:ext uri="{BB962C8B-B14F-4D97-AF65-F5344CB8AC3E}">
        <p14:creationId xmlns:p14="http://schemas.microsoft.com/office/powerpoint/2010/main" xmlns="" val="29212000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416560" y="1033110"/>
            <a:ext cx="8321040" cy="461665"/>
          </a:xfrm>
          <a:prstGeom prst="rect">
            <a:avLst/>
          </a:prstGeom>
          <a:noFill/>
        </p:spPr>
        <p:txBody>
          <a:bodyPr wrap="square" rtlCol="0">
            <a:spAutoFit/>
          </a:bodyPr>
          <a:lstStyle/>
          <a:p>
            <a:pPr algn="ctr"/>
            <a:r>
              <a:rPr lang="pt-BR" sz="2400" b="1" dirty="0" smtClean="0"/>
              <a:t>De quanto ($) estamos falando?</a:t>
            </a:r>
            <a:endParaRPr lang="pt-BR" sz="2400" b="1" dirty="0"/>
          </a:p>
        </p:txBody>
      </p:sp>
      <p:pic>
        <p:nvPicPr>
          <p:cNvPr id="2" name="Imagem 1"/>
          <p:cNvPicPr>
            <a:picLocks noChangeAspect="1"/>
          </p:cNvPicPr>
          <p:nvPr/>
        </p:nvPicPr>
        <p:blipFill>
          <a:blip r:embed="rId4"/>
          <a:stretch>
            <a:fillRect/>
          </a:stretch>
        </p:blipFill>
        <p:spPr>
          <a:xfrm>
            <a:off x="1138237" y="1820612"/>
            <a:ext cx="6867525" cy="3609975"/>
          </a:xfrm>
          <a:prstGeom prst="rect">
            <a:avLst/>
          </a:prstGeom>
        </p:spPr>
      </p:pic>
      <p:sp>
        <p:nvSpPr>
          <p:cNvPr id="6" name="CaixaDeTexto 5"/>
          <p:cNvSpPr txBox="1"/>
          <p:nvPr/>
        </p:nvSpPr>
        <p:spPr>
          <a:xfrm>
            <a:off x="1137920" y="6339840"/>
            <a:ext cx="7518400" cy="369332"/>
          </a:xfrm>
          <a:prstGeom prst="rect">
            <a:avLst/>
          </a:prstGeom>
          <a:noFill/>
        </p:spPr>
        <p:txBody>
          <a:bodyPr wrap="square" rtlCol="0">
            <a:spAutoFit/>
          </a:bodyPr>
          <a:lstStyle/>
          <a:p>
            <a:pPr algn="r"/>
            <a:r>
              <a:rPr lang="pt-BR" dirty="0" smtClean="0"/>
              <a:t>Fonte: Relatório da Secretaria Federal de Controle Interno (2017)</a:t>
            </a:r>
            <a:endParaRPr lang="pt-BR" dirty="0"/>
          </a:p>
        </p:txBody>
      </p:sp>
      <p:sp>
        <p:nvSpPr>
          <p:cNvPr id="7" name="CaixaDeTexto 6"/>
          <p:cNvSpPr txBox="1"/>
          <p:nvPr/>
        </p:nvSpPr>
        <p:spPr>
          <a:xfrm>
            <a:off x="568960" y="5430587"/>
            <a:ext cx="7518400" cy="369332"/>
          </a:xfrm>
          <a:prstGeom prst="rect">
            <a:avLst/>
          </a:prstGeom>
          <a:noFill/>
        </p:spPr>
        <p:txBody>
          <a:bodyPr wrap="square" rtlCol="0">
            <a:spAutoFit/>
          </a:bodyPr>
          <a:lstStyle/>
          <a:p>
            <a:pPr algn="r"/>
            <a:r>
              <a:rPr lang="pt-BR" dirty="0" smtClean="0"/>
              <a:t>*Apenas para o Governo Federal</a:t>
            </a:r>
            <a:endParaRPr lang="pt-BR" dirty="0"/>
          </a:p>
        </p:txBody>
      </p:sp>
    </p:spTree>
    <p:extLst>
      <p:ext uri="{BB962C8B-B14F-4D97-AF65-F5344CB8AC3E}">
        <p14:creationId xmlns:p14="http://schemas.microsoft.com/office/powerpoint/2010/main" xmlns="" val="25756248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6" name="CaixaDeTexto 5"/>
          <p:cNvSpPr txBox="1"/>
          <p:nvPr/>
        </p:nvSpPr>
        <p:spPr>
          <a:xfrm>
            <a:off x="1137920" y="6339840"/>
            <a:ext cx="7518400" cy="369332"/>
          </a:xfrm>
          <a:prstGeom prst="rect">
            <a:avLst/>
          </a:prstGeom>
          <a:noFill/>
        </p:spPr>
        <p:txBody>
          <a:bodyPr wrap="square" rtlCol="0">
            <a:spAutoFit/>
          </a:bodyPr>
          <a:lstStyle/>
          <a:p>
            <a:pPr algn="r"/>
            <a:r>
              <a:rPr lang="pt-BR" dirty="0" smtClean="0"/>
              <a:t>Fonte: Azevedo e </a:t>
            </a:r>
            <a:r>
              <a:rPr lang="pt-BR" dirty="0" err="1" smtClean="0"/>
              <a:t>Cabello</a:t>
            </a:r>
            <a:r>
              <a:rPr lang="pt-BR" dirty="0" smtClean="0"/>
              <a:t> (2018)</a:t>
            </a:r>
            <a:endParaRPr lang="pt-BR" dirty="0"/>
          </a:p>
        </p:txBody>
      </p:sp>
      <p:pic>
        <p:nvPicPr>
          <p:cNvPr id="12" name="Imagem 11"/>
          <p:cNvPicPr>
            <a:picLocks noChangeAspect="1"/>
          </p:cNvPicPr>
          <p:nvPr/>
        </p:nvPicPr>
        <p:blipFill>
          <a:blip r:embed="rId4"/>
          <a:stretch>
            <a:fillRect/>
          </a:stretch>
        </p:blipFill>
        <p:spPr>
          <a:xfrm>
            <a:off x="289295" y="2402924"/>
            <a:ext cx="8565410" cy="4270410"/>
          </a:xfrm>
          <a:prstGeom prst="rect">
            <a:avLst/>
          </a:prstGeom>
        </p:spPr>
      </p:pic>
      <p:sp>
        <p:nvSpPr>
          <p:cNvPr id="13" name="CaixaDeTexto 12"/>
          <p:cNvSpPr txBox="1"/>
          <p:nvPr/>
        </p:nvSpPr>
        <p:spPr>
          <a:xfrm>
            <a:off x="215635" y="1878621"/>
            <a:ext cx="8564880" cy="646331"/>
          </a:xfrm>
          <a:prstGeom prst="rect">
            <a:avLst/>
          </a:prstGeom>
          <a:noFill/>
        </p:spPr>
        <p:txBody>
          <a:bodyPr wrap="square" rtlCol="0">
            <a:spAutoFit/>
          </a:bodyPr>
          <a:lstStyle/>
          <a:p>
            <a:r>
              <a:rPr lang="pt-BR" dirty="0"/>
              <a:t>Tabela 5 - Análise geral da transparência e controle dos gastos tributários dos municípios </a:t>
            </a:r>
            <a:endParaRPr lang="pt-BR" i="1" dirty="0"/>
          </a:p>
          <a:p>
            <a:endParaRPr lang="pt-BR" dirty="0"/>
          </a:p>
        </p:txBody>
      </p:sp>
      <p:sp>
        <p:nvSpPr>
          <p:cNvPr id="17" name="CaixaDeTexto 16"/>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pesquisa sobre controle e transparência</a:t>
            </a:r>
            <a:endParaRPr lang="pt-BR" sz="2400" b="1" dirty="0"/>
          </a:p>
        </p:txBody>
      </p:sp>
    </p:spTree>
    <p:extLst>
      <p:ext uri="{BB962C8B-B14F-4D97-AF65-F5344CB8AC3E}">
        <p14:creationId xmlns:p14="http://schemas.microsoft.com/office/powerpoint/2010/main" xmlns="" val="9936625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6" name="CaixaDeTexto 5"/>
          <p:cNvSpPr txBox="1"/>
          <p:nvPr/>
        </p:nvSpPr>
        <p:spPr>
          <a:xfrm>
            <a:off x="1137920" y="6339840"/>
            <a:ext cx="7518400" cy="369332"/>
          </a:xfrm>
          <a:prstGeom prst="rect">
            <a:avLst/>
          </a:prstGeom>
          <a:noFill/>
        </p:spPr>
        <p:txBody>
          <a:bodyPr wrap="square" rtlCol="0">
            <a:spAutoFit/>
          </a:bodyPr>
          <a:lstStyle/>
          <a:p>
            <a:pPr algn="r"/>
            <a:r>
              <a:rPr lang="pt-BR" dirty="0" smtClean="0"/>
              <a:t>Fonte: Azevedo e </a:t>
            </a:r>
            <a:r>
              <a:rPr lang="pt-BR" dirty="0" err="1" smtClean="0"/>
              <a:t>Cabello</a:t>
            </a:r>
            <a:r>
              <a:rPr lang="pt-BR" dirty="0" smtClean="0"/>
              <a:t> (2018)</a:t>
            </a:r>
            <a:endParaRPr lang="pt-BR" dirty="0"/>
          </a:p>
        </p:txBody>
      </p:sp>
      <p:sp>
        <p:nvSpPr>
          <p:cNvPr id="13" name="CaixaDeTexto 12"/>
          <p:cNvSpPr txBox="1"/>
          <p:nvPr/>
        </p:nvSpPr>
        <p:spPr>
          <a:xfrm>
            <a:off x="0" y="1785674"/>
            <a:ext cx="9144000" cy="584775"/>
          </a:xfrm>
          <a:prstGeom prst="rect">
            <a:avLst/>
          </a:prstGeom>
          <a:noFill/>
        </p:spPr>
        <p:txBody>
          <a:bodyPr wrap="square" rtlCol="0">
            <a:spAutoFit/>
          </a:bodyPr>
          <a:lstStyle/>
          <a:p>
            <a:r>
              <a:rPr lang="pt-BR" sz="1600" dirty="0"/>
              <a:t>Tabela 6 Compensações informadas na LDO pelos municípios pra o ano de 2016 no anexo de Renúncia</a:t>
            </a:r>
            <a:endParaRPr lang="pt-BR" sz="1600" i="1" dirty="0"/>
          </a:p>
          <a:p>
            <a:endParaRPr lang="pt-BR" sz="1600" dirty="0"/>
          </a:p>
        </p:txBody>
      </p:sp>
      <p:graphicFrame>
        <p:nvGraphicFramePr>
          <p:cNvPr id="7" name="Objeto 6"/>
          <p:cNvGraphicFramePr>
            <a:graphicFrameLocks noChangeAspect="1"/>
          </p:cNvGraphicFramePr>
          <p:nvPr>
            <p:extLst>
              <p:ext uri="{D42A27DB-BD31-4B8C-83A1-F6EECF244321}">
                <p14:modId xmlns:p14="http://schemas.microsoft.com/office/powerpoint/2010/main" xmlns="" val="2299313056"/>
              </p:ext>
            </p:extLst>
          </p:nvPr>
        </p:nvGraphicFramePr>
        <p:xfrm>
          <a:off x="776288" y="2279190"/>
          <a:ext cx="8027352" cy="4490362"/>
        </p:xfrm>
        <a:graphic>
          <a:graphicData uri="http://schemas.openxmlformats.org/presentationml/2006/ole">
            <p:oleObj spid="_x0000_s2088" name="Document" r:id="rId5" imgW="5761870" imgH="3222836" progId="Word.Document.12">
              <p:embed/>
            </p:oleObj>
          </a:graphicData>
        </a:graphic>
      </p:graphicFrame>
      <p:sp>
        <p:nvSpPr>
          <p:cNvPr id="10" name="CaixaDeTexto 9"/>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pesquisa sobre controle e transparência</a:t>
            </a:r>
            <a:endParaRPr lang="pt-BR" sz="2400" b="1" dirty="0"/>
          </a:p>
        </p:txBody>
      </p:sp>
    </p:spTree>
    <p:extLst>
      <p:ext uri="{BB962C8B-B14F-4D97-AF65-F5344CB8AC3E}">
        <p14:creationId xmlns:p14="http://schemas.microsoft.com/office/powerpoint/2010/main" xmlns="" val="21891688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pic>
        <p:nvPicPr>
          <p:cNvPr id="2" name="Imagem 1"/>
          <p:cNvPicPr>
            <a:picLocks noChangeAspect="1"/>
          </p:cNvPicPr>
          <p:nvPr/>
        </p:nvPicPr>
        <p:blipFill rotWithShape="1">
          <a:blip r:embed="rId4"/>
          <a:srcRect l="45334" t="13205" r="24555" b="18099"/>
          <a:stretch/>
        </p:blipFill>
        <p:spPr>
          <a:xfrm>
            <a:off x="3058160" y="2079056"/>
            <a:ext cx="3027680" cy="3885397"/>
          </a:xfrm>
          <a:prstGeom prst="rect">
            <a:avLst/>
          </a:prstGeom>
          <a:ln>
            <a:solidFill>
              <a:schemeClr val="accent1"/>
            </a:solidFill>
          </a:ln>
        </p:spPr>
      </p:pic>
      <p:sp>
        <p:nvSpPr>
          <p:cNvPr id="5" name="CaixaDeTexto 4"/>
          <p:cNvSpPr txBox="1"/>
          <p:nvPr/>
        </p:nvSpPr>
        <p:spPr>
          <a:xfrm>
            <a:off x="213360" y="6027003"/>
            <a:ext cx="8717280" cy="646331"/>
          </a:xfrm>
          <a:prstGeom prst="rect">
            <a:avLst/>
          </a:prstGeom>
          <a:noFill/>
        </p:spPr>
        <p:txBody>
          <a:bodyPr wrap="square" rtlCol="0">
            <a:spAutoFit/>
          </a:bodyPr>
          <a:lstStyle/>
          <a:p>
            <a:pPr algn="ctr"/>
            <a:r>
              <a:rPr lang="pt-BR" dirty="0">
                <a:hlinkClick r:id="rId5"/>
              </a:rPr>
              <a:t>http://</a:t>
            </a:r>
            <a:r>
              <a:rPr lang="pt-BR" dirty="0" smtClean="0">
                <a:hlinkClick r:id="rId5"/>
              </a:rPr>
              <a:t>idg.receita.fazenda.gov.br/dados/receitadata/renuncia-fiscal/previsoes-ploa/arquivos-e-imagens/texto-dgt-ploa-2018-arquivo-final-para-publicacao.pdf</a:t>
            </a:r>
            <a:r>
              <a:rPr lang="pt-BR" dirty="0" smtClean="0"/>
              <a:t> </a:t>
            </a:r>
            <a:endParaRPr lang="pt-BR" dirty="0"/>
          </a:p>
        </p:txBody>
      </p:sp>
      <p:sp>
        <p:nvSpPr>
          <p:cNvPr id="12" name="CaixaDeTexto 11"/>
          <p:cNvSpPr txBox="1"/>
          <p:nvPr/>
        </p:nvSpPr>
        <p:spPr>
          <a:xfrm>
            <a:off x="0" y="1185510"/>
            <a:ext cx="9144000" cy="830997"/>
          </a:xfrm>
          <a:prstGeom prst="rect">
            <a:avLst/>
          </a:prstGeom>
          <a:noFill/>
        </p:spPr>
        <p:txBody>
          <a:bodyPr wrap="square" rtlCol="0">
            <a:spAutoFit/>
          </a:bodyPr>
          <a:lstStyle/>
          <a:p>
            <a:pPr algn="ctr"/>
            <a:r>
              <a:rPr lang="pt-BR" sz="2400" b="1" dirty="0" smtClean="0"/>
              <a:t>Gastos Tributários: pesquisa sobre controle e transparência</a:t>
            </a:r>
          </a:p>
          <a:p>
            <a:pPr algn="ctr"/>
            <a:r>
              <a:rPr lang="pt-BR" sz="2400" b="1" dirty="0" smtClean="0"/>
              <a:t>Demonstrativo Federal</a:t>
            </a:r>
            <a:endParaRPr lang="pt-BR" sz="2400" b="1" dirty="0"/>
          </a:p>
        </p:txBody>
      </p:sp>
    </p:spTree>
    <p:extLst>
      <p:ext uri="{BB962C8B-B14F-4D97-AF65-F5344CB8AC3E}">
        <p14:creationId xmlns:p14="http://schemas.microsoft.com/office/powerpoint/2010/main" xmlns="" val="1792063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179922" y="1647175"/>
            <a:ext cx="8784155" cy="4895865"/>
          </a:xfrm>
          <a:prstGeom prst="rect">
            <a:avLst/>
          </a:prstGeom>
        </p:spPr>
      </p:pic>
      <p:pic>
        <p:nvPicPr>
          <p:cNvPr id="3" name="Imagem 2"/>
          <p:cNvPicPr>
            <a:picLocks noChangeAspect="1"/>
          </p:cNvPicPr>
          <p:nvPr/>
        </p:nvPicPr>
        <p:blipFill rotWithShape="1">
          <a:blip r:embed="rId3"/>
          <a:srcRect l="444" b="49000"/>
          <a:stretch/>
        </p:blipFill>
        <p:spPr>
          <a:xfrm>
            <a:off x="-1" y="0"/>
            <a:ext cx="9145989" cy="1036320"/>
          </a:xfrm>
          <a:prstGeom prst="rect">
            <a:avLst/>
          </a:prstGeom>
        </p:spPr>
      </p:pic>
      <p:pic>
        <p:nvPicPr>
          <p:cNvPr id="9" name="Imagem 8"/>
          <p:cNvPicPr>
            <a:picLocks noChangeAspect="1"/>
          </p:cNvPicPr>
          <p:nvPr/>
        </p:nvPicPr>
        <p:blipFill>
          <a:blip r:embed="rId4"/>
          <a:stretch>
            <a:fillRect/>
          </a:stretch>
        </p:blipFill>
        <p:spPr>
          <a:xfrm>
            <a:off x="0" y="6673334"/>
            <a:ext cx="9144000" cy="201137"/>
          </a:xfrm>
          <a:prstGeom prst="rect">
            <a:avLst/>
          </a:prstGeom>
        </p:spPr>
      </p:pic>
      <p:sp>
        <p:nvSpPr>
          <p:cNvPr id="10" name="CaixaDeTexto 9"/>
          <p:cNvSpPr txBox="1"/>
          <p:nvPr/>
        </p:nvSpPr>
        <p:spPr>
          <a:xfrm>
            <a:off x="0" y="1185510"/>
            <a:ext cx="9144000" cy="830997"/>
          </a:xfrm>
          <a:prstGeom prst="rect">
            <a:avLst/>
          </a:prstGeom>
          <a:noFill/>
        </p:spPr>
        <p:txBody>
          <a:bodyPr wrap="square" rtlCol="0">
            <a:spAutoFit/>
          </a:bodyPr>
          <a:lstStyle/>
          <a:p>
            <a:pPr algn="ctr"/>
            <a:r>
              <a:rPr lang="pt-BR" sz="2400" b="1" dirty="0" smtClean="0"/>
              <a:t>Gastos Tributários: pesquisa sobre controle e transparência</a:t>
            </a:r>
          </a:p>
          <a:p>
            <a:pPr algn="ctr"/>
            <a:r>
              <a:rPr lang="pt-BR" sz="2400" b="1" dirty="0" smtClean="0"/>
              <a:t>Demonstrativo Federal</a:t>
            </a:r>
            <a:endParaRPr lang="pt-BR" sz="2400" b="1" dirty="0"/>
          </a:p>
        </p:txBody>
      </p:sp>
    </p:spTree>
    <p:extLst>
      <p:ext uri="{BB962C8B-B14F-4D97-AF65-F5344CB8AC3E}">
        <p14:creationId xmlns:p14="http://schemas.microsoft.com/office/powerpoint/2010/main" xmlns="" val="18681478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pic>
        <p:nvPicPr>
          <p:cNvPr id="4" name="Imagem 3"/>
          <p:cNvPicPr>
            <a:picLocks noChangeAspect="1"/>
          </p:cNvPicPr>
          <p:nvPr/>
        </p:nvPicPr>
        <p:blipFill>
          <a:blip r:embed="rId4"/>
          <a:stretch>
            <a:fillRect/>
          </a:stretch>
        </p:blipFill>
        <p:spPr>
          <a:xfrm>
            <a:off x="1528286" y="1280001"/>
            <a:ext cx="6087428" cy="4816158"/>
          </a:xfrm>
          <a:prstGeom prst="rect">
            <a:avLst/>
          </a:prstGeom>
        </p:spPr>
      </p:pic>
      <p:sp>
        <p:nvSpPr>
          <p:cNvPr id="6" name="CaixaDeTexto 5"/>
          <p:cNvSpPr txBox="1"/>
          <p:nvPr/>
        </p:nvSpPr>
        <p:spPr>
          <a:xfrm>
            <a:off x="1137920" y="6339840"/>
            <a:ext cx="7518400" cy="369332"/>
          </a:xfrm>
          <a:prstGeom prst="rect">
            <a:avLst/>
          </a:prstGeom>
          <a:noFill/>
        </p:spPr>
        <p:txBody>
          <a:bodyPr wrap="square" rtlCol="0">
            <a:spAutoFit/>
          </a:bodyPr>
          <a:lstStyle/>
          <a:p>
            <a:pPr algn="r"/>
            <a:r>
              <a:rPr lang="pt-BR" dirty="0" smtClean="0"/>
              <a:t>Fonte: </a:t>
            </a:r>
            <a:r>
              <a:rPr lang="pt-BR" dirty="0"/>
              <a:t>Relatório da </a:t>
            </a:r>
            <a:r>
              <a:rPr lang="pt-BR" dirty="0" smtClean="0"/>
              <a:t>Secretaria Federal de Controle Interno (2017)</a:t>
            </a:r>
            <a:endParaRPr lang="pt-BR" dirty="0"/>
          </a:p>
        </p:txBody>
      </p:sp>
    </p:spTree>
    <p:extLst>
      <p:ext uri="{BB962C8B-B14F-4D97-AF65-F5344CB8AC3E}">
        <p14:creationId xmlns:p14="http://schemas.microsoft.com/office/powerpoint/2010/main" xmlns="" val="42252366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16" name="CaixaDeTexto 15"/>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Como medir?</a:t>
            </a:r>
            <a:endParaRPr lang="pt-BR" sz="2400" b="1" dirty="0"/>
          </a:p>
        </p:txBody>
      </p:sp>
      <p:sp>
        <p:nvSpPr>
          <p:cNvPr id="2" name="CaixaDeTexto 1"/>
          <p:cNvSpPr txBox="1"/>
          <p:nvPr/>
        </p:nvSpPr>
        <p:spPr>
          <a:xfrm>
            <a:off x="81280" y="6062479"/>
            <a:ext cx="8717280" cy="400110"/>
          </a:xfrm>
          <a:prstGeom prst="rect">
            <a:avLst/>
          </a:prstGeom>
          <a:noFill/>
        </p:spPr>
        <p:txBody>
          <a:bodyPr wrap="square" rtlCol="0">
            <a:spAutoFit/>
          </a:bodyPr>
          <a:lstStyle/>
          <a:p>
            <a:r>
              <a:rPr lang="pt-BR" sz="2000" dirty="0" smtClean="0"/>
              <a:t>(</a:t>
            </a:r>
            <a:r>
              <a:rPr lang="pt-BR" sz="2000" dirty="0" err="1" smtClean="0"/>
              <a:t>Department</a:t>
            </a:r>
            <a:r>
              <a:rPr lang="pt-BR" sz="2000" dirty="0" smtClean="0"/>
              <a:t> </a:t>
            </a:r>
            <a:r>
              <a:rPr lang="pt-BR" sz="2000" dirty="0"/>
              <a:t>of </a:t>
            </a:r>
            <a:r>
              <a:rPr lang="pt-BR" sz="2000" dirty="0" err="1"/>
              <a:t>Finance</a:t>
            </a:r>
            <a:r>
              <a:rPr lang="pt-BR" sz="2000" dirty="0"/>
              <a:t> </a:t>
            </a:r>
            <a:r>
              <a:rPr lang="pt-BR" sz="2000" dirty="0" err="1" smtClean="0"/>
              <a:t>Ireland</a:t>
            </a:r>
            <a:r>
              <a:rPr lang="pt-BR" sz="2000" dirty="0" smtClean="0"/>
              <a:t>, 2014)</a:t>
            </a:r>
            <a:endParaRPr lang="pt-BR" sz="2000" dirty="0"/>
          </a:p>
        </p:txBody>
      </p:sp>
      <p:sp>
        <p:nvSpPr>
          <p:cNvPr id="5" name="CaixaDeTexto 4"/>
          <p:cNvSpPr txBox="1"/>
          <p:nvPr/>
        </p:nvSpPr>
        <p:spPr>
          <a:xfrm>
            <a:off x="248920" y="2085112"/>
            <a:ext cx="8646160" cy="3539430"/>
          </a:xfrm>
          <a:prstGeom prst="rect">
            <a:avLst/>
          </a:prstGeom>
          <a:noFill/>
        </p:spPr>
        <p:txBody>
          <a:bodyPr wrap="square" rtlCol="0">
            <a:spAutoFit/>
          </a:bodyPr>
          <a:lstStyle/>
          <a:p>
            <a:pPr algn="just"/>
            <a:r>
              <a:rPr lang="pt-PT" sz="2800" dirty="0" smtClean="0"/>
              <a:t>“</a:t>
            </a:r>
            <a:r>
              <a:rPr lang="pt-PT" sz="2800" dirty="0"/>
              <a:t>As avaliações do programa de </a:t>
            </a:r>
            <a:r>
              <a:rPr lang="pt-PT" sz="2800" dirty="0" smtClean="0"/>
              <a:t>gastos tributários </a:t>
            </a:r>
            <a:r>
              <a:rPr lang="pt-PT" sz="2800" dirty="0"/>
              <a:t>são muito difíceis de fazer</a:t>
            </a:r>
            <a:r>
              <a:rPr lang="pt-PT" sz="2800" dirty="0" smtClean="0"/>
              <a:t>” </a:t>
            </a:r>
            <a:r>
              <a:rPr lang="pt-PT" sz="2800" dirty="0"/>
              <a:t>(Escritório do Analista Legislativo dos EUA, 2012</a:t>
            </a:r>
            <a:r>
              <a:rPr lang="pt-PT" sz="2800" dirty="0" smtClean="0"/>
              <a:t>)</a:t>
            </a:r>
          </a:p>
          <a:p>
            <a:pPr algn="just"/>
            <a:endParaRPr lang="pt-BR" sz="2800" dirty="0"/>
          </a:p>
          <a:p>
            <a:pPr algn="just"/>
            <a:r>
              <a:rPr lang="pt-BR" sz="2800" dirty="0" smtClean="0"/>
              <a:t>Em geral: </a:t>
            </a:r>
            <a:r>
              <a:rPr lang="pt-BR" sz="2800" b="1" dirty="0" smtClean="0">
                <a:solidFill>
                  <a:srgbClr val="0070C0"/>
                </a:solidFill>
              </a:rPr>
              <a:t>cálculo do “peso morto” </a:t>
            </a:r>
            <a:r>
              <a:rPr lang="pt-BR" sz="2800" dirty="0" smtClean="0"/>
              <a:t>(</a:t>
            </a:r>
            <a:r>
              <a:rPr lang="pt-BR" sz="2800" i="1" dirty="0" err="1"/>
              <a:t>d</a:t>
            </a:r>
            <a:r>
              <a:rPr lang="pt-BR" sz="2800" i="1" dirty="0" err="1" smtClean="0"/>
              <a:t>eadweight</a:t>
            </a:r>
            <a:r>
              <a:rPr lang="pt-BR" sz="2800" dirty="0" smtClean="0"/>
              <a:t>): é </a:t>
            </a:r>
            <a:r>
              <a:rPr lang="pt-BR" sz="2800" dirty="0"/>
              <a:t>um conceito econômico que tenta capturar a quantidade de atividade que teria ocorrido de qualquer maneira na ausência do incentivo ou esquema.</a:t>
            </a:r>
          </a:p>
        </p:txBody>
      </p:sp>
    </p:spTree>
    <p:extLst>
      <p:ext uri="{BB962C8B-B14F-4D97-AF65-F5344CB8AC3E}">
        <p14:creationId xmlns:p14="http://schemas.microsoft.com/office/powerpoint/2010/main" xmlns="" val="34324887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16" name="CaixaDeTexto 15"/>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boas práticas</a:t>
            </a:r>
            <a:endParaRPr lang="pt-BR" sz="2400" b="1" dirty="0"/>
          </a:p>
        </p:txBody>
      </p:sp>
      <p:sp>
        <p:nvSpPr>
          <p:cNvPr id="2" name="CaixaDeTexto 1"/>
          <p:cNvSpPr txBox="1"/>
          <p:nvPr/>
        </p:nvSpPr>
        <p:spPr>
          <a:xfrm>
            <a:off x="81280" y="6062479"/>
            <a:ext cx="8717280" cy="400110"/>
          </a:xfrm>
          <a:prstGeom prst="rect">
            <a:avLst/>
          </a:prstGeom>
          <a:noFill/>
        </p:spPr>
        <p:txBody>
          <a:bodyPr wrap="square" rtlCol="0">
            <a:spAutoFit/>
          </a:bodyPr>
          <a:lstStyle/>
          <a:p>
            <a:r>
              <a:rPr lang="pt-BR" sz="2000" dirty="0" smtClean="0"/>
              <a:t>(</a:t>
            </a:r>
            <a:r>
              <a:rPr lang="pt-BR" sz="2000" dirty="0" err="1" smtClean="0"/>
              <a:t>Department</a:t>
            </a:r>
            <a:r>
              <a:rPr lang="pt-BR" sz="2000" dirty="0" smtClean="0"/>
              <a:t> </a:t>
            </a:r>
            <a:r>
              <a:rPr lang="pt-BR" sz="2000" dirty="0"/>
              <a:t>of </a:t>
            </a:r>
            <a:r>
              <a:rPr lang="pt-BR" sz="2000" dirty="0" err="1"/>
              <a:t>Finance</a:t>
            </a:r>
            <a:r>
              <a:rPr lang="pt-BR" sz="2000" dirty="0"/>
              <a:t> </a:t>
            </a:r>
            <a:r>
              <a:rPr lang="pt-BR" sz="2000" dirty="0" err="1" smtClean="0"/>
              <a:t>Ireland</a:t>
            </a:r>
            <a:r>
              <a:rPr lang="pt-BR" sz="2000" dirty="0" smtClean="0"/>
              <a:t>, 2014)</a:t>
            </a:r>
            <a:endParaRPr lang="pt-BR" sz="2000" dirty="0"/>
          </a:p>
        </p:txBody>
      </p:sp>
      <p:graphicFrame>
        <p:nvGraphicFramePr>
          <p:cNvPr id="4" name="Tabela 3"/>
          <p:cNvGraphicFramePr>
            <a:graphicFrameLocks noGrp="1"/>
          </p:cNvGraphicFramePr>
          <p:nvPr>
            <p:extLst>
              <p:ext uri="{D42A27DB-BD31-4B8C-83A1-F6EECF244321}">
                <p14:modId xmlns:p14="http://schemas.microsoft.com/office/powerpoint/2010/main" xmlns="" val="471365821"/>
              </p:ext>
            </p:extLst>
          </p:nvPr>
        </p:nvGraphicFramePr>
        <p:xfrm>
          <a:off x="454660" y="1932674"/>
          <a:ext cx="8262620" cy="3929646"/>
        </p:xfrm>
        <a:graphic>
          <a:graphicData uri="http://schemas.openxmlformats.org/drawingml/2006/table">
            <a:tbl>
              <a:tblPr>
                <a:tableStyleId>{5940675A-B579-460E-94D1-54222C63F5DA}</a:tableStyleId>
              </a:tblPr>
              <a:tblGrid>
                <a:gridCol w="4452396"/>
                <a:gridCol w="3810224"/>
              </a:tblGrid>
              <a:tr h="595808">
                <a:tc>
                  <a:txBody>
                    <a:bodyPr/>
                    <a:lstStyle/>
                    <a:p>
                      <a:pPr algn="ctr" fontAlgn="b"/>
                      <a:r>
                        <a:rPr lang="pt-BR" sz="1600" b="1" u="none" strike="noStrike" dirty="0">
                          <a:effectLst/>
                          <a:latin typeface="Arial" panose="020B0604020202020204" pitchFamily="34" charset="0"/>
                          <a:cs typeface="Arial" panose="020B0604020202020204" pitchFamily="34" charset="0"/>
                        </a:rPr>
                        <a:t>Avaliação </a:t>
                      </a:r>
                      <a:r>
                        <a:rPr lang="pt-BR" sz="1600" b="1" i="1" u="none" strike="noStrike" dirty="0" err="1">
                          <a:effectLst/>
                          <a:latin typeface="Arial" panose="020B0604020202020204" pitchFamily="34" charset="0"/>
                          <a:cs typeface="Arial" panose="020B0604020202020204" pitchFamily="34" charset="0"/>
                        </a:rPr>
                        <a:t>ex-ante</a:t>
                      </a:r>
                      <a:endParaRPr lang="pt-BR" sz="1600" b="1" i="1"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solidFill>
                      <a:schemeClr val="bg1">
                        <a:lumMod val="85000"/>
                      </a:schemeClr>
                    </a:solidFill>
                  </a:tcPr>
                </a:tc>
                <a:tc>
                  <a:txBody>
                    <a:bodyPr/>
                    <a:lstStyle/>
                    <a:p>
                      <a:pPr algn="ctr" fontAlgn="b"/>
                      <a:r>
                        <a:rPr lang="pt-BR" sz="1600" b="1" u="none" strike="noStrike" dirty="0">
                          <a:effectLst/>
                          <a:latin typeface="Arial" panose="020B0604020202020204" pitchFamily="34" charset="0"/>
                          <a:cs typeface="Arial" panose="020B0604020202020204" pitchFamily="34" charset="0"/>
                        </a:rPr>
                        <a:t>Avaliação posterior (</a:t>
                      </a:r>
                      <a:r>
                        <a:rPr lang="pt-BR" sz="1600" b="1" i="1" u="none" strike="noStrike" dirty="0" err="1">
                          <a:effectLst/>
                          <a:latin typeface="Arial" panose="020B0604020202020204" pitchFamily="34" charset="0"/>
                          <a:cs typeface="Arial" panose="020B0604020202020204" pitchFamily="34" charset="0"/>
                        </a:rPr>
                        <a:t>ex-post</a:t>
                      </a:r>
                      <a:r>
                        <a:rPr lang="pt-BR" sz="1600" b="1" u="none" strike="noStrike" dirty="0">
                          <a:effectLst/>
                          <a:latin typeface="Arial" panose="020B0604020202020204" pitchFamily="34" charset="0"/>
                          <a:cs typeface="Arial" panose="020B0604020202020204" pitchFamily="34" charset="0"/>
                        </a:rPr>
                        <a:t>)</a:t>
                      </a:r>
                      <a:endParaRPr lang="pt-BR" sz="16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solidFill>
                      <a:schemeClr val="bg1">
                        <a:lumMod val="85000"/>
                      </a:schemeClr>
                    </a:solidFill>
                  </a:tcPr>
                </a:tc>
              </a:tr>
              <a:tr h="707435">
                <a:tc>
                  <a:txBody>
                    <a:bodyPr/>
                    <a:lstStyle/>
                    <a:p>
                      <a:pPr marL="92075" indent="0" algn="l" fontAlgn="b"/>
                      <a:r>
                        <a:rPr lang="pt-BR" sz="1600" u="none" strike="noStrike" dirty="0">
                          <a:effectLst/>
                          <a:latin typeface="Arial" panose="020B0604020202020204" pitchFamily="34" charset="0"/>
                          <a:cs typeface="Arial" panose="020B0604020202020204" pitchFamily="34" charset="0"/>
                        </a:rPr>
                        <a:t>Que objetivo o gasto tributário visa alcançar?</a:t>
                      </a:r>
                      <a:endParaRPr lang="pt-BR"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marL="92075" indent="0" algn="l" defTabSz="914400" rtl="0" eaLnBrk="1" fontAlgn="b" latinLnBrk="0" hangingPunct="1"/>
                      <a:r>
                        <a:rPr lang="pt-BR" sz="1600" u="none" strike="noStrike" kern="1200">
                          <a:solidFill>
                            <a:schemeClr val="tx1"/>
                          </a:solidFill>
                          <a:effectLst/>
                          <a:latin typeface="Arial" panose="020B0604020202020204" pitchFamily="34" charset="0"/>
                          <a:ea typeface="+mn-ea"/>
                          <a:cs typeface="Arial" panose="020B0604020202020204" pitchFamily="34" charset="0"/>
                        </a:rPr>
                        <a:t>A despesa tributária ainda é relevante?</a:t>
                      </a:r>
                    </a:p>
                  </a:txBody>
                  <a:tcPr marL="7620" marR="7620" marT="7620" marB="0" anchor="ctr"/>
                </a:tc>
              </a:tr>
              <a:tr h="707435">
                <a:tc>
                  <a:txBody>
                    <a:bodyPr/>
                    <a:lstStyle/>
                    <a:p>
                      <a:pPr marL="92075" indent="0" algn="l" defTabSz="914400" rtl="0" eaLnBrk="1" fontAlgn="b" latinLnBrk="0" hangingPunct="1"/>
                      <a:r>
                        <a:rPr lang="pt-BR" sz="1600" u="none" strike="noStrike" kern="1200" dirty="0">
                          <a:solidFill>
                            <a:schemeClr val="tx1"/>
                          </a:solidFill>
                          <a:effectLst/>
                          <a:latin typeface="Arial" panose="020B0604020202020204" pitchFamily="34" charset="0"/>
                          <a:ea typeface="+mn-ea"/>
                          <a:cs typeface="Arial" panose="020B0604020202020204" pitchFamily="34" charset="0"/>
                        </a:rPr>
                        <a:t>Que falha de mercado está sendo tratada?</a:t>
                      </a:r>
                    </a:p>
                  </a:txBody>
                  <a:tcPr marL="7620" marR="7620" marT="7620" marB="0" anchor="ctr"/>
                </a:tc>
                <a:tc>
                  <a:txBody>
                    <a:bodyPr/>
                    <a:lstStyle/>
                    <a:p>
                      <a:pPr marL="92075" indent="0" algn="l" defTabSz="914400" rtl="0" eaLnBrk="1" fontAlgn="b" latinLnBrk="0" hangingPunct="1"/>
                      <a:r>
                        <a:rPr lang="pt-BR" sz="1600" u="none" strike="noStrike" kern="1200" dirty="0">
                          <a:solidFill>
                            <a:schemeClr val="tx1"/>
                          </a:solidFill>
                          <a:effectLst/>
                          <a:latin typeface="Arial" panose="020B0604020202020204" pitchFamily="34" charset="0"/>
                          <a:ea typeface="+mn-ea"/>
                          <a:cs typeface="Arial" panose="020B0604020202020204" pitchFamily="34" charset="0"/>
                        </a:rPr>
                        <a:t>Quanto custou a despesa tributária?</a:t>
                      </a:r>
                    </a:p>
                  </a:txBody>
                  <a:tcPr marL="7620" marR="7620" marT="7620" marB="0" anchor="ctr"/>
                </a:tc>
              </a:tr>
              <a:tr h="869150">
                <a:tc>
                  <a:txBody>
                    <a:bodyPr/>
                    <a:lstStyle/>
                    <a:p>
                      <a:pPr marL="92075" indent="0" algn="l" defTabSz="914400" rtl="0" eaLnBrk="1" fontAlgn="b" latinLnBrk="0" hangingPunct="1"/>
                      <a:r>
                        <a:rPr lang="pt-BR" sz="1600" u="none" strike="noStrike" kern="1200" dirty="0">
                          <a:solidFill>
                            <a:schemeClr val="tx1"/>
                          </a:solidFill>
                          <a:effectLst/>
                          <a:latin typeface="Arial" panose="020B0604020202020204" pitchFamily="34" charset="0"/>
                          <a:ea typeface="+mn-ea"/>
                          <a:cs typeface="Arial" panose="020B0604020202020204" pitchFamily="34" charset="0"/>
                        </a:rPr>
                        <a:t>Uma despesa tributária é a melhor abordagem para lidar com a falha do mercado?</a:t>
                      </a:r>
                    </a:p>
                  </a:txBody>
                  <a:tcPr marL="7620" marR="7620" marT="7620" marB="0" anchor="ctr"/>
                </a:tc>
                <a:tc>
                  <a:txBody>
                    <a:bodyPr/>
                    <a:lstStyle/>
                    <a:p>
                      <a:pPr marL="92075" indent="0" algn="l" defTabSz="914400" rtl="0" eaLnBrk="1" fontAlgn="b" latinLnBrk="0" hangingPunct="1"/>
                      <a:r>
                        <a:rPr lang="pt-BR" sz="1600" u="none" strike="noStrike" kern="1200" dirty="0">
                          <a:solidFill>
                            <a:schemeClr val="tx1"/>
                          </a:solidFill>
                          <a:effectLst/>
                          <a:latin typeface="Arial" panose="020B0604020202020204" pitchFamily="34" charset="0"/>
                          <a:ea typeface="+mn-ea"/>
                          <a:cs typeface="Arial" panose="020B0604020202020204" pitchFamily="34" charset="0"/>
                        </a:rPr>
                        <a:t>Qual foi o impacto das despesas fiscais?</a:t>
                      </a:r>
                    </a:p>
                  </a:txBody>
                  <a:tcPr marL="7620" marR="7620" marT="7620" marB="0" anchor="ctr"/>
                </a:tc>
              </a:tr>
              <a:tr h="586973">
                <a:tc>
                  <a:txBody>
                    <a:bodyPr/>
                    <a:lstStyle/>
                    <a:p>
                      <a:pPr marL="92075" indent="0" algn="l" defTabSz="914400" rtl="0" eaLnBrk="1" fontAlgn="b" latinLnBrk="0" hangingPunct="1"/>
                      <a:r>
                        <a:rPr lang="pt-BR" sz="1600" u="none" strike="noStrike" kern="1200" dirty="0">
                          <a:solidFill>
                            <a:schemeClr val="tx1"/>
                          </a:solidFill>
                          <a:effectLst/>
                          <a:latin typeface="Arial" panose="020B0604020202020204" pitchFamily="34" charset="0"/>
                          <a:ea typeface="+mn-ea"/>
                          <a:cs typeface="Arial" panose="020B0604020202020204" pitchFamily="34" charset="0"/>
                        </a:rPr>
                        <a:t>Qual o impacto econômico que a despesa tributária provavelmente terá?</a:t>
                      </a:r>
                    </a:p>
                  </a:txBody>
                  <a:tcPr marL="7620" marR="7620" marT="7620" marB="0" anchor="ctr"/>
                </a:tc>
                <a:tc>
                  <a:txBody>
                    <a:bodyPr/>
                    <a:lstStyle/>
                    <a:p>
                      <a:pPr marL="92075" indent="0" algn="l" defTabSz="914400" rtl="0" eaLnBrk="1" fontAlgn="b" latinLnBrk="0" hangingPunct="1"/>
                      <a:r>
                        <a:rPr lang="pt-BR" sz="1600" u="none" strike="noStrike" kern="1200" dirty="0">
                          <a:solidFill>
                            <a:schemeClr val="tx1"/>
                          </a:solidFill>
                          <a:effectLst/>
                          <a:latin typeface="Arial" panose="020B0604020202020204" pitchFamily="34" charset="0"/>
                          <a:ea typeface="+mn-ea"/>
                          <a:cs typeface="Arial" panose="020B0604020202020204" pitchFamily="34" charset="0"/>
                        </a:rPr>
                        <a:t>Foi eficiente?</a:t>
                      </a:r>
                    </a:p>
                  </a:txBody>
                  <a:tcPr marL="7620" marR="7620" marT="7620" marB="0" anchor="ctr"/>
                </a:tc>
              </a:tr>
              <a:tr h="462845">
                <a:tc>
                  <a:txBody>
                    <a:bodyPr/>
                    <a:lstStyle/>
                    <a:p>
                      <a:pPr marL="92075" indent="0" algn="l" defTabSz="914400" rtl="0" eaLnBrk="1" fontAlgn="b" latinLnBrk="0" hangingPunct="1"/>
                      <a:r>
                        <a:rPr lang="pt-BR" sz="1600" u="none" strike="noStrike" kern="1200" dirty="0" smtClean="0">
                          <a:solidFill>
                            <a:schemeClr val="tx1"/>
                          </a:solidFill>
                          <a:effectLst/>
                          <a:latin typeface="Arial" panose="020B0604020202020204" pitchFamily="34" charset="0"/>
                          <a:ea typeface="+mn-ea"/>
                          <a:cs typeface="Arial" panose="020B0604020202020204" pitchFamily="34" charset="0"/>
                        </a:rPr>
                        <a:t>Qual é o custo esperado ?</a:t>
                      </a:r>
                      <a:endParaRPr lang="pt-BR" sz="16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l" fontAlgn="b"/>
                      <a:r>
                        <a:rPr lang="pt-BR" sz="1600" u="none" strike="noStrike" dirty="0">
                          <a:effectLst/>
                          <a:latin typeface="Arial" panose="020B0604020202020204" pitchFamily="34" charset="0"/>
                          <a:cs typeface="Arial" panose="020B0604020202020204" pitchFamily="34" charset="0"/>
                        </a:rPr>
                        <a:t> </a:t>
                      </a:r>
                      <a:endParaRPr lang="pt-BR" sz="16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r>
            </a:tbl>
          </a:graphicData>
        </a:graphic>
      </p:graphicFrame>
    </p:spTree>
    <p:extLst>
      <p:ext uri="{BB962C8B-B14F-4D97-AF65-F5344CB8AC3E}">
        <p14:creationId xmlns:p14="http://schemas.microsoft.com/office/powerpoint/2010/main" xmlns="" val="36524104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16" name="CaixaDeTexto 15"/>
          <p:cNvSpPr txBox="1"/>
          <p:nvPr/>
        </p:nvSpPr>
        <p:spPr>
          <a:xfrm>
            <a:off x="0" y="1185510"/>
            <a:ext cx="9144000" cy="461665"/>
          </a:xfrm>
          <a:prstGeom prst="rect">
            <a:avLst/>
          </a:prstGeom>
          <a:noFill/>
        </p:spPr>
        <p:txBody>
          <a:bodyPr wrap="square" rtlCol="0">
            <a:spAutoFit/>
          </a:bodyPr>
          <a:lstStyle/>
          <a:p>
            <a:pPr algn="ctr"/>
            <a:r>
              <a:rPr lang="pt-BR" sz="2400" b="1" dirty="0" smtClean="0"/>
              <a:t>Gastos Tributários: boas práticas</a:t>
            </a:r>
            <a:endParaRPr lang="pt-BR" sz="2400" b="1" dirty="0"/>
          </a:p>
        </p:txBody>
      </p:sp>
      <p:sp>
        <p:nvSpPr>
          <p:cNvPr id="2" name="CaixaDeTexto 1"/>
          <p:cNvSpPr txBox="1"/>
          <p:nvPr/>
        </p:nvSpPr>
        <p:spPr>
          <a:xfrm>
            <a:off x="213360" y="1647175"/>
            <a:ext cx="8717280" cy="5016758"/>
          </a:xfrm>
          <a:prstGeom prst="rect">
            <a:avLst/>
          </a:prstGeom>
          <a:noFill/>
        </p:spPr>
        <p:txBody>
          <a:bodyPr wrap="square" rtlCol="0">
            <a:spAutoFit/>
          </a:bodyPr>
          <a:lstStyle/>
          <a:p>
            <a:r>
              <a:rPr lang="pt-PT" sz="2000" dirty="0"/>
              <a:t>O governo irá</a:t>
            </a:r>
            <a:r>
              <a:rPr lang="pt-PT" sz="2000" dirty="0" smtClean="0"/>
              <a:t>:</a:t>
            </a:r>
          </a:p>
          <a:p>
            <a:pPr marL="285750" indent="-285750" algn="just">
              <a:spcAft>
                <a:spcPts val="600"/>
              </a:spcAft>
              <a:buFont typeface="Arial" panose="020B0604020202020204" pitchFamily="34" charset="0"/>
              <a:buChar char="•"/>
            </a:pPr>
            <a:r>
              <a:rPr lang="pt-PT" sz="2000" dirty="0" smtClean="0"/>
              <a:t>Apoiar </a:t>
            </a:r>
            <a:r>
              <a:rPr lang="pt-PT" sz="2000" dirty="0"/>
              <a:t>o crescimento econômico, garantindo que quaisquer aumentos de impostos sejam efetuados em primeira instância por meio do alargamento da base, através da eliminação ou redução de benefícios fiscais excessivamente generosos, mal direcionados ou de outra forma inacessíveis</a:t>
            </a:r>
            <a:r>
              <a:rPr lang="pt-PT" sz="2000" dirty="0" smtClean="0"/>
              <a:t>.</a:t>
            </a:r>
          </a:p>
          <a:p>
            <a:pPr marL="285750" indent="-285750" algn="just">
              <a:spcAft>
                <a:spcPts val="600"/>
              </a:spcAft>
              <a:buFont typeface="Arial" panose="020B0604020202020204" pitchFamily="34" charset="0"/>
              <a:buChar char="•"/>
            </a:pPr>
            <a:r>
              <a:rPr lang="pt-PT" sz="2000" dirty="0" smtClean="0"/>
              <a:t>Usar </a:t>
            </a:r>
            <a:r>
              <a:rPr lang="pt-PT" sz="2000" dirty="0"/>
              <a:t>o sistema tributário </a:t>
            </a:r>
            <a:r>
              <a:rPr lang="pt-PT" sz="2000" b="1" u="sng" dirty="0">
                <a:solidFill>
                  <a:srgbClr val="00B050"/>
                </a:solidFill>
              </a:rPr>
              <a:t>em circunstâncias limitadas</a:t>
            </a:r>
            <a:r>
              <a:rPr lang="pt-PT" sz="2000" dirty="0"/>
              <a:t> onde haja falhas de mercado demonstráveis e onde um incentivo baseado em impostos seja mais eficiente do que uma intervenção de despesas diretas</a:t>
            </a:r>
            <a:r>
              <a:rPr lang="pt-PT" sz="2000" dirty="0" smtClean="0"/>
              <a:t>.</a:t>
            </a:r>
          </a:p>
          <a:p>
            <a:pPr marL="285750" indent="-285750" algn="just">
              <a:spcAft>
                <a:spcPts val="600"/>
              </a:spcAft>
              <a:buFont typeface="Arial" panose="020B0604020202020204" pitchFamily="34" charset="0"/>
              <a:buChar char="•"/>
            </a:pPr>
            <a:r>
              <a:rPr lang="pt-PT" sz="2000" b="1" u="sng" dirty="0" smtClean="0">
                <a:solidFill>
                  <a:srgbClr val="00B050"/>
                </a:solidFill>
              </a:rPr>
              <a:t>Limitar o </a:t>
            </a:r>
            <a:r>
              <a:rPr lang="pt-PT" sz="2000" b="1" u="sng" dirty="0">
                <a:solidFill>
                  <a:srgbClr val="00B050"/>
                </a:solidFill>
              </a:rPr>
              <a:t>tempo </a:t>
            </a:r>
            <a:r>
              <a:rPr lang="pt-PT" sz="2000" b="1" u="sng" dirty="0" smtClean="0">
                <a:solidFill>
                  <a:srgbClr val="00B050"/>
                </a:solidFill>
              </a:rPr>
              <a:t>de todas </a:t>
            </a:r>
            <a:r>
              <a:rPr lang="pt-PT" sz="2000" b="1" u="sng" dirty="0">
                <a:solidFill>
                  <a:srgbClr val="00B050"/>
                </a:solidFill>
              </a:rPr>
              <a:t>as despesas fiscais</a:t>
            </a:r>
            <a:r>
              <a:rPr lang="pt-PT" sz="2000" dirty="0"/>
              <a:t> e </a:t>
            </a:r>
            <a:r>
              <a:rPr lang="pt-PT" sz="2000" b="1" u="sng" dirty="0">
                <a:solidFill>
                  <a:srgbClr val="00B050"/>
                </a:solidFill>
              </a:rPr>
              <a:t>submeter aquelas com custos mais elevados à </a:t>
            </a:r>
            <a:r>
              <a:rPr lang="pt-PT" sz="2000" b="1" u="sng" dirty="0" smtClean="0">
                <a:solidFill>
                  <a:srgbClr val="00B050"/>
                </a:solidFill>
              </a:rPr>
              <a:t>avaliação </a:t>
            </a:r>
            <a:r>
              <a:rPr lang="pt-PT" sz="2000" b="1" i="1" u="sng" dirty="0" smtClean="0">
                <a:solidFill>
                  <a:srgbClr val="00B050"/>
                </a:solidFill>
              </a:rPr>
              <a:t>ex ante</a:t>
            </a:r>
            <a:r>
              <a:rPr lang="pt-PT" sz="2000" dirty="0" smtClean="0"/>
              <a:t>. </a:t>
            </a:r>
            <a:endParaRPr lang="pt-PT" sz="2000" dirty="0"/>
          </a:p>
          <a:p>
            <a:pPr marL="285750" indent="-285750" algn="just">
              <a:spcAft>
                <a:spcPts val="600"/>
              </a:spcAft>
              <a:buFont typeface="Arial" panose="020B0604020202020204" pitchFamily="34" charset="0"/>
              <a:buChar char="•"/>
            </a:pPr>
            <a:r>
              <a:rPr lang="pt-PT" sz="2000" dirty="0" smtClean="0"/>
              <a:t>Realizar </a:t>
            </a:r>
            <a:r>
              <a:rPr lang="pt-PT" sz="2000" dirty="0"/>
              <a:t>um </a:t>
            </a:r>
            <a:r>
              <a:rPr lang="pt-PT" sz="2000" b="1" u="sng" dirty="0">
                <a:solidFill>
                  <a:srgbClr val="00B050"/>
                </a:solidFill>
              </a:rPr>
              <a:t>programa regular de </a:t>
            </a:r>
            <a:r>
              <a:rPr lang="pt-PT" sz="2000" b="1" u="sng" dirty="0" smtClean="0">
                <a:solidFill>
                  <a:srgbClr val="00B050"/>
                </a:solidFill>
              </a:rPr>
              <a:t>revisão </a:t>
            </a:r>
            <a:r>
              <a:rPr lang="pt-PT" sz="2000" b="1" u="sng" dirty="0">
                <a:solidFill>
                  <a:srgbClr val="00B050"/>
                </a:solidFill>
              </a:rPr>
              <a:t>de benefícios fiscais</a:t>
            </a:r>
            <a:r>
              <a:rPr lang="pt-PT" sz="2000" dirty="0"/>
              <a:t> usando a consulta pública conforme apropriado e publique os resultados</a:t>
            </a:r>
            <a:r>
              <a:rPr lang="pt-PT" sz="2000" dirty="0" smtClean="0"/>
              <a:t>.</a:t>
            </a:r>
          </a:p>
          <a:p>
            <a:endParaRPr lang="pt-PT" sz="2000" dirty="0" smtClean="0"/>
          </a:p>
          <a:p>
            <a:r>
              <a:rPr lang="pt-PT" sz="2000" dirty="0" smtClean="0"/>
              <a:t>Fonte</a:t>
            </a:r>
            <a:r>
              <a:rPr lang="pt-PT" sz="2000" dirty="0"/>
              <a:t>: Uma Estratégia para o Crescimento, Estratégia Económica a Médio Prazo </a:t>
            </a:r>
            <a:r>
              <a:rPr lang="pt-PT" sz="2000" dirty="0" smtClean="0"/>
              <a:t>2014-2020 </a:t>
            </a:r>
            <a:r>
              <a:rPr lang="pt-BR" sz="2000" dirty="0" smtClean="0"/>
              <a:t>(</a:t>
            </a:r>
            <a:r>
              <a:rPr lang="pt-BR" sz="2000" dirty="0" err="1" smtClean="0"/>
              <a:t>Department</a:t>
            </a:r>
            <a:r>
              <a:rPr lang="pt-BR" sz="2000" dirty="0" smtClean="0"/>
              <a:t> </a:t>
            </a:r>
            <a:r>
              <a:rPr lang="pt-BR" sz="2000" dirty="0"/>
              <a:t>of </a:t>
            </a:r>
            <a:r>
              <a:rPr lang="pt-BR" sz="2000" dirty="0" err="1"/>
              <a:t>Finance</a:t>
            </a:r>
            <a:r>
              <a:rPr lang="pt-BR" sz="2000" dirty="0"/>
              <a:t> </a:t>
            </a:r>
            <a:r>
              <a:rPr lang="pt-BR" sz="2000" dirty="0" err="1" smtClean="0"/>
              <a:t>Ireland</a:t>
            </a:r>
            <a:r>
              <a:rPr lang="pt-BR" sz="2000" dirty="0" smtClean="0"/>
              <a:t>, 2014)</a:t>
            </a:r>
            <a:endParaRPr lang="pt-BR" sz="2000" dirty="0"/>
          </a:p>
        </p:txBody>
      </p:sp>
    </p:spTree>
    <p:extLst>
      <p:ext uri="{BB962C8B-B14F-4D97-AF65-F5344CB8AC3E}">
        <p14:creationId xmlns:p14="http://schemas.microsoft.com/office/powerpoint/2010/main" xmlns="" val="16466046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16" name="CaixaDeTexto 15"/>
          <p:cNvSpPr txBox="1"/>
          <p:nvPr/>
        </p:nvSpPr>
        <p:spPr>
          <a:xfrm>
            <a:off x="0" y="961727"/>
            <a:ext cx="9144000" cy="461665"/>
          </a:xfrm>
          <a:prstGeom prst="rect">
            <a:avLst/>
          </a:prstGeom>
          <a:noFill/>
        </p:spPr>
        <p:txBody>
          <a:bodyPr wrap="square" rtlCol="0">
            <a:spAutoFit/>
          </a:bodyPr>
          <a:lstStyle/>
          <a:p>
            <a:pPr algn="ctr"/>
            <a:r>
              <a:rPr lang="pt-BR" sz="2400" b="1" dirty="0" smtClean="0"/>
              <a:t>Gastos Tributários: boas práticas</a:t>
            </a:r>
            <a:endParaRPr lang="pt-BR" sz="2400" b="1" dirty="0"/>
          </a:p>
        </p:txBody>
      </p:sp>
      <p:sp>
        <p:nvSpPr>
          <p:cNvPr id="2" name="CaixaDeTexto 1"/>
          <p:cNvSpPr txBox="1"/>
          <p:nvPr/>
        </p:nvSpPr>
        <p:spPr>
          <a:xfrm>
            <a:off x="0" y="1423392"/>
            <a:ext cx="8930640" cy="5016758"/>
          </a:xfrm>
          <a:prstGeom prst="rect">
            <a:avLst/>
          </a:prstGeom>
          <a:noFill/>
        </p:spPr>
        <p:txBody>
          <a:bodyPr wrap="square" rtlCol="0">
            <a:spAutoFit/>
          </a:bodyPr>
          <a:lstStyle/>
          <a:p>
            <a:pPr algn="just"/>
            <a:r>
              <a:rPr lang="pt-PT" sz="2000" b="1" dirty="0" smtClean="0">
                <a:solidFill>
                  <a:srgbClr val="0070C0"/>
                </a:solidFill>
              </a:rPr>
              <a:t>1. </a:t>
            </a:r>
            <a:r>
              <a:rPr lang="pt-PT" sz="2000" b="1" u="sng" dirty="0" smtClean="0">
                <a:solidFill>
                  <a:srgbClr val="0070C0"/>
                </a:solidFill>
              </a:rPr>
              <a:t>Regras gerais, não casuísticas</a:t>
            </a:r>
            <a:r>
              <a:rPr lang="pt-PT" sz="2000" dirty="0" smtClean="0"/>
              <a:t> - devem </a:t>
            </a:r>
            <a:r>
              <a:rPr lang="pt-PT" sz="2000" dirty="0"/>
              <a:t>ter uma base legal no direito tributário. Despesas fiscais, particularmente incentivos ao investimento,</a:t>
            </a:r>
            <a:br>
              <a:rPr lang="pt-PT" sz="2000" dirty="0"/>
            </a:br>
            <a:r>
              <a:rPr lang="pt-PT" sz="2000" dirty="0"/>
              <a:t>deve ser prescrito por lei, não negociado caso a </a:t>
            </a:r>
            <a:r>
              <a:rPr lang="pt-PT" sz="2000" dirty="0" smtClean="0"/>
              <a:t>caso.</a:t>
            </a:r>
          </a:p>
          <a:p>
            <a:pPr algn="just"/>
            <a:endParaRPr lang="pt-PT" sz="2000" dirty="0"/>
          </a:p>
          <a:p>
            <a:pPr algn="just"/>
            <a:r>
              <a:rPr lang="pt-PT" sz="2000" b="1" dirty="0" smtClean="0">
                <a:solidFill>
                  <a:srgbClr val="0070C0"/>
                </a:solidFill>
              </a:rPr>
              <a:t>2. </a:t>
            </a:r>
            <a:r>
              <a:rPr lang="pt-PT" sz="2000" b="1" u="sng" dirty="0" smtClean="0">
                <a:solidFill>
                  <a:srgbClr val="0070C0"/>
                </a:solidFill>
              </a:rPr>
              <a:t>Metas </a:t>
            </a:r>
            <a:r>
              <a:rPr lang="pt-PT" sz="2000" b="1" u="sng" dirty="0">
                <a:solidFill>
                  <a:srgbClr val="0070C0"/>
                </a:solidFill>
              </a:rPr>
              <a:t>e objetivos</a:t>
            </a:r>
            <a:r>
              <a:rPr lang="pt-PT" sz="2000" dirty="0"/>
              <a:t> - </a:t>
            </a:r>
            <a:r>
              <a:rPr lang="pt-PT" sz="2000" dirty="0" smtClean="0"/>
              <a:t>devem </a:t>
            </a:r>
            <a:r>
              <a:rPr lang="pt-PT" sz="2000" dirty="0"/>
              <a:t>ser concedidas de acordo com uma estrutura abrangente de políticas e devem ter metas claras, critérios de elegibilidade bem definidos e resultados objetivos e mensuráveis.</a:t>
            </a:r>
            <a:endParaRPr lang="pt-PT" sz="2000" dirty="0" smtClean="0"/>
          </a:p>
          <a:p>
            <a:pPr algn="just"/>
            <a:endParaRPr lang="pt-PT" sz="2000" dirty="0" smtClean="0"/>
          </a:p>
          <a:p>
            <a:pPr algn="just"/>
            <a:r>
              <a:rPr lang="pt-PT" sz="2000" b="1" dirty="0" smtClean="0">
                <a:solidFill>
                  <a:srgbClr val="0070C0"/>
                </a:solidFill>
              </a:rPr>
              <a:t>3. </a:t>
            </a:r>
            <a:r>
              <a:rPr lang="pt-PT" sz="2000" b="1" u="sng" dirty="0" smtClean="0">
                <a:solidFill>
                  <a:srgbClr val="0070C0"/>
                </a:solidFill>
              </a:rPr>
              <a:t>Centralização da autoridade</a:t>
            </a:r>
            <a:r>
              <a:rPr lang="pt-PT" sz="2000" dirty="0" smtClean="0"/>
              <a:t> – </a:t>
            </a:r>
            <a:r>
              <a:rPr lang="pt-BR" sz="2000" dirty="0"/>
              <a:t>Para facilitar a comparação de despesas tributárias e despesas </a:t>
            </a:r>
            <a:r>
              <a:rPr lang="pt-BR" sz="2000" dirty="0" smtClean="0"/>
              <a:t>orçamentárias, deve haver uma centralização da operacionalização.</a:t>
            </a:r>
            <a:endParaRPr lang="pt-PT" sz="2000" dirty="0" smtClean="0"/>
          </a:p>
          <a:p>
            <a:pPr algn="just"/>
            <a:endParaRPr lang="pt-PT" sz="2000" dirty="0" smtClean="0"/>
          </a:p>
          <a:p>
            <a:pPr algn="just"/>
            <a:r>
              <a:rPr lang="pt-PT" sz="2000" b="1" dirty="0" smtClean="0">
                <a:solidFill>
                  <a:srgbClr val="0070C0"/>
                </a:solidFill>
              </a:rPr>
              <a:t>4. </a:t>
            </a:r>
            <a:r>
              <a:rPr lang="pt-PT" sz="2000" b="1" u="sng" dirty="0" smtClean="0">
                <a:solidFill>
                  <a:srgbClr val="0070C0"/>
                </a:solidFill>
              </a:rPr>
              <a:t>Mecanismos </a:t>
            </a:r>
            <a:r>
              <a:rPr lang="pt-PT" sz="2000" b="1" u="sng" dirty="0">
                <a:solidFill>
                  <a:srgbClr val="0070C0"/>
                </a:solidFill>
              </a:rPr>
              <a:t>para participação pública e transparência</a:t>
            </a:r>
            <a:r>
              <a:rPr lang="pt-PT" sz="2000" dirty="0"/>
              <a:t> - O público deve ter acesso às informações necessárias para avaliar o impacto das despesas fiscais, incluindo informações sobre quem são os </a:t>
            </a:r>
            <a:r>
              <a:rPr lang="pt-PT" sz="2000" dirty="0" smtClean="0"/>
              <a:t>beneficiários, </a:t>
            </a:r>
            <a:r>
              <a:rPr lang="pt-PT" sz="2000" dirty="0"/>
              <a:t>o custo do benefício recebido e o progresso em direção ao cumprimento dos resultados definidos e dos critérios de elegibilidade. </a:t>
            </a:r>
            <a:endParaRPr lang="pt-PT" sz="2000" dirty="0" smtClean="0"/>
          </a:p>
        </p:txBody>
      </p:sp>
      <p:sp>
        <p:nvSpPr>
          <p:cNvPr id="4" name="Retângulo 3"/>
          <p:cNvSpPr/>
          <p:nvPr/>
        </p:nvSpPr>
        <p:spPr>
          <a:xfrm>
            <a:off x="660400" y="6304002"/>
            <a:ext cx="8188960" cy="369332"/>
          </a:xfrm>
          <a:prstGeom prst="rect">
            <a:avLst/>
          </a:prstGeom>
        </p:spPr>
        <p:txBody>
          <a:bodyPr wrap="square">
            <a:spAutoFit/>
          </a:bodyPr>
          <a:lstStyle/>
          <a:p>
            <a:pPr algn="r"/>
            <a:r>
              <a:rPr lang="pt-PT" dirty="0"/>
              <a:t>Fonte: </a:t>
            </a:r>
            <a:r>
              <a:rPr lang="en-US" dirty="0"/>
              <a:t>IBP - </a:t>
            </a:r>
            <a:r>
              <a:rPr lang="pt-BR" dirty="0"/>
              <a:t>International Budget Partnership (2018)</a:t>
            </a:r>
          </a:p>
        </p:txBody>
      </p:sp>
    </p:spTree>
    <p:extLst>
      <p:ext uri="{BB962C8B-B14F-4D97-AF65-F5344CB8AC3E}">
        <p14:creationId xmlns:p14="http://schemas.microsoft.com/office/powerpoint/2010/main" xmlns="" val="36501845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16" name="CaixaDeTexto 15"/>
          <p:cNvSpPr txBox="1"/>
          <p:nvPr/>
        </p:nvSpPr>
        <p:spPr>
          <a:xfrm>
            <a:off x="0" y="961727"/>
            <a:ext cx="9144000" cy="461665"/>
          </a:xfrm>
          <a:prstGeom prst="rect">
            <a:avLst/>
          </a:prstGeom>
          <a:noFill/>
        </p:spPr>
        <p:txBody>
          <a:bodyPr wrap="square" rtlCol="0">
            <a:spAutoFit/>
          </a:bodyPr>
          <a:lstStyle/>
          <a:p>
            <a:pPr algn="ctr"/>
            <a:r>
              <a:rPr lang="pt-BR" sz="2400" b="1" dirty="0" smtClean="0"/>
              <a:t>Gastos Tributários: boas práticas</a:t>
            </a:r>
            <a:endParaRPr lang="pt-BR" sz="2400" b="1" dirty="0"/>
          </a:p>
        </p:txBody>
      </p:sp>
      <p:sp>
        <p:nvSpPr>
          <p:cNvPr id="2" name="CaixaDeTexto 1"/>
          <p:cNvSpPr txBox="1"/>
          <p:nvPr/>
        </p:nvSpPr>
        <p:spPr>
          <a:xfrm>
            <a:off x="213360" y="1423392"/>
            <a:ext cx="8717280" cy="4093428"/>
          </a:xfrm>
          <a:prstGeom prst="rect">
            <a:avLst/>
          </a:prstGeom>
          <a:noFill/>
        </p:spPr>
        <p:txBody>
          <a:bodyPr wrap="square" rtlCol="0">
            <a:spAutoFit/>
          </a:bodyPr>
          <a:lstStyle/>
          <a:p>
            <a:pPr algn="just"/>
            <a:r>
              <a:rPr lang="pt-PT" sz="2000" b="1" dirty="0" smtClean="0">
                <a:solidFill>
                  <a:srgbClr val="0070C0"/>
                </a:solidFill>
              </a:rPr>
              <a:t>5. </a:t>
            </a:r>
            <a:r>
              <a:rPr lang="pt-PT" sz="2000" b="1" u="sng" dirty="0" smtClean="0">
                <a:solidFill>
                  <a:srgbClr val="0070C0"/>
                </a:solidFill>
              </a:rPr>
              <a:t>Data de validade</a:t>
            </a:r>
            <a:r>
              <a:rPr lang="pt-PT" sz="2000" dirty="0" smtClean="0"/>
              <a:t> </a:t>
            </a:r>
            <a:r>
              <a:rPr lang="pt-PT" sz="2000" dirty="0"/>
              <a:t>- As despesas fiscais devem ter datas de expiração e ser avaliadas periodicamente para avaliar sua relação custo-benefício e até que ponto elas atingem os objetivos declarados.</a:t>
            </a:r>
            <a:endParaRPr lang="pt-PT" sz="2000" dirty="0" smtClean="0"/>
          </a:p>
          <a:p>
            <a:pPr algn="just"/>
            <a:endParaRPr lang="pt-PT" sz="2000" dirty="0"/>
          </a:p>
          <a:p>
            <a:pPr algn="just"/>
            <a:r>
              <a:rPr lang="pt-BR" sz="2000" b="1" dirty="0" smtClean="0">
                <a:solidFill>
                  <a:srgbClr val="0070C0"/>
                </a:solidFill>
              </a:rPr>
              <a:t>6. </a:t>
            </a:r>
            <a:r>
              <a:rPr lang="pt-BR" sz="2000" b="1" u="sng" dirty="0" smtClean="0">
                <a:solidFill>
                  <a:srgbClr val="0070C0"/>
                </a:solidFill>
              </a:rPr>
              <a:t>Os </a:t>
            </a:r>
            <a:r>
              <a:rPr lang="pt-BR" sz="2000" b="1" u="sng" dirty="0">
                <a:solidFill>
                  <a:srgbClr val="0070C0"/>
                </a:solidFill>
              </a:rPr>
              <a:t>governos devem trabalhar juntos para evitar concorrência fiscal </a:t>
            </a:r>
            <a:r>
              <a:rPr lang="pt-BR" sz="2000" b="1" u="sng" dirty="0" smtClean="0">
                <a:solidFill>
                  <a:srgbClr val="0070C0"/>
                </a:solidFill>
              </a:rPr>
              <a:t>prejudicial</a:t>
            </a:r>
            <a:r>
              <a:rPr lang="pt-PT" sz="2000" dirty="0" smtClean="0"/>
              <a:t> – Pode ocorrer sobretudo em resposta a políticas fiscais de concorrência entre países.</a:t>
            </a:r>
          </a:p>
          <a:p>
            <a:pPr algn="just"/>
            <a:endParaRPr lang="pt-PT" sz="2000" dirty="0" smtClean="0"/>
          </a:p>
          <a:p>
            <a:pPr algn="just"/>
            <a:r>
              <a:rPr lang="pt-BR" sz="2000" b="1" dirty="0" smtClean="0">
                <a:solidFill>
                  <a:srgbClr val="0070C0"/>
                </a:solidFill>
              </a:rPr>
              <a:t>7. </a:t>
            </a:r>
            <a:r>
              <a:rPr lang="pt-BR" sz="2000" b="1" u="sng" dirty="0" smtClean="0">
                <a:solidFill>
                  <a:srgbClr val="0070C0"/>
                </a:solidFill>
              </a:rPr>
              <a:t>As </a:t>
            </a:r>
            <a:r>
              <a:rPr lang="pt-BR" sz="2000" b="1" u="sng" dirty="0">
                <a:solidFill>
                  <a:srgbClr val="0070C0"/>
                </a:solidFill>
              </a:rPr>
              <a:t>despesas fiscais devem ser consideradas dentro de uma estrutura mais ampla baseada em </a:t>
            </a:r>
            <a:r>
              <a:rPr lang="pt-BR" sz="2000" b="1" u="sng" dirty="0" smtClean="0">
                <a:solidFill>
                  <a:srgbClr val="0070C0"/>
                </a:solidFill>
              </a:rPr>
              <a:t>direitos</a:t>
            </a:r>
            <a:r>
              <a:rPr lang="pt-BR" sz="2000" b="1" dirty="0">
                <a:solidFill>
                  <a:srgbClr val="0070C0"/>
                </a:solidFill>
              </a:rPr>
              <a:t> </a:t>
            </a:r>
            <a:r>
              <a:rPr lang="pt-PT" sz="2000" dirty="0" smtClean="0"/>
              <a:t>– </a:t>
            </a:r>
            <a:r>
              <a:rPr lang="pt-BR" sz="2000" dirty="0"/>
              <a:t> Análises abrangentes podem avaliar se </a:t>
            </a:r>
            <a:r>
              <a:rPr lang="pt-BR" sz="2000" dirty="0" smtClean="0"/>
              <a:t>contribuem </a:t>
            </a:r>
            <a:r>
              <a:rPr lang="pt-BR" sz="2000" dirty="0"/>
              <a:t>para uma maior igualdade, proporcionando benefícios aos residentes de renda baixa e média ou ampliam a </a:t>
            </a:r>
            <a:r>
              <a:rPr lang="pt-BR" sz="2000" dirty="0" smtClean="0"/>
              <a:t>desigualdade (</a:t>
            </a:r>
            <a:r>
              <a:rPr lang="pt-BR" sz="2000" dirty="0"/>
              <a:t>benefícios desproporcionais aos ricos, aos proprietários ou a uma região </a:t>
            </a:r>
            <a:r>
              <a:rPr lang="pt-BR" sz="2000" dirty="0" smtClean="0"/>
              <a:t>específica) </a:t>
            </a:r>
            <a:endParaRPr lang="pt-PT" sz="2000" dirty="0" smtClean="0"/>
          </a:p>
        </p:txBody>
      </p:sp>
      <p:sp>
        <p:nvSpPr>
          <p:cNvPr id="6" name="Retângulo 5"/>
          <p:cNvSpPr/>
          <p:nvPr/>
        </p:nvSpPr>
        <p:spPr>
          <a:xfrm>
            <a:off x="660400" y="6304002"/>
            <a:ext cx="8188960" cy="369332"/>
          </a:xfrm>
          <a:prstGeom prst="rect">
            <a:avLst/>
          </a:prstGeom>
        </p:spPr>
        <p:txBody>
          <a:bodyPr wrap="square">
            <a:spAutoFit/>
          </a:bodyPr>
          <a:lstStyle/>
          <a:p>
            <a:pPr algn="r"/>
            <a:r>
              <a:rPr lang="pt-PT" dirty="0"/>
              <a:t>Fonte: </a:t>
            </a:r>
            <a:r>
              <a:rPr lang="en-US" dirty="0"/>
              <a:t>IBP - </a:t>
            </a:r>
            <a:r>
              <a:rPr lang="pt-BR" dirty="0"/>
              <a:t>International Budget Partnership (2018)</a:t>
            </a:r>
          </a:p>
        </p:txBody>
      </p:sp>
    </p:spTree>
    <p:extLst>
      <p:ext uri="{BB962C8B-B14F-4D97-AF65-F5344CB8AC3E}">
        <p14:creationId xmlns:p14="http://schemas.microsoft.com/office/powerpoint/2010/main" xmlns="" val="396152770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 y="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16" name="CaixaDeTexto 15"/>
          <p:cNvSpPr txBox="1"/>
          <p:nvPr/>
        </p:nvSpPr>
        <p:spPr>
          <a:xfrm>
            <a:off x="0" y="1029665"/>
            <a:ext cx="9144000" cy="461665"/>
          </a:xfrm>
          <a:prstGeom prst="rect">
            <a:avLst/>
          </a:prstGeom>
          <a:noFill/>
        </p:spPr>
        <p:txBody>
          <a:bodyPr wrap="square" rtlCol="0">
            <a:spAutoFit/>
          </a:bodyPr>
          <a:lstStyle/>
          <a:p>
            <a:pPr algn="ctr"/>
            <a:r>
              <a:rPr lang="pt-BR" sz="2400" b="1" dirty="0" smtClean="0"/>
              <a:t>Gastos Tributários: o tema ‘está na mesa’...</a:t>
            </a:r>
            <a:endParaRPr lang="pt-BR" sz="2400" b="1" dirty="0"/>
          </a:p>
        </p:txBody>
      </p:sp>
      <p:pic>
        <p:nvPicPr>
          <p:cNvPr id="4" name="Imagem 3"/>
          <p:cNvPicPr>
            <a:picLocks noChangeAspect="1"/>
          </p:cNvPicPr>
          <p:nvPr/>
        </p:nvPicPr>
        <p:blipFill>
          <a:blip r:embed="rId4"/>
          <a:stretch>
            <a:fillRect/>
          </a:stretch>
        </p:blipFill>
        <p:spPr>
          <a:xfrm>
            <a:off x="472440" y="1484675"/>
            <a:ext cx="8199120" cy="4723265"/>
          </a:xfrm>
          <a:prstGeom prst="rect">
            <a:avLst/>
          </a:prstGeom>
          <a:ln>
            <a:solidFill>
              <a:schemeClr val="accent1"/>
            </a:solidFill>
          </a:ln>
        </p:spPr>
      </p:pic>
      <p:sp>
        <p:nvSpPr>
          <p:cNvPr id="5" name="CaixaDeTexto 4"/>
          <p:cNvSpPr txBox="1"/>
          <p:nvPr/>
        </p:nvSpPr>
        <p:spPr>
          <a:xfrm>
            <a:off x="254000" y="6207940"/>
            <a:ext cx="8890000" cy="584775"/>
          </a:xfrm>
          <a:prstGeom prst="rect">
            <a:avLst/>
          </a:prstGeom>
          <a:noFill/>
        </p:spPr>
        <p:txBody>
          <a:bodyPr wrap="square" rtlCol="0">
            <a:spAutoFit/>
          </a:bodyPr>
          <a:lstStyle/>
          <a:p>
            <a:r>
              <a:rPr lang="pt-BR" sz="1600" dirty="0">
                <a:hlinkClick r:id="rId5"/>
              </a:rPr>
              <a:t>https://</a:t>
            </a:r>
            <a:r>
              <a:rPr lang="pt-BR" sz="1600" dirty="0" smtClean="0">
                <a:hlinkClick r:id="rId5"/>
              </a:rPr>
              <a:t>www.esaf.fazenda.gov.br/assuntos/pesquisas-e-premios/pesquisas/grupo-de-pesquisa-politica-de-subsidios-da-uniao</a:t>
            </a:r>
            <a:r>
              <a:rPr lang="pt-BR" sz="1600" dirty="0" smtClean="0"/>
              <a:t> </a:t>
            </a:r>
            <a:endParaRPr lang="pt-BR" sz="1600" dirty="0"/>
          </a:p>
        </p:txBody>
      </p:sp>
    </p:spTree>
    <p:extLst>
      <p:ext uri="{BB962C8B-B14F-4D97-AF65-F5344CB8AC3E}">
        <p14:creationId xmlns:p14="http://schemas.microsoft.com/office/powerpoint/2010/main" xmlns="" val="8310734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rotWithShape="1">
          <a:blip r:embed="rId2"/>
          <a:srcRect l="444" b="49000"/>
          <a:stretch/>
        </p:blipFill>
        <p:spPr>
          <a:xfrm>
            <a:off x="-1989" y="-3210"/>
            <a:ext cx="9145989" cy="1036320"/>
          </a:xfrm>
          <a:prstGeom prst="rect">
            <a:avLst/>
          </a:prstGeom>
        </p:spPr>
      </p:pic>
      <p:pic>
        <p:nvPicPr>
          <p:cNvPr id="9" name="Imagem 8"/>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0" y="1033110"/>
            <a:ext cx="9144000" cy="461665"/>
          </a:xfrm>
          <a:prstGeom prst="rect">
            <a:avLst/>
          </a:prstGeom>
          <a:noFill/>
        </p:spPr>
        <p:txBody>
          <a:bodyPr wrap="square" rtlCol="0">
            <a:spAutoFit/>
          </a:bodyPr>
          <a:lstStyle/>
          <a:p>
            <a:pPr algn="ctr"/>
            <a:r>
              <a:rPr lang="pt-BR" sz="2400" b="1" dirty="0" smtClean="0"/>
              <a:t>Gastos </a:t>
            </a:r>
            <a:r>
              <a:rPr lang="pt-BR" sz="2400" b="1" dirty="0"/>
              <a:t>Tributários: o tema ‘está na mesa’...</a:t>
            </a:r>
          </a:p>
        </p:txBody>
      </p:sp>
      <p:sp>
        <p:nvSpPr>
          <p:cNvPr id="4" name="Retângulo 3"/>
          <p:cNvSpPr/>
          <p:nvPr/>
        </p:nvSpPr>
        <p:spPr>
          <a:xfrm>
            <a:off x="-1989" y="6172256"/>
            <a:ext cx="9144001" cy="369332"/>
          </a:xfrm>
          <a:prstGeom prst="rect">
            <a:avLst/>
          </a:prstGeom>
        </p:spPr>
        <p:txBody>
          <a:bodyPr wrap="square">
            <a:spAutoFit/>
          </a:bodyPr>
          <a:lstStyle/>
          <a:p>
            <a:pPr algn="ctr"/>
            <a:r>
              <a:rPr lang="pt-BR" dirty="0">
                <a:hlinkClick r:id="rId4"/>
              </a:rPr>
              <a:t>https://</a:t>
            </a:r>
            <a:r>
              <a:rPr lang="pt-BR" dirty="0" smtClean="0">
                <a:hlinkClick r:id="rId4"/>
              </a:rPr>
              <a:t>www.internationalbudget.org/2018/06/latin-america-tax-expenditures-project</a:t>
            </a:r>
            <a:r>
              <a:rPr lang="pt-BR" dirty="0" smtClean="0"/>
              <a:t> </a:t>
            </a:r>
          </a:p>
        </p:txBody>
      </p:sp>
      <p:pic>
        <p:nvPicPr>
          <p:cNvPr id="8" name="Imagem 7"/>
          <p:cNvPicPr>
            <a:picLocks noChangeAspect="1"/>
          </p:cNvPicPr>
          <p:nvPr/>
        </p:nvPicPr>
        <p:blipFill>
          <a:blip r:embed="rId5"/>
          <a:stretch>
            <a:fillRect/>
          </a:stretch>
        </p:blipFill>
        <p:spPr>
          <a:xfrm>
            <a:off x="1022666" y="1470935"/>
            <a:ext cx="7406640" cy="4635448"/>
          </a:xfrm>
          <a:prstGeom prst="rect">
            <a:avLst/>
          </a:prstGeom>
          <a:ln>
            <a:solidFill>
              <a:schemeClr val="accent1"/>
            </a:solidFill>
          </a:ln>
        </p:spPr>
      </p:pic>
    </p:spTree>
    <p:extLst>
      <p:ext uri="{BB962C8B-B14F-4D97-AF65-F5344CB8AC3E}">
        <p14:creationId xmlns:p14="http://schemas.microsoft.com/office/powerpoint/2010/main" xmlns="" val="224709861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2"/>
          <a:srcRect l="444" b="49000"/>
          <a:stretch/>
        </p:blipFill>
        <p:spPr>
          <a:xfrm>
            <a:off x="-1" y="0"/>
            <a:ext cx="9145989" cy="1036320"/>
          </a:xfrm>
          <a:prstGeom prst="rect">
            <a:avLst/>
          </a:prstGeom>
        </p:spPr>
      </p:pic>
      <p:pic>
        <p:nvPicPr>
          <p:cNvPr id="10" name="Imagem 9"/>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203200" y="1310640"/>
            <a:ext cx="8463280" cy="4801314"/>
          </a:xfrm>
          <a:prstGeom prst="rect">
            <a:avLst/>
          </a:prstGeom>
          <a:noFill/>
        </p:spPr>
        <p:txBody>
          <a:bodyPr wrap="square" rtlCol="0">
            <a:spAutoFit/>
          </a:bodyPr>
          <a:lstStyle/>
          <a:p>
            <a:pPr algn="ctr"/>
            <a:r>
              <a:rPr lang="pt-BR" b="1" u="sng" dirty="0" smtClean="0">
                <a:latin typeface="Century Gothic" panose="020B0502020202020204" pitchFamily="34" charset="0"/>
              </a:rPr>
              <a:t>UM BREVE RESUMO</a:t>
            </a:r>
          </a:p>
          <a:p>
            <a:endParaRPr lang="pt-BR" dirty="0" smtClean="0"/>
          </a:p>
          <a:p>
            <a:r>
              <a:rPr lang="pt-BR" b="1" u="sng" dirty="0" smtClean="0"/>
              <a:t>Mecanismos de controle e transparência</a:t>
            </a:r>
          </a:p>
          <a:p>
            <a:endParaRPr lang="pt-BR" b="1" u="sng" dirty="0"/>
          </a:p>
          <a:p>
            <a:pPr marL="342900" indent="-342900">
              <a:buFont typeface="+mj-lt"/>
              <a:buAutoNum type="arabicPeriod"/>
            </a:pPr>
            <a:r>
              <a:rPr lang="pt-BR" b="1" u="sng" dirty="0" smtClean="0"/>
              <a:t>Transparência </a:t>
            </a:r>
          </a:p>
          <a:p>
            <a:pPr marL="800100" lvl="1" indent="-342900">
              <a:buFont typeface="+mj-lt"/>
              <a:buAutoNum type="arabicPeriod"/>
            </a:pPr>
            <a:r>
              <a:rPr lang="pt-BR" b="1" u="sng" dirty="0" smtClean="0"/>
              <a:t>No orçamento</a:t>
            </a:r>
          </a:p>
          <a:p>
            <a:pPr marL="800100" lvl="1" indent="-342900">
              <a:buFont typeface="+mj-lt"/>
              <a:buAutoNum type="arabicPeriod"/>
            </a:pPr>
            <a:r>
              <a:rPr lang="pt-BR" b="1" u="sng" dirty="0" smtClean="0"/>
              <a:t>Nos portais dos órgãos públicos, incluindo beneficiários</a:t>
            </a:r>
          </a:p>
          <a:p>
            <a:pPr marL="800100" lvl="1" indent="-342900">
              <a:buFont typeface="+mj-lt"/>
              <a:buAutoNum type="arabicPeriod"/>
            </a:pPr>
            <a:r>
              <a:rPr lang="pt-BR" b="1" u="sng" dirty="0" smtClean="0"/>
              <a:t>Contabilização dos gastos tributários</a:t>
            </a:r>
          </a:p>
          <a:p>
            <a:pPr lvl="1"/>
            <a:endParaRPr lang="pt-BR" b="1" u="sng" dirty="0" smtClean="0"/>
          </a:p>
          <a:p>
            <a:pPr marL="342900" indent="-342900">
              <a:buFont typeface="+mj-lt"/>
              <a:buAutoNum type="arabicPeriod"/>
            </a:pPr>
            <a:r>
              <a:rPr lang="pt-BR" b="1" u="sng" dirty="0" smtClean="0"/>
              <a:t>Controle</a:t>
            </a:r>
          </a:p>
          <a:p>
            <a:pPr marL="800100" lvl="1" indent="-342900">
              <a:buFont typeface="+mj-lt"/>
              <a:buAutoNum type="arabicPeriod"/>
            </a:pPr>
            <a:r>
              <a:rPr lang="pt-BR" b="1" u="sng" dirty="0" smtClean="0"/>
              <a:t>Avaliação </a:t>
            </a:r>
            <a:r>
              <a:rPr lang="pt-BR" b="1" u="sng" dirty="0" err="1" smtClean="0"/>
              <a:t>ex-ante</a:t>
            </a:r>
            <a:r>
              <a:rPr lang="pt-BR" b="1" u="sng" dirty="0" smtClean="0"/>
              <a:t> e </a:t>
            </a:r>
            <a:r>
              <a:rPr lang="pt-BR" b="1" u="sng" dirty="0" err="1" smtClean="0"/>
              <a:t>ex-post</a:t>
            </a:r>
            <a:r>
              <a:rPr lang="pt-BR" b="1" u="sng" dirty="0" smtClean="0"/>
              <a:t> </a:t>
            </a:r>
          </a:p>
          <a:p>
            <a:pPr marL="1257300" lvl="2" indent="-342900">
              <a:buFont typeface="Arial" panose="020B0604020202020204" pitchFamily="34" charset="0"/>
              <a:buChar char="•"/>
            </a:pPr>
            <a:r>
              <a:rPr lang="pt-BR" b="1" u="sng" dirty="0" smtClean="0"/>
              <a:t>Mensuração dos resultados alcançados</a:t>
            </a:r>
          </a:p>
          <a:p>
            <a:pPr marL="1257300" lvl="2" indent="-342900">
              <a:buFont typeface="Arial" panose="020B0604020202020204" pitchFamily="34" charset="0"/>
              <a:buChar char="•"/>
            </a:pPr>
            <a:r>
              <a:rPr lang="pt-BR" b="1" u="sng" dirty="0" smtClean="0"/>
              <a:t>Custos estimados, e resultados apurados</a:t>
            </a:r>
          </a:p>
          <a:p>
            <a:pPr marL="1257300" lvl="2" indent="-342900">
              <a:buFont typeface="Arial" panose="020B0604020202020204" pitchFamily="34" charset="0"/>
              <a:buChar char="•"/>
            </a:pPr>
            <a:r>
              <a:rPr lang="pt-BR" b="1" u="sng" dirty="0" smtClean="0"/>
              <a:t>Regras gerais, não casuísticas</a:t>
            </a:r>
          </a:p>
          <a:p>
            <a:pPr marL="1257300" lvl="2" indent="-342900">
              <a:buFont typeface="Arial" panose="020B0604020202020204" pitchFamily="34" charset="0"/>
              <a:buChar char="•"/>
            </a:pPr>
            <a:endParaRPr lang="pt-BR" b="1" u="sng" dirty="0" smtClean="0"/>
          </a:p>
          <a:p>
            <a:pPr marL="1257300" lvl="2" indent="-342900">
              <a:buFont typeface="+mj-lt"/>
              <a:buAutoNum type="arabicPeriod"/>
            </a:pPr>
            <a:endParaRPr lang="pt-BR" b="1" u="sng" dirty="0" smtClean="0"/>
          </a:p>
          <a:p>
            <a:endParaRPr lang="pt-BR" b="1" u="sng" dirty="0"/>
          </a:p>
        </p:txBody>
      </p:sp>
    </p:spTree>
    <p:extLst>
      <p:ext uri="{BB962C8B-B14F-4D97-AF65-F5344CB8AC3E}">
        <p14:creationId xmlns:p14="http://schemas.microsoft.com/office/powerpoint/2010/main" xmlns="" val="30027276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2"/>
          <a:srcRect l="444" b="49000"/>
          <a:stretch/>
        </p:blipFill>
        <p:spPr>
          <a:xfrm>
            <a:off x="-1" y="0"/>
            <a:ext cx="9145989" cy="1036320"/>
          </a:xfrm>
          <a:prstGeom prst="rect">
            <a:avLst/>
          </a:prstGeom>
        </p:spPr>
      </p:pic>
      <p:pic>
        <p:nvPicPr>
          <p:cNvPr id="10" name="Imagem 9"/>
          <p:cNvPicPr>
            <a:picLocks noChangeAspect="1"/>
          </p:cNvPicPr>
          <p:nvPr/>
        </p:nvPicPr>
        <p:blipFill>
          <a:blip r:embed="rId3"/>
          <a:stretch>
            <a:fillRect/>
          </a:stretch>
        </p:blipFill>
        <p:spPr>
          <a:xfrm>
            <a:off x="0" y="6673334"/>
            <a:ext cx="9144000" cy="201137"/>
          </a:xfrm>
          <a:prstGeom prst="rect">
            <a:avLst/>
          </a:prstGeom>
        </p:spPr>
      </p:pic>
      <p:sp>
        <p:nvSpPr>
          <p:cNvPr id="5" name="CaixaDeTexto 4"/>
          <p:cNvSpPr txBox="1"/>
          <p:nvPr/>
        </p:nvSpPr>
        <p:spPr>
          <a:xfrm>
            <a:off x="127000" y="764024"/>
            <a:ext cx="8890000" cy="5909310"/>
          </a:xfrm>
          <a:prstGeom prst="rect">
            <a:avLst/>
          </a:prstGeom>
          <a:noFill/>
        </p:spPr>
        <p:txBody>
          <a:bodyPr wrap="square" rtlCol="0">
            <a:spAutoFit/>
          </a:bodyPr>
          <a:lstStyle/>
          <a:p>
            <a:r>
              <a:rPr lang="pt-BR" b="1" u="sng" dirty="0" smtClean="0"/>
              <a:t>Principais referências utilizadas</a:t>
            </a:r>
          </a:p>
          <a:p>
            <a:endParaRPr lang="pt-BR" dirty="0" smtClean="0"/>
          </a:p>
          <a:p>
            <a:pPr algn="just"/>
            <a:r>
              <a:rPr lang="pt-BR" dirty="0" smtClean="0"/>
              <a:t>Azevedo, R. R. de; </a:t>
            </a:r>
            <a:r>
              <a:rPr lang="pt-BR" dirty="0" err="1" smtClean="0"/>
              <a:t>Cabello</a:t>
            </a:r>
            <a:r>
              <a:rPr lang="pt-BR" dirty="0" smtClean="0"/>
              <a:t>, O. </a:t>
            </a:r>
            <a:r>
              <a:rPr lang="pt-BR" dirty="0"/>
              <a:t>G. Controle e Transparência Sobre os Gastos Tributários em Municípios Brasileiros e Sua Relação Com as Transferências </a:t>
            </a:r>
            <a:r>
              <a:rPr lang="pt-BR" dirty="0" smtClean="0"/>
              <a:t>Intergovernamentais. In: XVIII Congresso USP de Contabilidade. 2018.</a:t>
            </a:r>
          </a:p>
          <a:p>
            <a:pPr algn="just"/>
            <a:endParaRPr lang="pt-BR" dirty="0" smtClean="0"/>
          </a:p>
          <a:p>
            <a:pPr algn="just"/>
            <a:r>
              <a:rPr lang="pt-BR" dirty="0" smtClean="0"/>
              <a:t>Banco </a:t>
            </a:r>
            <a:r>
              <a:rPr lang="pt-BR" dirty="0"/>
              <a:t>Mundial. (2017). </a:t>
            </a:r>
            <a:r>
              <a:rPr lang="pt-BR" i="1" dirty="0"/>
              <a:t>Um Ajuste Justo: Análise Da Eficiência E Equidade Do Gasto Público No Brasil</a:t>
            </a:r>
            <a:r>
              <a:rPr lang="pt-BR" dirty="0"/>
              <a:t>.</a:t>
            </a:r>
          </a:p>
          <a:p>
            <a:pPr algn="just"/>
            <a:endParaRPr lang="pt-BR" b="1" u="sng" dirty="0" smtClean="0"/>
          </a:p>
          <a:p>
            <a:pPr algn="just"/>
            <a:r>
              <a:rPr lang="pt-BR" dirty="0"/>
              <a:t>Carneiro, M. (2018). Governo não sabe se metade dos programas de subsídio dão resultado. Folha de São Paulo. Disponível em: &lt;http://www1.folha.uol.com.br/mercado/2018/01/1948680-governo-nao-controla-efetividade-53-dos-subsidios-de-renuncia-de-impostos.shtml&gt; Acesso em </a:t>
            </a:r>
            <a:r>
              <a:rPr lang="pt-BR" dirty="0" err="1"/>
              <a:t>fev</a:t>
            </a:r>
            <a:r>
              <a:rPr lang="pt-BR" dirty="0"/>
              <a:t>/2018.</a:t>
            </a:r>
          </a:p>
          <a:p>
            <a:pPr algn="just"/>
            <a:endParaRPr lang="pt-BR" b="1" u="sng" dirty="0" smtClean="0"/>
          </a:p>
          <a:p>
            <a:pPr algn="just"/>
            <a:r>
              <a:rPr lang="en-US" dirty="0"/>
              <a:t>Department of Finance Ireland. (2014). </a:t>
            </a:r>
            <a:r>
              <a:rPr lang="en-US" i="1" dirty="0"/>
              <a:t>Incorporating Department of Finance Guidelines for Tax Expenditure Evaluation</a:t>
            </a:r>
            <a:r>
              <a:rPr lang="en-US" dirty="0"/>
              <a:t>. Dublin, </a:t>
            </a:r>
            <a:r>
              <a:rPr lang="en-US" dirty="0" err="1"/>
              <a:t>Irlanda</a:t>
            </a:r>
            <a:r>
              <a:rPr lang="en-US" dirty="0"/>
              <a:t>.</a:t>
            </a:r>
          </a:p>
          <a:p>
            <a:pPr algn="just"/>
            <a:endParaRPr lang="pt-BR" b="1" u="sng" dirty="0" smtClean="0"/>
          </a:p>
          <a:p>
            <a:pPr algn="just"/>
            <a:r>
              <a:rPr lang="pt-BR" dirty="0" smtClean="0"/>
              <a:t>IBP – International Budget Partnership. </a:t>
            </a:r>
            <a:r>
              <a:rPr lang="en-US" dirty="0"/>
              <a:t>Tax expenditures and Inequality in Latin America: news from a collaborative civil society </a:t>
            </a:r>
            <a:r>
              <a:rPr lang="en-US" dirty="0" smtClean="0"/>
              <a:t>partnership. </a:t>
            </a:r>
            <a:r>
              <a:rPr lang="pt-BR" dirty="0" smtClean="0"/>
              <a:t>Disponível </a:t>
            </a:r>
            <a:r>
              <a:rPr lang="pt-BR" dirty="0"/>
              <a:t>em: </a:t>
            </a:r>
            <a:r>
              <a:rPr lang="pt-BR" dirty="0" smtClean="0"/>
              <a:t>&lt;https</a:t>
            </a:r>
            <a:r>
              <a:rPr lang="pt-BR" dirty="0"/>
              <a:t>://</a:t>
            </a:r>
            <a:r>
              <a:rPr lang="pt-BR" dirty="0" smtClean="0"/>
              <a:t>www.internationalbudget.org/2018/06/latin-america-tax-expenditures-Project&gt;. Acesso em junho/2018.</a:t>
            </a:r>
            <a:endParaRPr lang="pt-BR" dirty="0"/>
          </a:p>
        </p:txBody>
      </p:sp>
    </p:spTree>
    <p:extLst>
      <p:ext uri="{BB962C8B-B14F-4D97-AF65-F5344CB8AC3E}">
        <p14:creationId xmlns:p14="http://schemas.microsoft.com/office/powerpoint/2010/main" xmlns="" val="21954733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 y="3413760"/>
            <a:ext cx="9144001" cy="2418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p:cNvSpPr txBox="1"/>
          <p:nvPr/>
        </p:nvSpPr>
        <p:spPr>
          <a:xfrm>
            <a:off x="229593" y="2529840"/>
            <a:ext cx="8686800" cy="830997"/>
          </a:xfrm>
          <a:prstGeom prst="rect">
            <a:avLst/>
          </a:prstGeom>
          <a:noFill/>
        </p:spPr>
        <p:txBody>
          <a:bodyPr wrap="square" rtlCol="0">
            <a:spAutoFit/>
          </a:bodyPr>
          <a:lstStyle/>
          <a:p>
            <a:pPr algn="ctr"/>
            <a:r>
              <a:rPr lang="pt-BR" sz="2800" b="1" u="sng" dirty="0" smtClean="0">
                <a:solidFill>
                  <a:srgbClr val="00B050"/>
                </a:solidFill>
              </a:rPr>
              <a:t>Tema</a:t>
            </a:r>
            <a:r>
              <a:rPr lang="pt-BR" sz="2800" b="1" dirty="0" smtClean="0">
                <a:solidFill>
                  <a:srgbClr val="00B050"/>
                </a:solidFill>
              </a:rPr>
              <a:t>: Controle </a:t>
            </a:r>
            <a:r>
              <a:rPr lang="pt-BR" sz="2800" b="1" dirty="0">
                <a:solidFill>
                  <a:srgbClr val="00B050"/>
                </a:solidFill>
              </a:rPr>
              <a:t>e </a:t>
            </a:r>
            <a:r>
              <a:rPr lang="pt-BR" sz="2800" b="1" dirty="0" smtClean="0">
                <a:solidFill>
                  <a:srgbClr val="00B050"/>
                </a:solidFill>
              </a:rPr>
              <a:t>Transparência </a:t>
            </a:r>
            <a:r>
              <a:rPr lang="pt-BR" sz="2800" b="1" dirty="0">
                <a:solidFill>
                  <a:srgbClr val="00B050"/>
                </a:solidFill>
              </a:rPr>
              <a:t>da Renúncia Fiscal</a:t>
            </a:r>
          </a:p>
          <a:p>
            <a:endParaRPr lang="pt-BR" sz="2000" dirty="0"/>
          </a:p>
        </p:txBody>
      </p:sp>
      <p:pic>
        <p:nvPicPr>
          <p:cNvPr id="3" name="Imagem 2"/>
          <p:cNvPicPr>
            <a:picLocks noChangeAspect="1"/>
          </p:cNvPicPr>
          <p:nvPr/>
        </p:nvPicPr>
        <p:blipFill rotWithShape="1">
          <a:blip r:embed="rId2"/>
          <a:srcRect l="444"/>
          <a:stretch/>
        </p:blipFill>
        <p:spPr>
          <a:xfrm>
            <a:off x="-1" y="0"/>
            <a:ext cx="9145989" cy="2032000"/>
          </a:xfrm>
          <a:prstGeom prst="rect">
            <a:avLst/>
          </a:prstGeom>
        </p:spPr>
      </p:pic>
      <p:sp>
        <p:nvSpPr>
          <p:cNvPr id="4" name="CaixaDeTexto 3"/>
          <p:cNvSpPr txBox="1"/>
          <p:nvPr/>
        </p:nvSpPr>
        <p:spPr>
          <a:xfrm>
            <a:off x="6268720" y="6488668"/>
            <a:ext cx="2875280" cy="369332"/>
          </a:xfrm>
          <a:prstGeom prst="rect">
            <a:avLst/>
          </a:prstGeom>
          <a:solidFill>
            <a:schemeClr val="bg1"/>
          </a:solidFill>
        </p:spPr>
        <p:txBody>
          <a:bodyPr wrap="square" rtlCol="0">
            <a:spAutoFit/>
          </a:bodyPr>
          <a:lstStyle/>
          <a:p>
            <a:pPr algn="r"/>
            <a:r>
              <a:rPr lang="pt-BR" b="1" i="1" dirty="0" smtClean="0"/>
              <a:t>10 de julho de 2018</a:t>
            </a:r>
            <a:endParaRPr lang="pt-BR" b="1" i="1" dirty="0"/>
          </a:p>
        </p:txBody>
      </p:sp>
      <p:pic>
        <p:nvPicPr>
          <p:cNvPr id="7" name="Imagem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358832" y="3613944"/>
            <a:ext cx="2771775" cy="1895475"/>
          </a:xfrm>
          <a:prstGeom prst="rect">
            <a:avLst/>
          </a:prstGeom>
        </p:spPr>
      </p:pic>
    </p:spTree>
    <p:extLst>
      <p:ext uri="{BB962C8B-B14F-4D97-AF65-F5344CB8AC3E}">
        <p14:creationId xmlns:p14="http://schemas.microsoft.com/office/powerpoint/2010/main" xmlns="" val="4279553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686</TotalTime>
  <Words>2248</Words>
  <Application>Microsoft Office PowerPoint</Application>
  <PresentationFormat>Apresentação na tela (4:3)</PresentationFormat>
  <Paragraphs>250</Paragraphs>
  <Slides>52</Slides>
  <Notes>0</Notes>
  <HiddenSlides>0</HiddenSlides>
  <MMClips>0</MMClips>
  <ScaleCrop>false</ScaleCrop>
  <HeadingPairs>
    <vt:vector size="6" baseType="variant">
      <vt:variant>
        <vt:lpstr>Tema</vt:lpstr>
      </vt:variant>
      <vt:variant>
        <vt:i4>1</vt:i4>
      </vt:variant>
      <vt:variant>
        <vt:lpstr>Servidores OLE incorporados</vt:lpstr>
      </vt:variant>
      <vt:variant>
        <vt:i4>2</vt:i4>
      </vt:variant>
      <vt:variant>
        <vt:lpstr>Títulos de slides</vt:lpstr>
      </vt:variant>
      <vt:variant>
        <vt:i4>52</vt:i4>
      </vt:variant>
    </vt:vector>
  </HeadingPairs>
  <TitlesOfParts>
    <vt:vector size="55" baseType="lpstr">
      <vt:lpstr>Tema do Office</vt:lpstr>
      <vt:lpstr>Documento</vt:lpstr>
      <vt:lpstr>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Ricardo Rocha de Azevedo</dc:creator>
  <cp:lastModifiedBy>User</cp:lastModifiedBy>
  <cp:revision>55</cp:revision>
  <dcterms:created xsi:type="dcterms:W3CDTF">2018-06-29T14:46:26Z</dcterms:created>
  <dcterms:modified xsi:type="dcterms:W3CDTF">2018-07-10T13:53:21Z</dcterms:modified>
</cp:coreProperties>
</file>