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98" r:id="rId3"/>
    <p:sldId id="296" r:id="rId4"/>
    <p:sldId id="299" r:id="rId5"/>
    <p:sldId id="300" r:id="rId6"/>
    <p:sldId id="301" r:id="rId7"/>
    <p:sldId id="302" r:id="rId8"/>
    <p:sldId id="303" r:id="rId9"/>
    <p:sldId id="304" r:id="rId10"/>
    <p:sldId id="278" r:id="rId11"/>
    <p:sldId id="305" r:id="rId12"/>
    <p:sldId id="279" r:id="rId13"/>
    <p:sldId id="306" r:id="rId14"/>
    <p:sldId id="280" r:id="rId15"/>
    <p:sldId id="308" r:id="rId16"/>
    <p:sldId id="309" r:id="rId17"/>
    <p:sldId id="310" r:id="rId18"/>
    <p:sldId id="311" r:id="rId19"/>
    <p:sldId id="283" r:id="rId20"/>
    <p:sldId id="258" r:id="rId21"/>
    <p:sldId id="259" r:id="rId22"/>
    <p:sldId id="260" r:id="rId23"/>
    <p:sldId id="261" r:id="rId24"/>
    <p:sldId id="262" r:id="rId25"/>
    <p:sldId id="263" r:id="rId26"/>
    <p:sldId id="264" r:id="rId27"/>
    <p:sldId id="265" r:id="rId28"/>
    <p:sldId id="266" r:id="rId29"/>
    <p:sldId id="267" r:id="rId30"/>
    <p:sldId id="268" r:id="rId31"/>
    <p:sldId id="269" r:id="rId32"/>
    <p:sldId id="270" r:id="rId33"/>
    <p:sldId id="271" r:id="rId34"/>
    <p:sldId id="272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riângulo retângulo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pt-BR"/>
              <a:t>Clique para editar o estilo do subtítulo mestre</a:t>
            </a:r>
            <a:endParaRPr kumimoji="0" lang="en-US"/>
          </a:p>
        </p:txBody>
      </p:sp>
      <p:grpSp>
        <p:nvGrpSpPr>
          <p:cNvPr id="2" name="Grupo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orma livre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Conector reto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6F31042-D8C3-4FA8-9312-1CD19C187985}" type="datetimeFigureOut">
              <a:rPr lang="pt-BR" smtClean="0"/>
              <a:t>11/07/2018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94800A62-7114-4CCF-A7F9-D12B5DDFFCB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31042-D8C3-4FA8-9312-1CD19C187985}" type="datetimeFigureOut">
              <a:rPr lang="pt-BR" smtClean="0"/>
              <a:t>11/07/2018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0A62-7114-4CCF-A7F9-D12B5DDFFCBC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31042-D8C3-4FA8-9312-1CD19C187985}" type="datetimeFigureOut">
              <a:rPr lang="pt-BR" smtClean="0"/>
              <a:t>11/07/2018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0A62-7114-4CCF-A7F9-D12B5DDFFCBC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Divisa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Divisa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31042-D8C3-4FA8-9312-1CD19C187985}" type="datetimeFigureOut">
              <a:rPr lang="pt-BR" smtClean="0"/>
              <a:t>11/07/2018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0A62-7114-4CCF-A7F9-D12B5DDFFCBC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çã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31042-D8C3-4FA8-9312-1CD19C187985}" type="datetimeFigureOut">
              <a:rPr lang="pt-BR" smtClean="0"/>
              <a:t>11/07/2018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0A62-7114-4CCF-A7F9-D12B5DDFFCBC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31042-D8C3-4FA8-9312-1CD19C187985}" type="datetimeFigureOut">
              <a:rPr lang="pt-BR" smtClean="0"/>
              <a:t>11/07/2018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0A62-7114-4CCF-A7F9-D12B5DDFFCBC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31042-D8C3-4FA8-9312-1CD19C187985}" type="datetimeFigureOut">
              <a:rPr lang="pt-BR" smtClean="0"/>
              <a:t>11/07/2018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0A62-7114-4CCF-A7F9-D12B5DDFFCB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66F31042-D8C3-4FA8-9312-1CD19C187985}" type="datetimeFigureOut">
              <a:rPr lang="pt-BR" smtClean="0"/>
              <a:t>11/07/2018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0A62-7114-4CCF-A7F9-D12B5DDFFCBC}" type="slidenum">
              <a:rPr lang="pt-BR" smtClean="0"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pt-BR"/>
              <a:t>Clique para editar 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pt-BR"/>
              <a:t>Clique no ícone para adicionar uma imagem</a:t>
            </a:r>
            <a:endParaRPr kumimoji="0" lang="en-US" dirty="0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6F31042-D8C3-4FA8-9312-1CD19C187985}" type="datetimeFigureOut">
              <a:rPr lang="pt-BR" smtClean="0"/>
              <a:t>11/07/2018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94800A62-7114-4CCF-A7F9-D12B5DDFFCBC}" type="slidenum">
              <a:rPr lang="pt-BR" smtClean="0"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orma livre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Triângulo retângulo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Conector reto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Divisa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Divisa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31042-D8C3-4FA8-9312-1CD19C187985}" type="datetimeFigureOut">
              <a:rPr lang="pt-BR" smtClean="0"/>
              <a:t>11/07/2018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0A62-7114-4CCF-A7F9-D12B5DDFFCB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pt-BR"/>
              <a:t>Clique para editar o texto mestre</a:t>
            </a:r>
          </a:p>
          <a:p>
            <a:pPr lvl="1" eaLnBrk="1" latinLnBrk="0" hangingPunct="1"/>
            <a:r>
              <a:rPr lang="pt-BR"/>
              <a:t>Segundo nível</a:t>
            </a:r>
          </a:p>
          <a:p>
            <a:pPr lvl="2" eaLnBrk="1" latinLnBrk="0" hangingPunct="1"/>
            <a:r>
              <a:rPr lang="pt-BR"/>
              <a:t>Terceiro nível</a:t>
            </a:r>
          </a:p>
          <a:p>
            <a:pPr lvl="3" eaLnBrk="1" latinLnBrk="0" hangingPunct="1"/>
            <a:r>
              <a:rPr lang="pt-BR"/>
              <a:t>Quarto nível</a:t>
            </a:r>
          </a:p>
          <a:p>
            <a:pPr lvl="4" eaLnBrk="1" latinLnBrk="0" hangingPunct="1"/>
            <a:r>
              <a:rPr lang="pt-BR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F31042-D8C3-4FA8-9312-1CD19C187985}" type="datetimeFigureOut">
              <a:rPr lang="pt-BR" smtClean="0"/>
              <a:t>11/07/2018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00A62-7114-4CCF-A7F9-D12B5DDFFCBC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ítulo e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abela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pt-BR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715F2-6A93-4B6D-8665-14920A0D83C4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32329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pt-BR"/>
              <a:t>Clique para editar 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/>
              <a:t>Clique para editar o texto mestre</a:t>
            </a:r>
          </a:p>
          <a:p>
            <a:pPr lvl="1" eaLnBrk="1" latinLnBrk="0" hangingPunct="1"/>
            <a:r>
              <a:rPr kumimoji="0" lang="pt-BR"/>
              <a:t>Segundo nível</a:t>
            </a:r>
          </a:p>
          <a:p>
            <a:pPr lvl="2" eaLnBrk="1" latinLnBrk="0" hangingPunct="1"/>
            <a:r>
              <a:rPr kumimoji="0" lang="pt-BR"/>
              <a:t>Terceiro nível</a:t>
            </a:r>
          </a:p>
          <a:p>
            <a:pPr lvl="3" eaLnBrk="1" latinLnBrk="0" hangingPunct="1"/>
            <a:r>
              <a:rPr kumimoji="0" lang="pt-BR"/>
              <a:t>Quarto nível</a:t>
            </a:r>
          </a:p>
          <a:p>
            <a:pPr lvl="4" eaLnBrk="1" latinLnBrk="0" hangingPunct="1"/>
            <a:r>
              <a:rPr kumimoji="0" lang="pt-BR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66F31042-D8C3-4FA8-9312-1CD19C187985}" type="datetimeFigureOut">
              <a:rPr lang="pt-BR" smtClean="0"/>
              <a:t>11/07/2018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94800A62-7114-4CCF-A7F9-D12B5DDFFCBC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  <p:sldLayoutId id="2147483804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://g1.globo.com/mundo/japao/cidade/toquio.html" TargetMode="Externa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 rot="19140000">
            <a:off x="445295" y="1545716"/>
            <a:ext cx="5974785" cy="3446841"/>
          </a:xfrm>
        </p:spPr>
        <p:txBody>
          <a:bodyPr>
            <a:normAutofit fontScale="90000"/>
          </a:bodyPr>
          <a:lstStyle/>
          <a:p>
            <a:pPr algn="ctr"/>
            <a:r>
              <a:rPr lang="pt-BR" sz="4000" dirty="0"/>
              <a:t>PROGRAMA DE INTEGRAÇÃO TRIBUARIA,</a:t>
            </a:r>
            <a:br>
              <a:rPr lang="pt-BR" sz="4000" dirty="0"/>
            </a:br>
            <a:r>
              <a:rPr lang="pt-BR" sz="4000" dirty="0"/>
              <a:t> </a:t>
            </a:r>
            <a:br>
              <a:rPr lang="pt-BR" sz="4000" dirty="0"/>
            </a:br>
            <a:r>
              <a:rPr lang="pt-BR" sz="4000" dirty="0"/>
              <a:t>EDUCAÇÃO FISCAL E UMA NOVA CONSCIENTIZAÇÃO SOCIAL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 rot="19140000">
            <a:off x="3520387" y="4020202"/>
            <a:ext cx="5579136" cy="1294789"/>
          </a:xfrm>
        </p:spPr>
        <p:txBody>
          <a:bodyPr>
            <a:noAutofit/>
          </a:bodyPr>
          <a:lstStyle/>
          <a:p>
            <a:r>
              <a:rPr lang="pt-BR" sz="4000" b="1" dirty="0">
                <a:solidFill>
                  <a:srgbClr val="FF0000"/>
                </a:solidFill>
              </a:rPr>
              <a:t>MILTON MATTANA (MASPER ASSESSORIA)</a:t>
            </a:r>
          </a:p>
        </p:txBody>
      </p:sp>
    </p:spTree>
    <p:extLst>
      <p:ext uri="{BB962C8B-B14F-4D97-AF65-F5344CB8AC3E}">
        <p14:creationId xmlns:p14="http://schemas.microsoft.com/office/powerpoint/2010/main" val="22931490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0"/>
            <a:ext cx="8388350" cy="607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4366751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defRPr/>
            </a:pPr>
            <a:r>
              <a:rPr lang="en-US" sz="2400" b="1" dirty="0"/>
              <a:t>75 % VALOR ADICIONADO FISCAL</a:t>
            </a:r>
            <a:endParaRPr lang="pt-BR" sz="2400" b="1" dirty="0"/>
          </a:p>
          <a:p>
            <a:pPr>
              <a:lnSpc>
                <a:spcPct val="150000"/>
              </a:lnSpc>
              <a:defRPr/>
            </a:pPr>
            <a:r>
              <a:rPr lang="pt-BR" sz="2400" b="1" dirty="0"/>
              <a:t>7% POPULAÇÃO</a:t>
            </a:r>
          </a:p>
          <a:p>
            <a:pPr>
              <a:lnSpc>
                <a:spcPct val="150000"/>
              </a:lnSpc>
              <a:defRPr/>
            </a:pPr>
            <a:r>
              <a:rPr lang="pt-BR" sz="2400" b="1" dirty="0"/>
              <a:t>7% ÁREA                                             </a:t>
            </a:r>
          </a:p>
          <a:p>
            <a:pPr>
              <a:lnSpc>
                <a:spcPct val="150000"/>
              </a:lnSpc>
              <a:defRPr/>
            </a:pPr>
            <a:r>
              <a:rPr lang="pt-BR" sz="2400" b="1" dirty="0"/>
              <a:t>5% PROPRIEDADES RURAIS</a:t>
            </a:r>
          </a:p>
          <a:p>
            <a:pPr>
              <a:lnSpc>
                <a:spcPct val="150000"/>
              </a:lnSpc>
              <a:defRPr/>
            </a:pPr>
            <a:r>
              <a:rPr lang="pt-BR" sz="2400" b="1" dirty="0"/>
              <a:t>0,5 % PIT</a:t>
            </a:r>
          </a:p>
          <a:p>
            <a:pPr>
              <a:lnSpc>
                <a:spcPct val="150000"/>
              </a:lnSpc>
              <a:defRPr/>
            </a:pPr>
            <a:r>
              <a:rPr lang="pt-BR" sz="2400" b="1" dirty="0"/>
              <a:t>3,5% PRODUTIVIDADE RURAL</a:t>
            </a:r>
          </a:p>
          <a:p>
            <a:pPr>
              <a:lnSpc>
                <a:spcPct val="150000"/>
              </a:lnSpc>
              <a:defRPr/>
            </a:pPr>
            <a:r>
              <a:rPr lang="pt-BR" sz="2400" b="1" dirty="0"/>
              <a:t>02 %  INVERSO DO VAF PERCAPITA</a:t>
            </a:r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Formação do ICMS</a:t>
            </a:r>
          </a:p>
        </p:txBody>
      </p:sp>
    </p:spTree>
    <p:extLst>
      <p:ext uri="{BB962C8B-B14F-4D97-AF65-F5344CB8AC3E}">
        <p14:creationId xmlns:p14="http://schemas.microsoft.com/office/powerpoint/2010/main" val="36815944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9179F3D0-ABEC-4299-BCE8-C1365DFEA5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800" dirty="0"/>
              <a:t>ECRETARIA DA FAZENDA                                                                                                               DATA:   09/06/2017</a:t>
            </a:r>
          </a:p>
          <a:p>
            <a:r>
              <a:rPr lang="pt-BR" sz="800" dirty="0"/>
              <a:t>RECEITA ESTADUAL</a:t>
            </a:r>
          </a:p>
          <a:p>
            <a:r>
              <a:rPr lang="pt-BR" sz="800" dirty="0"/>
              <a:t>                                              INDICE DO RETORNO DO ICMS AOS MU NICIPIOS PARA  2018</a:t>
            </a:r>
          </a:p>
          <a:p>
            <a:r>
              <a:rPr lang="pt-BR" sz="800" dirty="0"/>
              <a:t>------------------------------------------------------------------------------------------------------------------------------------------------------</a:t>
            </a:r>
          </a:p>
          <a:p>
            <a:r>
              <a:rPr lang="pt-BR" sz="800" dirty="0"/>
              <a:t>     LEGENDA: A - VALORES ABSOLUTOS                  SAIDAS - ENTRADAS  = SAIDAS - ENTRADAS (Valor Adicionado LC 63/90)</a:t>
            </a:r>
          </a:p>
          <a:p>
            <a:r>
              <a:rPr lang="pt-BR" sz="800" dirty="0"/>
              <a:t>              B - PERCENTUAL NO ESTADO               (S-E)              = SAIDAS - ENTRADAS (Valor Adicionado LC 63/90)</a:t>
            </a:r>
          </a:p>
          <a:p>
            <a:r>
              <a:rPr lang="pt-BR" sz="800" dirty="0"/>
              <a:t>              C - COMPOSICAO DO INDICE</a:t>
            </a:r>
          </a:p>
          <a:p>
            <a:r>
              <a:rPr lang="pt-BR" sz="800" dirty="0"/>
              <a:t>                                                   PARTICIPACAO FIXA ( 0%    ): 0,000000</a:t>
            </a:r>
          </a:p>
          <a:p>
            <a:endParaRPr lang="pt-BR" sz="800" dirty="0"/>
          </a:p>
          <a:p>
            <a:r>
              <a:rPr lang="pt-BR" sz="800" dirty="0"/>
              <a:t>MUNICIPIO    SAIDAS - ENTRADAS  POPULACAO      AREA    </a:t>
            </a:r>
            <a:r>
              <a:rPr lang="pt-BR" sz="800" dirty="0" err="1"/>
              <a:t>AREA</a:t>
            </a:r>
            <a:r>
              <a:rPr lang="pt-BR" sz="800" dirty="0"/>
              <a:t>     PROPRIED  PROGRAMA    (S-E)     PRODUT.    PRODUT.     PRODUT.     MED.PRT.     INDICE</a:t>
            </a:r>
          </a:p>
          <a:p>
            <a:r>
              <a:rPr lang="pt-BR" sz="800" dirty="0"/>
              <a:t>           =2015=         =2016=                KM2  CALCULADA    RURAIS  INTEGRACAO PERCAPTA   PRIMARIA   </a:t>
            </a:r>
            <a:r>
              <a:rPr lang="pt-BR" sz="800" dirty="0" err="1"/>
              <a:t>PRIMARIA</a:t>
            </a:r>
            <a:r>
              <a:rPr lang="pt-BR" sz="800" dirty="0"/>
              <a:t>    </a:t>
            </a:r>
            <a:r>
              <a:rPr lang="pt-BR" sz="800" dirty="0" err="1"/>
              <a:t>PRIMARIA</a:t>
            </a:r>
            <a:r>
              <a:rPr lang="pt-BR" sz="800" dirty="0"/>
              <a:t>    </a:t>
            </a:r>
            <a:r>
              <a:rPr lang="pt-BR" sz="800" dirty="0" err="1"/>
              <a:t>PRIMARIA</a:t>
            </a:r>
            <a:r>
              <a:rPr lang="pt-BR" sz="800" dirty="0"/>
              <a:t>     P/2018</a:t>
            </a:r>
          </a:p>
          <a:p>
            <a:r>
              <a:rPr lang="pt-BR" sz="800" dirty="0"/>
              <a:t>                   (75%)          (7%)                (7%)       (5%)      (0,5%)     (2,00%)    =2014=     =2015=      =2016=      (3,5%)</a:t>
            </a:r>
          </a:p>
          <a:p>
            <a:r>
              <a:rPr lang="pt-BR" sz="800" dirty="0"/>
              <a:t> ACEGUA</a:t>
            </a:r>
          </a:p>
          <a:p>
            <a:r>
              <a:rPr lang="pt-BR" sz="800" dirty="0"/>
              <a:t>A     253.030.088    279.689.873    4.611  1.502,17   1.502,17     1.215      61,00    60.657    116.831    137.992     153.056     135.960</a:t>
            </a:r>
          </a:p>
          <a:p>
            <a:r>
              <a:rPr lang="pt-BR" sz="800" dirty="0"/>
              <a:t>B            0,102282            0,040994             0,540473  0,157791   0,163714  0,066622                                      0,083420</a:t>
            </a:r>
          </a:p>
          <a:p>
            <a:r>
              <a:rPr lang="pt-BR" sz="800" dirty="0"/>
              <a:t>C            0,076711            0,002870             0,037833  0,007890   0,000819  0,001332                                      0,002920   0,130374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9C21BF9B-B232-44BE-A793-BFCBE665B8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DADOS DA FORMAÇÃO DO IPM</a:t>
            </a:r>
          </a:p>
        </p:txBody>
      </p:sp>
    </p:spTree>
    <p:extLst>
      <p:ext uri="{BB962C8B-B14F-4D97-AF65-F5344CB8AC3E}">
        <p14:creationId xmlns:p14="http://schemas.microsoft.com/office/powerpoint/2010/main" val="9342886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549F3550-9AB1-4899-9B4F-D40DF5A399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800" dirty="0"/>
              <a:t> TORRES</a:t>
            </a:r>
          </a:p>
          <a:p>
            <a:r>
              <a:rPr lang="pt-BR" sz="800" dirty="0"/>
              <a:t>A     347.170.609    406.630.862   37.833    174,50     195,43     1.459      30,00    10.748     89.790    106.797     122.123     106.237</a:t>
            </a:r>
          </a:p>
          <a:p>
            <a:r>
              <a:rPr lang="pt-BR" sz="800" dirty="0"/>
              <a:t>B            0,144636            0,336354             0,070318  0,189479   0,080515  0,375985                                      0,065183</a:t>
            </a:r>
          </a:p>
          <a:p>
            <a:r>
              <a:rPr lang="pt-BR" sz="800" dirty="0"/>
              <a:t>C            0,108477            0,023545             0,004922  0,009474   0,000403  0,007520                                      0,002281   0,156622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D5EFE634-66A6-4790-8914-C48AD7B19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TORRES</a:t>
            </a:r>
          </a:p>
        </p:txBody>
      </p:sp>
    </p:spTree>
    <p:extLst>
      <p:ext uri="{BB962C8B-B14F-4D97-AF65-F5344CB8AC3E}">
        <p14:creationId xmlns:p14="http://schemas.microsoft.com/office/powerpoint/2010/main" val="4486453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85B59AB9-1909-4121-939C-922DEEBECF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90342571"/>
              </p:ext>
            </p:extLst>
          </p:nvPr>
        </p:nvGraphicFramePr>
        <p:xfrm>
          <a:off x="755576" y="1628800"/>
          <a:ext cx="7931223" cy="46085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11743">
                  <a:extLst>
                    <a:ext uri="{9D8B030D-6E8A-4147-A177-3AD203B41FA5}">
                      <a16:colId xmlns:a16="http://schemas.microsoft.com/office/drawing/2014/main" val="779952993"/>
                    </a:ext>
                  </a:extLst>
                </a:gridCol>
                <a:gridCol w="2453722">
                  <a:extLst>
                    <a:ext uri="{9D8B030D-6E8A-4147-A177-3AD203B41FA5}">
                      <a16:colId xmlns:a16="http://schemas.microsoft.com/office/drawing/2014/main" val="2468403958"/>
                    </a:ext>
                  </a:extLst>
                </a:gridCol>
                <a:gridCol w="1065758">
                  <a:extLst>
                    <a:ext uri="{9D8B030D-6E8A-4147-A177-3AD203B41FA5}">
                      <a16:colId xmlns:a16="http://schemas.microsoft.com/office/drawing/2014/main" val="2571988051"/>
                    </a:ext>
                  </a:extLst>
                </a:gridCol>
              </a:tblGrid>
              <a:tr h="51205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effectLst/>
                        </a:rPr>
                        <a:t>FORMAÇÃO DO INDICE </a:t>
                      </a:r>
                      <a:endParaRPr lang="pt-B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>
                          <a:effectLst/>
                        </a:rPr>
                        <a:t>INDICE</a:t>
                      </a:r>
                      <a:endParaRPr lang="pt-BR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>
                          <a:effectLst/>
                        </a:rPr>
                        <a:t> % </a:t>
                      </a:r>
                      <a:endParaRPr lang="pt-BR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681934393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effectLst/>
                        </a:rPr>
                        <a:t>VALOR ADICIONADO 75%</a:t>
                      </a:r>
                      <a:endParaRPr lang="pt-B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effectLst/>
                        </a:rPr>
                        <a:t>0,108477</a:t>
                      </a:r>
                      <a:endParaRPr lang="pt-B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>
                          <a:effectLst/>
                        </a:rPr>
                        <a:t> 69,26 </a:t>
                      </a:r>
                      <a:endParaRPr lang="pt-BR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723611987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effectLst/>
                        </a:rPr>
                        <a:t>POPULAÇÃO 7%  </a:t>
                      </a:r>
                      <a:endParaRPr lang="pt-B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effectLst/>
                        </a:rPr>
                        <a:t>0,023545</a:t>
                      </a:r>
                      <a:endParaRPr lang="pt-B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>
                          <a:effectLst/>
                        </a:rPr>
                        <a:t> 15,03 </a:t>
                      </a:r>
                      <a:endParaRPr lang="pt-BR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4019469344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effectLst/>
                        </a:rPr>
                        <a:t>AREA 7% </a:t>
                      </a:r>
                      <a:endParaRPr lang="pt-B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effectLst/>
                        </a:rPr>
                        <a:t>0,004922</a:t>
                      </a:r>
                      <a:endParaRPr lang="pt-B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>
                          <a:effectLst/>
                        </a:rPr>
                        <a:t> 3,14 </a:t>
                      </a:r>
                      <a:endParaRPr lang="pt-BR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71814811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effectLst/>
                        </a:rPr>
                        <a:t>PROP  RURAIS 5%  </a:t>
                      </a:r>
                      <a:endParaRPr lang="pt-B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effectLst/>
                        </a:rPr>
                        <a:t>0,009474</a:t>
                      </a:r>
                      <a:endParaRPr lang="pt-B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>
                          <a:effectLst/>
                        </a:rPr>
                        <a:t> 6,05 </a:t>
                      </a:r>
                      <a:endParaRPr lang="pt-BR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4054348636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 dirty="0">
                          <a:effectLst/>
                        </a:rPr>
                        <a:t>PROJ INTEGRAÇÃO 0,50%</a:t>
                      </a:r>
                      <a:endParaRPr lang="pt-B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effectLst/>
                        </a:rPr>
                        <a:t>0,000403</a:t>
                      </a:r>
                      <a:endParaRPr lang="pt-B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>
                          <a:effectLst/>
                        </a:rPr>
                        <a:t> 0,26 </a:t>
                      </a:r>
                      <a:endParaRPr lang="pt-BR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55570036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>
                          <a:effectLst/>
                        </a:rPr>
                        <a:t>INVERSO PERCAPITA 2%</a:t>
                      </a:r>
                      <a:endParaRPr lang="pt-BR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effectLst/>
                        </a:rPr>
                        <a:t>0,00752</a:t>
                      </a:r>
                      <a:endParaRPr lang="pt-B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effectLst/>
                        </a:rPr>
                        <a:t> 4,80 </a:t>
                      </a:r>
                      <a:endParaRPr lang="pt-B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414547340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>
                          <a:effectLst/>
                        </a:rPr>
                        <a:t>PR PRIMARIA 3,5%</a:t>
                      </a:r>
                      <a:endParaRPr lang="pt-BR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effectLst/>
                        </a:rPr>
                        <a:t>0,002281</a:t>
                      </a:r>
                      <a:endParaRPr lang="pt-B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effectLst/>
                        </a:rPr>
                        <a:t> 1,46 </a:t>
                      </a:r>
                      <a:endParaRPr lang="pt-B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105059313"/>
                  </a:ext>
                </a:extLst>
              </a:tr>
              <a:tr h="512057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u="none" strike="noStrike">
                          <a:effectLst/>
                        </a:rPr>
                        <a:t>TOTAL</a:t>
                      </a:r>
                      <a:endParaRPr lang="pt-BR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>
                          <a:effectLst/>
                        </a:rPr>
                        <a:t>0,156622</a:t>
                      </a:r>
                      <a:endParaRPr lang="pt-BR" sz="18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effectLst/>
                        </a:rPr>
                        <a:t> 100,00 </a:t>
                      </a:r>
                      <a:endParaRPr lang="pt-BR" sz="18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105090460"/>
                  </a:ext>
                </a:extLst>
              </a:tr>
            </a:tbl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6B0939A7-CFCD-4EC5-A27A-A310F482C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FORMAÇÃO IPM TORRES</a:t>
            </a:r>
          </a:p>
        </p:txBody>
      </p:sp>
    </p:spTree>
    <p:extLst>
      <p:ext uri="{BB962C8B-B14F-4D97-AF65-F5344CB8AC3E}">
        <p14:creationId xmlns:p14="http://schemas.microsoft.com/office/powerpoint/2010/main" val="24770588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C0D43883-E28E-401A-9C36-77F6D0E5A78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4223490"/>
              </p:ext>
            </p:extLst>
          </p:nvPr>
        </p:nvGraphicFramePr>
        <p:xfrm>
          <a:off x="457200" y="1417638"/>
          <a:ext cx="7931223" cy="44596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538240">
                  <a:extLst>
                    <a:ext uri="{9D8B030D-6E8A-4147-A177-3AD203B41FA5}">
                      <a16:colId xmlns:a16="http://schemas.microsoft.com/office/drawing/2014/main" val="1804023591"/>
                    </a:ext>
                  </a:extLst>
                </a:gridCol>
                <a:gridCol w="1967898">
                  <a:extLst>
                    <a:ext uri="{9D8B030D-6E8A-4147-A177-3AD203B41FA5}">
                      <a16:colId xmlns:a16="http://schemas.microsoft.com/office/drawing/2014/main" val="1177634291"/>
                    </a:ext>
                  </a:extLst>
                </a:gridCol>
                <a:gridCol w="854743">
                  <a:extLst>
                    <a:ext uri="{9D8B030D-6E8A-4147-A177-3AD203B41FA5}">
                      <a16:colId xmlns:a16="http://schemas.microsoft.com/office/drawing/2014/main" val="563926560"/>
                    </a:ext>
                  </a:extLst>
                </a:gridCol>
                <a:gridCol w="1570342">
                  <a:extLst>
                    <a:ext uri="{9D8B030D-6E8A-4147-A177-3AD203B41FA5}">
                      <a16:colId xmlns:a16="http://schemas.microsoft.com/office/drawing/2014/main" val="11722812"/>
                    </a:ext>
                  </a:extLst>
                </a:gridCol>
              </a:tblGrid>
              <a:tr h="445963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 dirty="0">
                          <a:effectLst/>
                        </a:rPr>
                        <a:t>FORMAÇÃO DO INDICE </a:t>
                      </a:r>
                      <a:endParaRPr lang="pt-BR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>
                          <a:effectLst/>
                        </a:rPr>
                        <a:t>INDICE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>
                          <a:effectLst/>
                        </a:rPr>
                        <a:t> % 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2019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020469439"/>
                  </a:ext>
                </a:extLst>
              </a:tr>
              <a:tr h="445963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 dirty="0">
                          <a:effectLst/>
                        </a:rPr>
                        <a:t>VALOR ADICIONADO 75%</a:t>
                      </a:r>
                      <a:endParaRPr lang="pt-BR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 dirty="0">
                          <a:effectLst/>
                        </a:rPr>
                        <a:t>0,108477</a:t>
                      </a:r>
                      <a:endParaRPr lang="pt-BR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 69,26 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8.895.114,00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041605687"/>
                  </a:ext>
                </a:extLst>
              </a:tr>
              <a:tr h="445963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>
                          <a:effectLst/>
                        </a:rPr>
                        <a:t>POPULAÇÃO 7%  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 dirty="0">
                          <a:effectLst/>
                        </a:rPr>
                        <a:t>0,023545</a:t>
                      </a:r>
                      <a:endParaRPr lang="pt-BR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 15,03 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1.930.690,00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418606370"/>
                  </a:ext>
                </a:extLst>
              </a:tr>
              <a:tr h="445963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>
                          <a:effectLst/>
                        </a:rPr>
                        <a:t>AREA 7% 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 dirty="0">
                          <a:effectLst/>
                        </a:rPr>
                        <a:t>0,004922</a:t>
                      </a:r>
                      <a:endParaRPr lang="pt-BR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 dirty="0">
                          <a:effectLst/>
                        </a:rPr>
                        <a:t> 3,14 </a:t>
                      </a:r>
                      <a:endParaRPr lang="pt-BR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403.604,00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940071195"/>
                  </a:ext>
                </a:extLst>
              </a:tr>
              <a:tr h="445963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>
                          <a:effectLst/>
                        </a:rPr>
                        <a:t>PROP  RURAIS 5%  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0,009474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 dirty="0">
                          <a:effectLst/>
                        </a:rPr>
                        <a:t> 6,05 </a:t>
                      </a:r>
                      <a:endParaRPr lang="pt-BR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776.868,00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584848987"/>
                  </a:ext>
                </a:extLst>
              </a:tr>
              <a:tr h="445963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>
                          <a:effectLst/>
                        </a:rPr>
                        <a:t>PROJ INTEGRAÇÃO 0,50%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0,000403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 0,26 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 dirty="0">
                          <a:effectLst/>
                        </a:rPr>
                        <a:t>33.046,00</a:t>
                      </a:r>
                      <a:endParaRPr lang="pt-BR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438184885"/>
                  </a:ext>
                </a:extLst>
              </a:tr>
              <a:tr h="445963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>
                          <a:effectLst/>
                        </a:rPr>
                        <a:t>INVERSO PERCAPITA 2%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0,00752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 4,80 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 dirty="0">
                          <a:effectLst/>
                        </a:rPr>
                        <a:t>616.640,00</a:t>
                      </a:r>
                      <a:endParaRPr lang="pt-BR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2822176136"/>
                  </a:ext>
                </a:extLst>
              </a:tr>
              <a:tr h="445963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>
                          <a:effectLst/>
                        </a:rPr>
                        <a:t>PR PRIMARIA 3,5%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0,002281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 1,46 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 dirty="0">
                          <a:effectLst/>
                        </a:rPr>
                        <a:t>187.042,00</a:t>
                      </a:r>
                      <a:endParaRPr lang="pt-BR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590246858"/>
                  </a:ext>
                </a:extLst>
              </a:tr>
              <a:tr h="445963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>
                          <a:effectLst/>
                        </a:rPr>
                        <a:t>TOTAL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0,156622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 100,00 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 dirty="0">
                          <a:effectLst/>
                        </a:rPr>
                        <a:t>12.843.004,00</a:t>
                      </a:r>
                      <a:endParaRPr lang="pt-BR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016154580"/>
                  </a:ext>
                </a:extLst>
              </a:tr>
              <a:tr h="445963">
                <a:tc>
                  <a:txBody>
                    <a:bodyPr/>
                    <a:lstStyle/>
                    <a:p>
                      <a:pPr algn="l" fontAlgn="b"/>
                      <a:r>
                        <a:rPr lang="pt-BR" sz="1400" b="1" u="none" strike="noStrike">
                          <a:effectLst/>
                        </a:rPr>
                        <a:t>PREVISÃO DE RECEITA ICMS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>
                          <a:effectLst/>
                        </a:rPr>
                        <a:t>8.200.000.000,00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l" fontAlgn="b"/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400" b="1" u="none" strike="noStrike" dirty="0">
                          <a:effectLst/>
                        </a:rPr>
                        <a:t>12.843.004,00</a:t>
                      </a:r>
                      <a:endParaRPr lang="pt-BR" sz="14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772961701"/>
                  </a:ext>
                </a:extLst>
              </a:tr>
            </a:tbl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4CD6D067-1866-4811-934F-7881B39503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RETORNO ICMS TORRES</a:t>
            </a:r>
          </a:p>
        </p:txBody>
      </p:sp>
    </p:spTree>
    <p:extLst>
      <p:ext uri="{BB962C8B-B14F-4D97-AF65-F5344CB8AC3E}">
        <p14:creationId xmlns:p14="http://schemas.microsoft.com/office/powerpoint/2010/main" val="1970315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Espaço Reservado para Conteúdo 3">
            <a:extLst>
              <a:ext uri="{FF2B5EF4-FFF2-40B4-BE49-F238E27FC236}">
                <a16:creationId xmlns:a16="http://schemas.microsoft.com/office/drawing/2014/main" id="{817F3B59-7E32-4FB6-8D8B-38A294043C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12218023"/>
              </p:ext>
            </p:extLst>
          </p:nvPr>
        </p:nvGraphicFramePr>
        <p:xfrm>
          <a:off x="683568" y="1417638"/>
          <a:ext cx="7704856" cy="474766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729376">
                  <a:extLst>
                    <a:ext uri="{9D8B030D-6E8A-4147-A177-3AD203B41FA5}">
                      <a16:colId xmlns:a16="http://schemas.microsoft.com/office/drawing/2014/main" val="2118872716"/>
                    </a:ext>
                  </a:extLst>
                </a:gridCol>
                <a:gridCol w="2975480">
                  <a:extLst>
                    <a:ext uri="{9D8B030D-6E8A-4147-A177-3AD203B41FA5}">
                      <a16:colId xmlns:a16="http://schemas.microsoft.com/office/drawing/2014/main" val="3972379841"/>
                    </a:ext>
                  </a:extLst>
                </a:gridCol>
              </a:tblGrid>
              <a:tr h="77952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ICMS MUNICIPIOS 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8.200.000.000,00 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892384809"/>
                  </a:ext>
                </a:extLst>
              </a:tr>
              <a:tr h="44090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PERCENTUAL NO INDICE 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0,50 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2768196755"/>
                  </a:ext>
                </a:extLst>
              </a:tr>
              <a:tr h="44090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RETORNO DO PIT TOTAL 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41.000.000,00 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1822796293"/>
                  </a:ext>
                </a:extLst>
              </a:tr>
              <a:tr h="44090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NUMERO TOTAL DE PONTO 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37.260,00 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522200615"/>
                  </a:ext>
                </a:extLst>
              </a:tr>
              <a:tr h="44090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RETORNO POR PONTO 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1.100,38 </a:t>
                      </a:r>
                    </a:p>
                  </a:txBody>
                  <a:tcPr marL="9525" marR="9525" marT="9525" anchor="ctr"/>
                </a:tc>
                <a:extLst>
                  <a:ext uri="{0D108BD9-81ED-4DB2-BD59-A6C34878D82A}">
                    <a16:rowId xmlns:a16="http://schemas.microsoft.com/office/drawing/2014/main" val="3007161092"/>
                  </a:ext>
                </a:extLst>
              </a:tr>
              <a:tr h="44090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PONTOS DO MUNICIPIO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30,00 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438217582"/>
                  </a:ext>
                </a:extLst>
              </a:tr>
              <a:tr h="44090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RETORNO FINANCEIRO</a:t>
                      </a: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33.011,27 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195800557"/>
                  </a:ext>
                </a:extLst>
              </a:tr>
              <a:tr h="440905"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PONTUAÇÃO MAXIMA</a:t>
                      </a:r>
                    </a:p>
                  </a:txBody>
                  <a:tcPr marL="9525" marR="9525" marT="9525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200,00 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1464901038"/>
                  </a:ext>
                </a:extLst>
              </a:tr>
              <a:tr h="44090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RETORNO MAXIMO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220.075,15 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132156337"/>
                  </a:ext>
                </a:extLst>
              </a:tr>
              <a:tr h="440905"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PERDA</a:t>
                      </a:r>
                    </a:p>
                  </a:txBody>
                  <a:tcPr marL="9525" marR="9525" marT="9525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187.063,88 </a:t>
                      </a:r>
                    </a:p>
                  </a:txBody>
                  <a:tcPr marL="9525" marR="9525" marT="9525" anchor="b"/>
                </a:tc>
                <a:extLst>
                  <a:ext uri="{0D108BD9-81ED-4DB2-BD59-A6C34878D82A}">
                    <a16:rowId xmlns:a16="http://schemas.microsoft.com/office/drawing/2014/main" val="318315744"/>
                  </a:ext>
                </a:extLst>
              </a:tr>
            </a:tbl>
          </a:graphicData>
        </a:graphic>
      </p:graphicFrame>
      <p:sp>
        <p:nvSpPr>
          <p:cNvPr id="3" name="Título 2">
            <a:extLst>
              <a:ext uri="{FF2B5EF4-FFF2-40B4-BE49-F238E27FC236}">
                <a16:creationId xmlns:a16="http://schemas.microsoft.com/office/drawing/2014/main" id="{577FF251-9AC9-489A-B8C8-190BB5479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RETORNO PIT POR PONTO</a:t>
            </a:r>
          </a:p>
        </p:txBody>
      </p:sp>
    </p:spTree>
    <p:extLst>
      <p:ext uri="{BB962C8B-B14F-4D97-AF65-F5344CB8AC3E}">
        <p14:creationId xmlns:p14="http://schemas.microsoft.com/office/powerpoint/2010/main" val="25358602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4FB692F2-B84B-4D8F-ABC2-C3B43F485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/>
              <a:t>1 – Grupo I - Programa de Educação Fiscal   </a:t>
            </a:r>
          </a:p>
          <a:p>
            <a:r>
              <a:rPr lang="pt-BR" b="1" dirty="0"/>
              <a:t>2 - Grupo II - Incentivo à emissão de documentos fiscais </a:t>
            </a:r>
          </a:p>
          <a:p>
            <a:r>
              <a:rPr lang="pt-BR" b="1" dirty="0"/>
              <a:t>3 - Grupo III - Comunicação de Verificação de Indícios – CVI </a:t>
            </a:r>
          </a:p>
          <a:p>
            <a:r>
              <a:rPr lang="pt-BR" b="1" dirty="0"/>
              <a:t>4 - Grupo IV - SITAGRO - Ficha Cadastral, Talões e Digitação de NFP </a:t>
            </a:r>
          </a:p>
          <a:p>
            <a:r>
              <a:rPr lang="pt-BR" b="1" dirty="0"/>
              <a:t>5 - Grupo V - Programa de Combate à Sonegação - TVM</a:t>
            </a:r>
            <a:endParaRPr lang="pt-BR" dirty="0"/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E59EF4A6-71AF-45B1-9AAC-0F17B4B06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AÇÕES QUE PONTUAM NO PIT</a:t>
            </a:r>
          </a:p>
        </p:txBody>
      </p:sp>
    </p:spTree>
    <p:extLst>
      <p:ext uri="{BB962C8B-B14F-4D97-AF65-F5344CB8AC3E}">
        <p14:creationId xmlns:p14="http://schemas.microsoft.com/office/powerpoint/2010/main" val="36522700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pt-BR" sz="2400" dirty="0"/>
              <a:t>APROVAÇÃO DE LEI ESPECIFICA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/>
              <a:t>CONCURSO ENTRE ALUNOS: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/>
              <a:t>DESENHO DE MASCOTE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/>
              <a:t>ESCOLHA DO NOME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/>
              <a:t>FRASES SOBRE EDUCAÇÃO FISCAL</a:t>
            </a:r>
          </a:p>
          <a:p>
            <a:pPr>
              <a:lnSpc>
                <a:spcPct val="90000"/>
              </a:lnSpc>
              <a:defRPr/>
            </a:pPr>
            <a:r>
              <a:rPr lang="pt-BR" sz="2400" dirty="0"/>
              <a:t>REDAÇÕES EDUCAÇÃO FISCAL</a:t>
            </a:r>
          </a:p>
          <a:p>
            <a:pPr>
              <a:lnSpc>
                <a:spcPct val="90000"/>
              </a:lnSpc>
              <a:defRPr/>
            </a:pPr>
            <a:r>
              <a:rPr lang="pt-BR" sz="2400" b="1" dirty="0"/>
              <a:t>PALETRAS A CONTADORES, COMUNIDADE, EMPRESARIOS, ...</a:t>
            </a:r>
          </a:p>
          <a:p>
            <a:pPr>
              <a:lnSpc>
                <a:spcPct val="90000"/>
              </a:lnSpc>
              <a:defRPr/>
            </a:pPr>
            <a:r>
              <a:rPr lang="pt-BR" sz="2400" b="1" dirty="0"/>
              <a:t>GRUPOS TEATRAIS</a:t>
            </a:r>
          </a:p>
          <a:p>
            <a:pPr>
              <a:lnSpc>
                <a:spcPct val="90000"/>
              </a:lnSpc>
              <a:defRPr/>
            </a:pPr>
            <a:r>
              <a:rPr lang="pt-BR" sz="2400" b="1" dirty="0"/>
              <a:t>20 pontos Semestre / 40 pontos ano</a:t>
            </a:r>
          </a:p>
          <a:p>
            <a:pPr>
              <a:lnSpc>
                <a:spcPct val="90000"/>
              </a:lnSpc>
              <a:defRPr/>
            </a:pPr>
            <a:r>
              <a:rPr lang="pt-BR" sz="2400" b="1" dirty="0"/>
              <a:t>Retorno ICMS: </a:t>
            </a: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Programa de Educação Fiscal 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052488"/>
              </p:ext>
            </p:extLst>
          </p:nvPr>
        </p:nvGraphicFramePr>
        <p:xfrm>
          <a:off x="3275856" y="5301208"/>
          <a:ext cx="2520280" cy="9239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520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u="none" strike="noStrike" dirty="0">
                          <a:effectLst/>
                        </a:rPr>
                        <a:t>                       </a:t>
                      </a:r>
                      <a:r>
                        <a:rPr lang="pt-BR" sz="3600" b="1" u="none" strike="noStrike" dirty="0">
                          <a:effectLst/>
                        </a:rPr>
                        <a:t>44.000,00</a:t>
                      </a:r>
                      <a:endParaRPr lang="pt-BR" sz="3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6470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>
            <a:extLst>
              <a:ext uri="{FF2B5EF4-FFF2-40B4-BE49-F238E27FC236}">
                <a16:creationId xmlns:a16="http://schemas.microsoft.com/office/drawing/2014/main" id="{4727B92F-79A9-466A-9A4B-F12B82737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SORTEIO PROPRIO</a:t>
            </a:r>
          </a:p>
          <a:p>
            <a:r>
              <a:rPr lang="pt-BR" dirty="0"/>
              <a:t>PLATAFORMA NOTA FISCAL GAUCHA</a:t>
            </a:r>
          </a:p>
          <a:p>
            <a:r>
              <a:rPr lang="pt-BR" dirty="0"/>
              <a:t>Realizar evento específico de divulgação do Programa NFG</a:t>
            </a:r>
          </a:p>
          <a:p>
            <a:r>
              <a:rPr lang="pt-BR" dirty="0"/>
              <a:t>Divulgar as ações ou trabalhos de NFG nos meios de comunicação</a:t>
            </a:r>
          </a:p>
          <a:p>
            <a:r>
              <a:rPr lang="pt-BR" dirty="0"/>
              <a:t>Participar do Programa NFG em eventos municipais, regionais ou estaduais</a:t>
            </a:r>
          </a:p>
          <a:p>
            <a:r>
              <a:rPr lang="pt-BR" dirty="0"/>
              <a:t>Divulgar os temas do Programa NFG por meio de cartazes, </a:t>
            </a:r>
            <a:r>
              <a:rPr lang="pt-BR" dirty="0" err="1"/>
              <a:t>fôlderes</a:t>
            </a:r>
            <a:r>
              <a:rPr lang="pt-BR" dirty="0"/>
              <a:t>, cartilhas e outros</a:t>
            </a:r>
          </a:p>
        </p:txBody>
      </p:sp>
      <p:sp>
        <p:nvSpPr>
          <p:cNvPr id="3" name="Título 2">
            <a:extLst>
              <a:ext uri="{FF2B5EF4-FFF2-40B4-BE49-F238E27FC236}">
                <a16:creationId xmlns:a16="http://schemas.microsoft.com/office/drawing/2014/main" id="{AB6507A8-6F3F-4E82-8CA9-168D335E8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>
                <a:effectLst/>
              </a:rPr>
              <a:t>INCENTIVO À EMISSÃO DE DOCUMENTOS FISCAIS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62824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Combate a sonegação</a:t>
            </a:r>
          </a:p>
          <a:p>
            <a:pPr>
              <a:defRPr/>
            </a:pPr>
            <a:r>
              <a:rPr lang="pt-BR" dirty="0"/>
              <a:t>Estimula o comércio local</a:t>
            </a:r>
          </a:p>
          <a:p>
            <a:pPr>
              <a:defRPr/>
            </a:pPr>
            <a:r>
              <a:rPr lang="pt-BR" dirty="0"/>
              <a:t>Vale 10 pontos por semestre</a:t>
            </a:r>
          </a:p>
          <a:p>
            <a:pPr>
              <a:defRPr/>
            </a:pPr>
            <a:r>
              <a:rPr lang="pt-BR" dirty="0"/>
              <a:t>Um sorteio por semestre</a:t>
            </a:r>
          </a:p>
          <a:p>
            <a:pPr>
              <a:defRPr/>
            </a:pPr>
            <a:r>
              <a:rPr lang="pt-BR" dirty="0"/>
              <a:t>Convidar o delegado regional da SEFAZ/RS, para o sorteio</a:t>
            </a:r>
          </a:p>
          <a:p>
            <a:pPr>
              <a:defRPr/>
            </a:pPr>
            <a:r>
              <a:rPr lang="pt-BR" dirty="0"/>
              <a:t>20 pontos no ano</a:t>
            </a:r>
          </a:p>
          <a:p>
            <a:pPr>
              <a:defRPr/>
            </a:pPr>
            <a:r>
              <a:rPr lang="pt-BR" dirty="0"/>
              <a:t>Retorno do ICMS: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PREMIAÇÃO PROPRIA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6640779"/>
              </p:ext>
            </p:extLst>
          </p:nvPr>
        </p:nvGraphicFramePr>
        <p:xfrm>
          <a:off x="4211960" y="5229200"/>
          <a:ext cx="3240360" cy="720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l" fontAlgn="b"/>
                      <a:r>
                        <a:rPr lang="pt-BR" sz="4000" u="none" strike="noStrike" dirty="0">
                          <a:effectLst/>
                        </a:rPr>
                        <a:t>22.000,00 </a:t>
                      </a:r>
                      <a:endParaRPr lang="pt-BR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0458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Combate a sonegação</a:t>
            </a:r>
          </a:p>
          <a:p>
            <a:pPr>
              <a:defRPr/>
            </a:pPr>
            <a:r>
              <a:rPr lang="pt-BR" dirty="0"/>
              <a:t>Estimula o comércio local</a:t>
            </a:r>
          </a:p>
          <a:p>
            <a:pPr>
              <a:defRPr/>
            </a:pPr>
            <a:r>
              <a:rPr lang="pt-BR" dirty="0"/>
              <a:t>Vale 30 pontos por semestre</a:t>
            </a:r>
          </a:p>
          <a:p>
            <a:pPr>
              <a:defRPr/>
            </a:pPr>
            <a:r>
              <a:rPr lang="pt-BR" dirty="0"/>
              <a:t>Um sorteio por mês no NFG</a:t>
            </a:r>
          </a:p>
          <a:p>
            <a:pPr>
              <a:defRPr/>
            </a:pPr>
            <a:r>
              <a:rPr lang="pt-BR" dirty="0"/>
              <a:t>60 pontos no ano</a:t>
            </a:r>
          </a:p>
          <a:p>
            <a:pPr>
              <a:defRPr/>
            </a:pPr>
            <a:r>
              <a:rPr lang="pt-BR" dirty="0"/>
              <a:t>Retorno do ICMS: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PREMIAÇÃO PLATAFORMA NFG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/>
          </p:nvPr>
        </p:nvGraphicFramePr>
        <p:xfrm>
          <a:off x="4211960" y="5229200"/>
          <a:ext cx="3240360" cy="720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l" fontAlgn="b"/>
                      <a:r>
                        <a:rPr lang="pt-BR" sz="4000" u="none" strike="noStrike" dirty="0">
                          <a:effectLst/>
                        </a:rPr>
                        <a:t>66.000,00 </a:t>
                      </a:r>
                      <a:endParaRPr lang="pt-BR" sz="4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0083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pt-BR" dirty="0"/>
              <a:t>Incentivar as pessoas a se cadastrarem no programa.</a:t>
            </a:r>
          </a:p>
          <a:p>
            <a:pPr>
              <a:defRPr/>
            </a:pPr>
            <a:r>
              <a:rPr lang="pt-BR" dirty="0"/>
              <a:t>Incentivar o comércio local a fazer adesão ao programa.</a:t>
            </a:r>
          </a:p>
          <a:p>
            <a:pPr>
              <a:defRPr/>
            </a:pPr>
            <a:r>
              <a:rPr lang="pt-BR" dirty="0"/>
              <a:t>Divulgar o programa NFG.</a:t>
            </a:r>
          </a:p>
          <a:p>
            <a:pPr>
              <a:defRPr/>
            </a:pPr>
            <a:r>
              <a:rPr lang="pt-BR" dirty="0"/>
              <a:t>Vale 10 pontos por semestre</a:t>
            </a:r>
          </a:p>
          <a:p>
            <a:pPr>
              <a:defRPr/>
            </a:pPr>
            <a:r>
              <a:rPr lang="pt-BR" dirty="0"/>
              <a:t>20 pontos no ano</a:t>
            </a:r>
          </a:p>
          <a:p>
            <a:pPr>
              <a:defRPr/>
            </a:pPr>
            <a:r>
              <a:rPr lang="pt-BR" dirty="0"/>
              <a:t>Retorno do ICMS 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NOTA FISCAL GAÚCHA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116710"/>
              </p:ext>
            </p:extLst>
          </p:nvPr>
        </p:nvGraphicFramePr>
        <p:xfrm>
          <a:off x="4211960" y="4653136"/>
          <a:ext cx="3744416" cy="5581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3600" u="none" strike="noStrike" dirty="0">
                          <a:effectLst/>
                        </a:rPr>
                        <a:t>       22.000,00                </a:t>
                      </a:r>
                      <a:endParaRPr lang="pt-BR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090298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FAZER ANALISE DO SALDO OPERACIONAL DAS EMPRESAS</a:t>
            </a:r>
          </a:p>
          <a:p>
            <a:r>
              <a:rPr lang="pt-BR" dirty="0"/>
              <a:t>COMBATE A SONEGAÇÃO E GERA A PONTUAÇÃO.</a:t>
            </a:r>
          </a:p>
          <a:p>
            <a:r>
              <a:rPr lang="pt-BR" dirty="0"/>
              <a:t>PODE FAZER CVI DE SALDO E DE ENDEREÇO</a:t>
            </a:r>
          </a:p>
          <a:p>
            <a:r>
              <a:rPr lang="pt-BR" dirty="0"/>
              <a:t>VALE 5 PONTOS POR SEMESTRE</a:t>
            </a:r>
          </a:p>
          <a:p>
            <a:r>
              <a:rPr lang="pt-BR" dirty="0"/>
              <a:t>10 PONTOS NO ANO</a:t>
            </a:r>
          </a:p>
          <a:p>
            <a:r>
              <a:rPr lang="pt-BR" dirty="0"/>
              <a:t>Retorno do ICMS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COMUNICAÇÃO DE VERIFICAÇÃO DE INDÍCIOS – CVI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7663378"/>
              </p:ext>
            </p:extLst>
          </p:nvPr>
        </p:nvGraphicFramePr>
        <p:xfrm>
          <a:off x="4211960" y="4653136"/>
          <a:ext cx="3744416" cy="5581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3600" u="none" strike="noStrike" dirty="0">
                          <a:effectLst/>
                        </a:rPr>
                        <a:t>       11.000,00                </a:t>
                      </a:r>
                      <a:endParaRPr lang="pt-BR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68819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FAZER AS FICHAS CADASTRAIS DOS PRODUTORES</a:t>
            </a:r>
          </a:p>
          <a:p>
            <a:r>
              <a:rPr lang="pt-BR" dirty="0"/>
              <a:t>SOLICITAR E ENTREGAR TALÕES NFP</a:t>
            </a:r>
          </a:p>
          <a:p>
            <a:r>
              <a:rPr lang="pt-BR" dirty="0"/>
              <a:t>DIGITAR AS NOTAS PAPEL(</a:t>
            </a:r>
            <a:r>
              <a:rPr lang="pt-BR" dirty="0" err="1"/>
              <a:t>nfp</a:t>
            </a:r>
            <a:r>
              <a:rPr lang="pt-BR" dirty="0"/>
              <a:t>) NO SITAGRO.</a:t>
            </a:r>
          </a:p>
          <a:p>
            <a:r>
              <a:rPr lang="pt-BR" dirty="0"/>
              <a:t>VALE 15 PONTOS POR SEMESTRE</a:t>
            </a:r>
          </a:p>
          <a:p>
            <a:r>
              <a:rPr lang="pt-BR" dirty="0"/>
              <a:t>30 PONTOS NO ANO</a:t>
            </a:r>
          </a:p>
          <a:p>
            <a:r>
              <a:rPr lang="pt-BR" dirty="0"/>
              <a:t>Retorno do ICMS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SITAGRO - Ficha Cadastral, Talões e Digitação de NFP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743701"/>
              </p:ext>
            </p:extLst>
          </p:nvPr>
        </p:nvGraphicFramePr>
        <p:xfrm>
          <a:off x="4211960" y="4653136"/>
          <a:ext cx="3744416" cy="5581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3600" u="none" strike="noStrike" dirty="0">
                          <a:effectLst/>
                        </a:rPr>
                        <a:t>       33.000,00                </a:t>
                      </a:r>
                      <a:endParaRPr lang="pt-BR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28401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INSTITUIR A TURMA VOLANTE</a:t>
            </a:r>
          </a:p>
          <a:p>
            <a:r>
              <a:rPr lang="pt-BR" dirty="0"/>
              <a:t>GARTIFICAÇÃO PARA REGULAMENTAR TVM</a:t>
            </a:r>
          </a:p>
          <a:p>
            <a:r>
              <a:rPr lang="pt-BR" dirty="0"/>
              <a:t>ATINGIR AS METAS</a:t>
            </a:r>
          </a:p>
          <a:p>
            <a:r>
              <a:rPr lang="pt-BR" dirty="0"/>
              <a:t>LER 200 NOTAS NO MINIMO POR MES</a:t>
            </a:r>
          </a:p>
          <a:p>
            <a:r>
              <a:rPr lang="pt-BR" dirty="0"/>
              <a:t>VALE 20 PONTOS POR SEMESTRE</a:t>
            </a:r>
          </a:p>
          <a:p>
            <a:r>
              <a:rPr lang="pt-BR" dirty="0"/>
              <a:t>40 PONTOS NO ANO</a:t>
            </a:r>
          </a:p>
          <a:p>
            <a:r>
              <a:rPr lang="pt-BR" dirty="0"/>
              <a:t>Retorno do ICMS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Programa de Combate à Sonegação - TVM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7805321"/>
              </p:ext>
            </p:extLst>
          </p:nvPr>
        </p:nvGraphicFramePr>
        <p:xfrm>
          <a:off x="4211960" y="4653136"/>
          <a:ext cx="3744416" cy="5581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3600" u="none" strike="noStrike" dirty="0">
                          <a:effectLst/>
                        </a:rPr>
                        <a:t>       44.000,00                </a:t>
                      </a:r>
                      <a:endParaRPr lang="pt-BR" sz="3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668718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LER 200 NOTAS NO MINIMO POR MES</a:t>
            </a:r>
          </a:p>
          <a:p>
            <a:r>
              <a:rPr lang="pt-BR" dirty="0"/>
              <a:t>VALE R$3.000,00 (TRÊS MIL REAIS  POR MÊS)</a:t>
            </a:r>
          </a:p>
          <a:p>
            <a:r>
              <a:rPr lang="pt-BR" dirty="0"/>
              <a:t>R$36.000,00 (TRINTA E SEIS MIL REAIS  POR NO ANO)</a:t>
            </a:r>
          </a:p>
          <a:p>
            <a:pPr marL="109728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APOIO A TURMA VOLANTE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7581750"/>
              </p:ext>
            </p:extLst>
          </p:nvPr>
        </p:nvGraphicFramePr>
        <p:xfrm>
          <a:off x="4211960" y="4653136"/>
          <a:ext cx="3744416" cy="5581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444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pt-BR" sz="3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36.000,00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953397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CONCEITOS</a:t>
            </a:r>
          </a:p>
          <a:p>
            <a:r>
              <a:rPr lang="pt-BR" dirty="0"/>
              <a:t>METAS</a:t>
            </a:r>
          </a:p>
          <a:p>
            <a:r>
              <a:rPr lang="pt-BR" dirty="0"/>
              <a:t>COMO ENTENDEMOS AS COISAS</a:t>
            </a:r>
          </a:p>
          <a:p>
            <a:r>
              <a:rPr lang="pt-BR" dirty="0"/>
              <a:t>PRÉ DONCEITOS</a:t>
            </a:r>
          </a:p>
          <a:p>
            <a:r>
              <a:rPr lang="pt-BR" dirty="0"/>
              <a:t>CORRUPÇÃO</a:t>
            </a:r>
          </a:p>
          <a:p>
            <a:r>
              <a:rPr lang="pt-BR" dirty="0"/>
              <a:t>CUSTO CIDADÃO</a:t>
            </a:r>
          </a:p>
          <a:p>
            <a:r>
              <a:rPr lang="pt-BR" dirty="0"/>
              <a:t>PAPEL NA SOCIEDADE</a:t>
            </a:r>
          </a:p>
          <a:p>
            <a:r>
              <a:rPr lang="pt-BR" dirty="0"/>
              <a:t>PODER/DEVER</a:t>
            </a:r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EDUCAÇÃO FISCAL</a:t>
            </a:r>
          </a:p>
        </p:txBody>
      </p:sp>
    </p:spTree>
    <p:extLst>
      <p:ext uri="{BB962C8B-B14F-4D97-AF65-F5344CB8AC3E}">
        <p14:creationId xmlns:p14="http://schemas.microsoft.com/office/powerpoint/2010/main" val="3392019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pt-BR" sz="4800" dirty="0"/>
              <a:t>Educação Fiscal deve tratar da compreensão do que é o Estado, suas origens, seus propósitos com o controle da sociedade sobre o gasto público.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CONCEITOS</a:t>
            </a:r>
          </a:p>
        </p:txBody>
      </p:sp>
    </p:spTree>
    <p:extLst>
      <p:ext uri="{BB962C8B-B14F-4D97-AF65-F5344CB8AC3E}">
        <p14:creationId xmlns:p14="http://schemas.microsoft.com/office/powerpoint/2010/main" val="290109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cs typeface="Arial" charset="0"/>
              </a:rPr>
              <a:t>Provocar  mudanças    culturais      na relação  entre  Poder  Público e o  cidadão, combatendo a  sonegação  e inadimplência fiscal.</a:t>
            </a:r>
          </a:p>
          <a:p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METAS:</a:t>
            </a:r>
          </a:p>
        </p:txBody>
      </p:sp>
    </p:spTree>
    <p:extLst>
      <p:ext uri="{BB962C8B-B14F-4D97-AF65-F5344CB8AC3E}">
        <p14:creationId xmlns:p14="http://schemas.microsoft.com/office/powerpoint/2010/main" val="29570151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A MUITOS ANOS COMO ERA O ESTADO</a:t>
            </a:r>
          </a:p>
          <a:p>
            <a:r>
              <a:rPr lang="pt-BR" dirty="0"/>
              <a:t>REINADOS</a:t>
            </a:r>
          </a:p>
          <a:p>
            <a:r>
              <a:rPr lang="pt-BR" dirty="0"/>
              <a:t>DIREITOS</a:t>
            </a:r>
          </a:p>
          <a:p>
            <a:r>
              <a:rPr lang="pt-BR" dirty="0"/>
              <a:t>DEVERES</a:t>
            </a:r>
          </a:p>
          <a:p>
            <a:r>
              <a:rPr lang="pt-BR" dirty="0"/>
              <a:t>QUAL ERA A CONTRAPARTIDA</a:t>
            </a:r>
          </a:p>
          <a:p>
            <a:r>
              <a:rPr lang="pt-BR" dirty="0"/>
              <a:t>HISTORICO QUE PASSA DE PAI PARA FILHO</a:t>
            </a:r>
          </a:p>
          <a:p>
            <a:r>
              <a:rPr lang="pt-BR" dirty="0"/>
              <a:t>ANTES DEVERES SEM DIREITOS</a:t>
            </a:r>
          </a:p>
          <a:p>
            <a:r>
              <a:rPr lang="pt-BR" dirty="0"/>
              <a:t>HOJE DIREITOS SEM DEVERES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PORQUE NÃO GOSTAMOS DE PAGAR IMPOSTOS</a:t>
            </a:r>
          </a:p>
        </p:txBody>
      </p:sp>
    </p:spTree>
    <p:extLst>
      <p:ext uri="{BB962C8B-B14F-4D97-AF65-F5344CB8AC3E}">
        <p14:creationId xmlns:p14="http://schemas.microsoft.com/office/powerpoint/2010/main" val="19848229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ROBIN HOOD (ROUBAR PARA DISTRIBUIR)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OS FALSOS HERÓIS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93425"/>
            <a:ext cx="8208912" cy="3591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5756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PICA PAU (ESPERTEZA SEMPRE SE DAR BEM)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OS FALSOS HERÓIS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6099414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842372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72008"/>
          </a:xfrm>
        </p:spPr>
        <p:txBody>
          <a:bodyPr>
            <a:normAutofit/>
          </a:bodyPr>
          <a:lstStyle/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endParaRPr lang="pt-BR" dirty="0"/>
          </a:p>
          <a:p>
            <a:r>
              <a:rPr lang="pt-BR" dirty="0"/>
              <a:t>MOTOQUEIRO FANTASMA (MATA, QUEIMA, </a:t>
            </a:r>
          </a:p>
          <a:p>
            <a:r>
              <a:rPr lang="pt-BR" dirty="0"/>
              <a:t>HERÓI OU VILÃO)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FALSOS HERÓIS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875" y="1484784"/>
            <a:ext cx="8096250" cy="37015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042658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DINHEIRO ACHADO É SORTE </a:t>
            </a:r>
          </a:p>
          <a:p>
            <a:endParaRPr lang="pt-BR" dirty="0"/>
          </a:p>
          <a:p>
            <a:r>
              <a:rPr lang="pt-BR" dirty="0"/>
              <a:t>TODO POLITICO É CORRUPTO</a:t>
            </a:r>
          </a:p>
          <a:p>
            <a:endParaRPr lang="pt-BR" dirty="0"/>
          </a:p>
          <a:p>
            <a:r>
              <a:rPr lang="pt-BR" dirty="0"/>
              <a:t>DEIXA RECEBER, O DINHEIRO É DO GOVERNO</a:t>
            </a:r>
          </a:p>
          <a:p>
            <a:endParaRPr lang="pt-BR" dirty="0"/>
          </a:p>
          <a:p>
            <a:r>
              <a:rPr lang="pt-BR" dirty="0"/>
              <a:t>ISSO NÃO É PROBLEMA MEU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FALSOS CONCEITOS</a:t>
            </a:r>
          </a:p>
        </p:txBody>
      </p:sp>
    </p:spTree>
    <p:extLst>
      <p:ext uri="{BB962C8B-B14F-4D97-AF65-F5344CB8AC3E}">
        <p14:creationId xmlns:p14="http://schemas.microsoft.com/office/powerpoint/2010/main" val="34323361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/>
              <a:t>SORTE DE QUEM</a:t>
            </a:r>
          </a:p>
          <a:p>
            <a:r>
              <a:rPr lang="pt-BR" dirty="0"/>
              <a:t>QUEM PERDEU </a:t>
            </a:r>
          </a:p>
          <a:p>
            <a:r>
              <a:rPr lang="pt-BR" dirty="0"/>
              <a:t>O QUE SERIA HONESTO</a:t>
            </a:r>
          </a:p>
          <a:p>
            <a:r>
              <a:rPr lang="pt-BR" dirty="0"/>
              <a:t>COSTUME NO JAPÃO ( BOM DIA BRASIL -</a:t>
            </a:r>
            <a:r>
              <a:rPr lang="pt-BR" b="1" dirty="0"/>
              <a:t>Edição do dia 17/02/2015 -</a:t>
            </a:r>
            <a:r>
              <a:rPr lang="pt-BR" dirty="0"/>
              <a:t>Veja o número que o governo do Japão divulgou: 3,3 bilhões de ienes, </a:t>
            </a:r>
            <a:r>
              <a:rPr lang="pt-BR" b="1" dirty="0"/>
              <a:t>quase R$ 80 milhões</a:t>
            </a:r>
            <a:r>
              <a:rPr lang="pt-BR" dirty="0"/>
              <a:t>. Isso é o dinheiro encontrado nas ruas </a:t>
            </a:r>
            <a:r>
              <a:rPr lang="pt-BR" dirty="0" err="1"/>
              <a:t>de</a:t>
            </a:r>
            <a:r>
              <a:rPr lang="pt-BR" b="1" dirty="0" err="1">
                <a:hlinkClick r:id="rId2"/>
              </a:rPr>
              <a:t>Tóquio</a:t>
            </a:r>
            <a:r>
              <a:rPr lang="pt-BR" dirty="0"/>
              <a:t> ano passado e entregue às autoridades.)</a:t>
            </a:r>
          </a:p>
          <a:p>
            <a:r>
              <a:rPr lang="pt-BR" dirty="0"/>
              <a:t>A CRIANÇA QUE ACHAVA MOEDAS NA RUA TODOS OS DIAS.</a:t>
            </a:r>
          </a:p>
          <a:p>
            <a:endParaRPr lang="pt-BR" dirty="0"/>
          </a:p>
          <a:p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DINHEIRO ACHADO É SORTE </a:t>
            </a:r>
          </a:p>
        </p:txBody>
      </p:sp>
    </p:spTree>
    <p:extLst>
      <p:ext uri="{BB962C8B-B14F-4D97-AF65-F5344CB8AC3E}">
        <p14:creationId xmlns:p14="http://schemas.microsoft.com/office/powerpoint/2010/main" val="19889262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PRIMEIRO TEM MUITA GENTE HONESTA  NA POLITICA, SÓ QUE POLITICO HONESTO, NÃO É NOTICIA.</a:t>
            </a:r>
          </a:p>
          <a:p>
            <a:r>
              <a:rPr lang="pt-BR" dirty="0"/>
              <a:t>QUEM COLOCOU ELE LÁ.</a:t>
            </a:r>
          </a:p>
          <a:p>
            <a:r>
              <a:rPr lang="pt-BR" dirty="0"/>
              <a:t>A NOSSA SOCIEDADE É HONESTA</a:t>
            </a:r>
          </a:p>
          <a:p>
            <a:r>
              <a:rPr lang="pt-BR" dirty="0"/>
              <a:t>VOCÊ SE JULGA HONESTO (CD, DVD, SINAL DE TV, FILA, DINHEIRO ACHADO, COLA NA PROVA, ACOSTAMENTO)</a:t>
            </a:r>
          </a:p>
          <a:p>
            <a:r>
              <a:rPr lang="pt-BR" dirty="0"/>
              <a:t>O ALCANCE DO BRAÇO.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TODO POLITICO É CORRUPTO</a:t>
            </a:r>
          </a:p>
        </p:txBody>
      </p:sp>
    </p:spTree>
    <p:extLst>
      <p:ext uri="{BB962C8B-B14F-4D97-AF65-F5344CB8AC3E}">
        <p14:creationId xmlns:p14="http://schemas.microsoft.com/office/powerpoint/2010/main" val="33352271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090459"/>
          </a:xfrm>
        </p:spPr>
        <p:txBody>
          <a:bodyPr/>
          <a:lstStyle/>
          <a:p>
            <a:r>
              <a:rPr lang="pt-BR" dirty="0"/>
              <a:t>BOLSA FAMILIA,</a:t>
            </a:r>
          </a:p>
          <a:p>
            <a:r>
              <a:rPr lang="pt-BR" dirty="0"/>
              <a:t>APOSENTADORIA,</a:t>
            </a:r>
          </a:p>
          <a:p>
            <a:r>
              <a:rPr lang="pt-BR" dirty="0"/>
              <a:t>DESCONTO NA LUZ,</a:t>
            </a:r>
          </a:p>
          <a:p>
            <a:r>
              <a:rPr lang="pt-BR" dirty="0"/>
              <a:t>DAONDE SAI O DINHEIRO,</a:t>
            </a:r>
          </a:p>
          <a:p>
            <a:r>
              <a:rPr lang="pt-BR" dirty="0"/>
              <a:t>QUEM PAGA ESSA CONTA,</a:t>
            </a:r>
          </a:p>
          <a:p>
            <a:r>
              <a:rPr lang="pt-BR" dirty="0"/>
              <a:t>É HONESTO DEIXAR DE TIRAR NOTA OU DE ASSINAR CARTEIRA, PARA SE BENEFICIAR DE PROGRAMAS SOCIAIS, OU É UM CRIME DUPLO.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pt-BR" dirty="0"/>
              <a:t>DEIXA RECEBER, O DINHEIRO É DO GOVERNO</a:t>
            </a:r>
            <a:br>
              <a:rPr lang="pt-BR" dirty="0"/>
            </a:b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719640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dirty="0"/>
              <a:t>UM CARRO ESTACIONADO EM LOCAL PROIBIDO</a:t>
            </a:r>
            <a:r>
              <a:rPr lang="pt-BR" sz="1500" dirty="0"/>
              <a:t> (BRASILEIRO EM FRANKFURT NA ALEMANHA -EXEMPLO DE CIDADANIA).</a:t>
            </a:r>
          </a:p>
          <a:p>
            <a:r>
              <a:rPr lang="pt-BR" dirty="0"/>
              <a:t>JOGANDO LIXO NA RUA</a:t>
            </a:r>
          </a:p>
          <a:p>
            <a:r>
              <a:rPr lang="pt-BR" dirty="0"/>
              <a:t>QUEBRANDO AS CLASSES</a:t>
            </a:r>
          </a:p>
          <a:p>
            <a:r>
              <a:rPr lang="pt-BR" dirty="0"/>
              <a:t>A INVERSÃO DE VALORES ( QUEM DENUNCIA É O VILÃO E QUEM COMETE O ERRO VIRA O COITADINHO)</a:t>
            </a:r>
          </a:p>
          <a:p>
            <a:r>
              <a:rPr lang="pt-BR" dirty="0"/>
              <a:t>NO FUTURO O COITADINHO MATA E AINDA VAI TER QUEM ACHE QUE A CULPA DE NOVO DA SOCIEDADE, POR CAUSA DAS DESIGUALDADES SOCIAIS.</a:t>
            </a:r>
          </a:p>
          <a:p>
            <a:r>
              <a:rPr lang="pt-BR" dirty="0"/>
              <a:t>A CULPA É NOSSA SIM, PORQUE LA NA ESCOLA, ACOBERTAMOS SEUS ERROS E NÃO O PUNIMOS.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ISSO NÃO É PROBLEMA MEU</a:t>
            </a:r>
          </a:p>
        </p:txBody>
      </p:sp>
    </p:spTree>
    <p:extLst>
      <p:ext uri="{BB962C8B-B14F-4D97-AF65-F5344CB8AC3E}">
        <p14:creationId xmlns:p14="http://schemas.microsoft.com/office/powerpoint/2010/main" val="31281169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EU QUERO MEUS DIREITOS ( transporte, saúde, educação, lazer, segurança. Iluminação, aposentadoria, creches, .....)</a:t>
            </a:r>
          </a:p>
          <a:p>
            <a:r>
              <a:rPr lang="pt-BR" dirty="0"/>
              <a:t>EU FAÇO MEUS DEVERES</a:t>
            </a:r>
          </a:p>
          <a:p>
            <a:r>
              <a:rPr lang="pt-BR" dirty="0"/>
              <a:t>QUEM SEMPRE PEDE NOTA FISCAL?</a:t>
            </a:r>
          </a:p>
          <a:p>
            <a:r>
              <a:rPr lang="pt-BR" dirty="0"/>
              <a:t>PORQUE NÃO PEDE</a:t>
            </a:r>
          </a:p>
          <a:p>
            <a:r>
              <a:rPr lang="pt-BR" dirty="0"/>
              <a:t>DE ONDE VEM O DINHEIRO PARA SUPRIR MINHA SEDE DE DIREITOS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MEU PAPEL DE CIDADÃO</a:t>
            </a:r>
          </a:p>
        </p:txBody>
      </p:sp>
    </p:spTree>
    <p:extLst>
      <p:ext uri="{BB962C8B-B14F-4D97-AF65-F5344CB8AC3E}">
        <p14:creationId xmlns:p14="http://schemas.microsoft.com/office/powerpoint/2010/main" val="282532216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TRANSPORTE ESCOLAR</a:t>
            </a:r>
          </a:p>
          <a:p>
            <a:r>
              <a:rPr lang="pt-BR" dirty="0"/>
              <a:t>- </a:t>
            </a:r>
            <a:r>
              <a:rPr lang="pt-BR" dirty="0" err="1"/>
              <a:t>onibus</a:t>
            </a:r>
            <a:r>
              <a:rPr lang="pt-BR" dirty="0"/>
              <a:t>, </a:t>
            </a:r>
            <a:r>
              <a:rPr lang="pt-BR" dirty="0" err="1"/>
              <a:t>mototista</a:t>
            </a:r>
            <a:r>
              <a:rPr lang="pt-BR" dirty="0"/>
              <a:t>, diesel, manutenção.</a:t>
            </a:r>
          </a:p>
          <a:p>
            <a:r>
              <a:rPr lang="pt-BR" dirty="0"/>
              <a:t>ESCOLA</a:t>
            </a:r>
          </a:p>
          <a:p>
            <a:r>
              <a:rPr lang="pt-BR" dirty="0"/>
              <a:t>- Prédio, manutenção, luz, agua, limpeza</a:t>
            </a:r>
          </a:p>
          <a:p>
            <a:r>
              <a:rPr lang="pt-BR" dirty="0"/>
              <a:t>EDUCAÇÃO</a:t>
            </a:r>
          </a:p>
          <a:p>
            <a:r>
              <a:rPr lang="pt-BR" dirty="0"/>
              <a:t>- Diretor, professores, material escolar.</a:t>
            </a:r>
          </a:p>
          <a:p>
            <a:r>
              <a:rPr lang="pt-BR" dirty="0"/>
              <a:t>SAÚDE</a:t>
            </a:r>
          </a:p>
          <a:p>
            <a:r>
              <a:rPr lang="pt-BR" dirty="0"/>
              <a:t>Posto, hospital, médicos, enfermeiras, técnicos, agentes, medicamentos.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QUANTO EU CUSTO </a:t>
            </a:r>
          </a:p>
        </p:txBody>
      </p:sp>
    </p:spTree>
    <p:extLst>
      <p:ext uri="{BB962C8B-B14F-4D97-AF65-F5344CB8AC3E}">
        <p14:creationId xmlns:p14="http://schemas.microsoft.com/office/powerpoint/2010/main" val="207705454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PRA QUEM SÃO FEITAS AS RUAS</a:t>
            </a:r>
          </a:p>
          <a:p>
            <a:r>
              <a:rPr lang="pt-BR" dirty="0"/>
              <a:t>AS PRAÇAS</a:t>
            </a:r>
          </a:p>
          <a:p>
            <a:r>
              <a:rPr lang="pt-BR" dirty="0"/>
              <a:t>A ILUMINAÇÃO PUBLICA</a:t>
            </a:r>
          </a:p>
          <a:p>
            <a:r>
              <a:rPr lang="pt-BR" dirty="0"/>
              <a:t>CENTROS COMUNITARIOS</a:t>
            </a:r>
          </a:p>
          <a:p>
            <a:r>
              <a:rPr lang="pt-BR" dirty="0"/>
              <a:t>CENTROS ESPORTIVOS</a:t>
            </a:r>
          </a:p>
          <a:p>
            <a:r>
              <a:rPr lang="pt-BR" dirty="0"/>
              <a:t>SINALIZAÇÃO</a:t>
            </a:r>
          </a:p>
          <a:p>
            <a:r>
              <a:rPr lang="pt-BR" dirty="0"/>
              <a:t>TRASPORTE  PUBLICO</a:t>
            </a:r>
          </a:p>
          <a:p>
            <a:r>
              <a:rPr lang="pt-BR" dirty="0"/>
              <a:t>CENTRO ADMINISTRATIVO</a:t>
            </a:r>
          </a:p>
          <a:p>
            <a:pPr marL="109728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PRA QUEM SÃO AS OBRAS</a:t>
            </a:r>
          </a:p>
        </p:txBody>
      </p:sp>
    </p:spTree>
    <p:extLst>
      <p:ext uri="{BB962C8B-B14F-4D97-AF65-F5344CB8AC3E}">
        <p14:creationId xmlns:p14="http://schemas.microsoft.com/office/powerpoint/2010/main" val="25779168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QUEM ASSUME O PODER, TEM O DEVER DE FAZER O QUE É LEGALMENTE INSTITUIDO.</a:t>
            </a:r>
          </a:p>
          <a:p>
            <a:r>
              <a:rPr lang="pt-BR" dirty="0"/>
              <a:t>FAZER O QUE É MELHOR PARA O POVO NEM SEMPRE É FAZER O QUE É LEGAL (Ex. Aumentar o IPTU, Cobrar o que é correto, pode não ser bom aos olhos do povo, mas é o que legalmente deve-se fazer)</a:t>
            </a:r>
          </a:p>
          <a:p>
            <a:r>
              <a:rPr lang="pt-BR" dirty="0"/>
              <a:t>A CULPA É DE QUEM PREGA NA CAMPANHA O QUE O DEVER DO CARGO NÃO VAI LHE PERMITIR FAZER.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O PODER /DEVER</a:t>
            </a:r>
          </a:p>
        </p:txBody>
      </p:sp>
    </p:spTree>
    <p:extLst>
      <p:ext uri="{BB962C8B-B14F-4D97-AF65-F5344CB8AC3E}">
        <p14:creationId xmlns:p14="http://schemas.microsoft.com/office/powerpoint/2010/main" val="203720057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6125" name="Group 173"/>
          <p:cNvGraphicFramePr>
            <a:graphicFrameLocks noGrp="1"/>
          </p:cNvGraphicFramePr>
          <p:nvPr>
            <p:ph type="tbl" idx="1"/>
          </p:nvPr>
        </p:nvGraphicFramePr>
        <p:xfrm>
          <a:off x="457200" y="1989138"/>
          <a:ext cx="8458200" cy="4364038"/>
        </p:xfrm>
        <a:graphic>
          <a:graphicData uri="http://schemas.openxmlformats.org/drawingml/2006/table">
            <a:tbl>
              <a:tblPr/>
              <a:tblGrid>
                <a:gridCol w="116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10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9066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950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Empresa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Compra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Venda final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Venda c/ NF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Vende s/ NF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  VA   =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vendas - compras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1924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Pedro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50,00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100,00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100,00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00,00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50,00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1448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Manoel 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50,00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100,00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70,00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- 30,00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20,00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17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Primo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Manoel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50,00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100,00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10,00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- 90,00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- 40,00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7655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Total Valor =</a:t>
                      </a:r>
                    </a:p>
                  </a:txBody>
                  <a:tcPr marT="45724" marB="45724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pt-BR" sz="4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30,00</a:t>
                      </a:r>
                    </a:p>
                  </a:txBody>
                  <a:tcPr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2570" name="Rectangle 130"/>
          <p:cNvSpPr>
            <a:spLocks noGrp="1" noChangeArrowheads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/>
              <a:t>COMO ACONTECE A SONEGAÇÃO</a:t>
            </a:r>
            <a:endParaRPr lang="pt-BR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87614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pt-BR" b="1" dirty="0"/>
              <a:t>PORQUE  AS PESSOAS NÃO TEM COSTUME DE PEDIR NOTA FISCAL.</a:t>
            </a:r>
          </a:p>
          <a:p>
            <a:pPr marL="109728" indent="0" eaLnBrk="1" fontAlgn="auto" hangingPunct="1">
              <a:lnSpc>
                <a:spcPct val="90000"/>
              </a:lnSpc>
              <a:spcAft>
                <a:spcPts val="0"/>
              </a:spcAft>
              <a:buFont typeface="Wingdings 3"/>
              <a:buNone/>
              <a:defRPr/>
            </a:pPr>
            <a:endParaRPr lang="pt-BR" b="1" dirty="0"/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pt-BR" b="1" dirty="0"/>
              <a:t>SE PEDISSE A NOTA NA HORA O VALOR SERIA REAL.</a:t>
            </a:r>
          </a:p>
          <a:p>
            <a:pPr marL="109728" indent="0" eaLnBrk="1" fontAlgn="auto" hangingPunct="1">
              <a:lnSpc>
                <a:spcPct val="90000"/>
              </a:lnSpc>
              <a:spcAft>
                <a:spcPts val="0"/>
              </a:spcAft>
              <a:buFont typeface="Wingdings 3"/>
              <a:buNone/>
              <a:defRPr/>
            </a:pPr>
            <a:endParaRPr lang="pt-BR" b="1" dirty="0"/>
          </a:p>
          <a:p>
            <a:pPr marL="365760" indent="-256032" eaLnBrk="1" fontAlgn="auto" hangingPunct="1">
              <a:lnSpc>
                <a:spcPct val="9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pt-BR" b="1" dirty="0"/>
              <a:t>DEIXANDO PARA O COMERCIANTE TIRAR DEPOIS, ELE TIRA DO VALOR QUE QUISER.</a:t>
            </a:r>
            <a:endParaRPr lang="pt-BR" dirty="0"/>
          </a:p>
          <a:p>
            <a:pPr marL="365760" indent="-256032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/>
              <a:t>PORQUE ACONTECE A SONEGAÇÃO</a:t>
            </a:r>
          </a:p>
        </p:txBody>
      </p:sp>
    </p:spTree>
    <p:extLst>
      <p:ext uri="{BB962C8B-B14F-4D97-AF65-F5344CB8AC3E}">
        <p14:creationId xmlns:p14="http://schemas.microsoft.com/office/powerpoint/2010/main" val="42941717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Tx/>
              <a:buNone/>
              <a:defRPr/>
            </a:pPr>
            <a:r>
              <a:rPr lang="pt-BR" sz="2400" dirty="0"/>
              <a:t> </a:t>
            </a:r>
            <a:r>
              <a:rPr lang="pt-BR" sz="2800" dirty="0"/>
              <a:t>... Manoel e seu primo usufruem dos mesmos benefícios, que o Município proporciona a Pedro;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pt-BR" sz="2800" dirty="0"/>
              <a:t>  saúde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pt-BR" sz="2800" dirty="0"/>
              <a:t> educação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pt-BR" sz="2800" dirty="0"/>
              <a:t>saneamento básico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pt-BR" sz="2800" dirty="0"/>
              <a:t>limpeza pública</a:t>
            </a:r>
          </a:p>
          <a:p>
            <a:pPr marL="365760" indent="-256032" eaLnBrk="1" fontAlgn="auto" hangingPunct="1">
              <a:lnSpc>
                <a:spcPct val="150000"/>
              </a:lnSpc>
              <a:spcAft>
                <a:spcPts val="0"/>
              </a:spcAft>
              <a:buFont typeface="Wingdings 3"/>
              <a:buChar char=""/>
              <a:defRPr/>
            </a:pPr>
            <a:r>
              <a:rPr lang="pt-BR" sz="2800" dirty="0"/>
              <a:t> lazer  ....</a:t>
            </a:r>
          </a:p>
        </p:txBody>
      </p:sp>
      <p:sp>
        <p:nvSpPr>
          <p:cNvPr id="2355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dirty="0">
                <a:solidFill>
                  <a:schemeClr val="tx1"/>
                </a:solidFill>
              </a:rPr>
              <a:t>Há justiça?</a:t>
            </a:r>
          </a:p>
        </p:txBody>
      </p:sp>
    </p:spTree>
    <p:extLst>
      <p:ext uri="{BB962C8B-B14F-4D97-AF65-F5344CB8AC3E}">
        <p14:creationId xmlns:p14="http://schemas.microsoft.com/office/powerpoint/2010/main" val="40018747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BR"/>
              <a:t>EU</a:t>
            </a:r>
          </a:p>
          <a:p>
            <a:pPr eaLnBrk="1" hangingPunct="1"/>
            <a:r>
              <a:rPr lang="pt-BR"/>
              <a:t>VOCE</a:t>
            </a:r>
          </a:p>
          <a:p>
            <a:pPr eaLnBrk="1" hangingPunct="1"/>
            <a:r>
              <a:rPr lang="pt-BR"/>
              <a:t>NOSSA FAMILIA</a:t>
            </a:r>
          </a:p>
          <a:p>
            <a:pPr eaLnBrk="1" hangingPunct="1"/>
            <a:r>
              <a:rPr lang="pt-BR"/>
              <a:t>NOSSA COMUNIDADE</a:t>
            </a:r>
          </a:p>
          <a:p>
            <a:pPr eaLnBrk="1" hangingPunct="1"/>
            <a:r>
              <a:rPr lang="pt-BR"/>
              <a:t>NOSSO MUNICIPIO</a:t>
            </a:r>
          </a:p>
          <a:p>
            <a:pPr eaLnBrk="1" hangingPunct="1"/>
            <a:r>
              <a:rPr lang="pt-BR"/>
              <a:t>NOSSO ESTADO</a:t>
            </a:r>
          </a:p>
          <a:p>
            <a:pPr eaLnBrk="1" hangingPunct="1"/>
            <a:endParaRPr lang="pt-BR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/>
              <a:t>QUEM PODE MUDAR O BRASIL</a:t>
            </a:r>
          </a:p>
        </p:txBody>
      </p:sp>
    </p:spTree>
    <p:extLst>
      <p:ext uri="{BB962C8B-B14F-4D97-AF65-F5344CB8AC3E}">
        <p14:creationId xmlns:p14="http://schemas.microsoft.com/office/powerpoint/2010/main" val="23107156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BR"/>
              <a:t>PRECISAMOS FAZER COMO A ÁGUA</a:t>
            </a:r>
          </a:p>
          <a:p>
            <a:pPr eaLnBrk="1" hangingPunct="1"/>
            <a:r>
              <a:rPr lang="pt-BR"/>
              <a:t>EVAPORAR NOSSOS PROBLEMAS</a:t>
            </a:r>
          </a:p>
          <a:p>
            <a:pPr eaLnBrk="1" hangingPunct="1"/>
            <a:r>
              <a:rPr lang="pt-BR"/>
              <a:t>E VOLTAR A NASCER LIMPOS COMO A AGUA QUE SAI DA FONTE.</a:t>
            </a:r>
          </a:p>
          <a:p>
            <a:pPr eaLnBrk="1" hangingPunct="1"/>
            <a:r>
              <a:rPr lang="pt-BR"/>
              <a:t>NÃO DEIXAR NOS CONTAMINAR PELO CAMINHO.</a:t>
            </a:r>
          </a:p>
          <a:p>
            <a:pPr eaLnBrk="1" hangingPunct="1"/>
            <a:r>
              <a:rPr lang="pt-BR"/>
              <a:t>CHEGAR LIMPO ATE NOSSO FINAL, INDEPENDENTE DA POSIÇÃO QUE VAMOS OCUPAR.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/>
              <a:t>RETORNAR À FONTE</a:t>
            </a:r>
          </a:p>
        </p:txBody>
      </p:sp>
    </p:spTree>
    <p:extLst>
      <p:ext uri="{BB962C8B-B14F-4D97-AF65-F5344CB8AC3E}">
        <p14:creationId xmlns:p14="http://schemas.microsoft.com/office/powerpoint/2010/main" val="5459885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BR"/>
              <a:t>DIGNIDADE</a:t>
            </a:r>
          </a:p>
          <a:p>
            <a:pPr eaLnBrk="1" hangingPunct="1"/>
            <a:r>
              <a:rPr lang="pt-BR"/>
              <a:t>HONESTIDADE</a:t>
            </a:r>
          </a:p>
          <a:p>
            <a:pPr eaLnBrk="1" hangingPunct="1"/>
            <a:r>
              <a:rPr lang="pt-BR"/>
              <a:t>BOM SENSO</a:t>
            </a:r>
          </a:p>
          <a:p>
            <a:pPr eaLnBrk="1" hangingPunct="1"/>
            <a:r>
              <a:rPr lang="pt-BR"/>
              <a:t>PRECISAMOS CONSTRUIR UM PACTO NACIONAL SOBRE ESTES PRINCIPIOS.</a:t>
            </a:r>
          </a:p>
          <a:p>
            <a:pPr eaLnBrk="1" hangingPunct="1"/>
            <a:r>
              <a:rPr lang="pt-BR"/>
              <a:t>PRECISAMOS NOS RECONTRUIR, COMO CIDADÃOS.</a:t>
            </a:r>
          </a:p>
          <a:p>
            <a:pPr eaLnBrk="1" hangingPunct="1"/>
            <a:r>
              <a:rPr lang="pt-BR"/>
              <a:t>PRECISAMOS VOLTAR A AMAR NOSSO PAIS.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/>
              <a:t>PRINCIPIOS</a:t>
            </a:r>
          </a:p>
        </p:txBody>
      </p:sp>
    </p:spTree>
    <p:extLst>
      <p:ext uri="{BB962C8B-B14F-4D97-AF65-F5344CB8AC3E}">
        <p14:creationId xmlns:p14="http://schemas.microsoft.com/office/powerpoint/2010/main" val="35717472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Espaço Reservado para Conteúdo 1"/>
          <p:cNvSpPr>
            <a:spLocks noGrp="1"/>
          </p:cNvSpPr>
          <p:nvPr>
            <p:ph idx="1"/>
          </p:nvPr>
        </p:nvSpPr>
        <p:spPr>
          <a:xfrm>
            <a:off x="457200" y="3933825"/>
            <a:ext cx="8229600" cy="2073275"/>
          </a:xfrm>
        </p:spPr>
        <p:txBody>
          <a:bodyPr/>
          <a:lstStyle/>
          <a:p>
            <a:pPr eaLnBrk="1" hangingPunct="1"/>
            <a:r>
              <a:rPr lang="pt-BR" sz="3600"/>
              <a:t>NOSSA CIDADE TEM A NOSSA CARA, FAÇA POR ELA O QUE FAZ POR SUA CASA.</a:t>
            </a:r>
          </a:p>
          <a:p>
            <a:pPr eaLnBrk="1" hangingPunct="1"/>
            <a:r>
              <a:rPr lang="pt-BR" sz="1500"/>
              <a:t>(Milton Mattana)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42394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>
                <a:solidFill>
                  <a:schemeClr val="tx1"/>
                </a:solidFill>
              </a:rPr>
              <a:t>“A Educação sozinha não faz grandes mudanças, mas nenhuma grande mudança se faz sem a Educação.”</a:t>
            </a:r>
            <a:br>
              <a:rPr lang="pt-BR" dirty="0">
                <a:solidFill>
                  <a:schemeClr val="tx1"/>
                </a:solidFill>
              </a:rPr>
            </a:br>
            <a:r>
              <a:rPr lang="pt-BR" dirty="0">
                <a:solidFill>
                  <a:schemeClr val="tx1"/>
                </a:solidFill>
              </a:rPr>
              <a:t>                               </a:t>
            </a:r>
            <a:r>
              <a:rPr lang="pt-BR" sz="1800" dirty="0">
                <a:solidFill>
                  <a:schemeClr val="tx1"/>
                </a:solidFill>
              </a:rPr>
              <a:t>( Paulo Freire )</a:t>
            </a:r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2457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pt-BR" sz="3200"/>
              <a:t>OBRIGADO PELO CONVITE</a:t>
            </a:r>
          </a:p>
          <a:p>
            <a:pPr eaLnBrk="1" hangingPunct="1"/>
            <a:endParaRPr lang="pt-BR" sz="3200"/>
          </a:p>
          <a:p>
            <a:pPr eaLnBrk="1" hangingPunct="1"/>
            <a:r>
              <a:rPr lang="pt-BR" sz="3200"/>
              <a:t>OBRIGADO PELA OPORTUNIDADE DE ESTAR AQUI, JUNTO A VOCES.</a:t>
            </a:r>
          </a:p>
          <a:p>
            <a:pPr eaLnBrk="1" hangingPunct="1"/>
            <a:endParaRPr lang="pt-BR" sz="3200"/>
          </a:p>
          <a:p>
            <a:pPr eaLnBrk="1" hangingPunct="1"/>
            <a:r>
              <a:rPr lang="pt-BR" sz="3200"/>
              <a:t>OBRIGADO PELA ATENÇÃO.</a:t>
            </a:r>
          </a:p>
          <a:p>
            <a:pPr eaLnBrk="1" hangingPunct="1"/>
            <a:endParaRPr lang="pt-BR" sz="3200"/>
          </a:p>
          <a:p>
            <a:pPr eaLnBrk="1" hangingPunct="1"/>
            <a:r>
              <a:rPr lang="pt-BR" sz="3200"/>
              <a:t>DEUS NOS ABENÇOE.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dirty="0"/>
              <a:t>AGRADECIMENTOS</a:t>
            </a:r>
          </a:p>
        </p:txBody>
      </p:sp>
    </p:spTree>
    <p:extLst>
      <p:ext uri="{BB962C8B-B14F-4D97-AF65-F5344CB8AC3E}">
        <p14:creationId xmlns:p14="http://schemas.microsoft.com/office/powerpoint/2010/main" val="5164318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Concurso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391</TotalTime>
  <Words>1792</Words>
  <Application>Microsoft Office PowerPoint</Application>
  <PresentationFormat>Apresentação na tela (4:3)</PresentationFormat>
  <Paragraphs>392</Paragraphs>
  <Slides>42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42</vt:i4>
      </vt:variant>
    </vt:vector>
  </HeadingPairs>
  <TitlesOfParts>
    <vt:vector size="49" baseType="lpstr">
      <vt:lpstr>Arial</vt:lpstr>
      <vt:lpstr>Calibri</vt:lpstr>
      <vt:lpstr>Lucida Sans Unicode</vt:lpstr>
      <vt:lpstr>Verdana</vt:lpstr>
      <vt:lpstr>Wingdings 2</vt:lpstr>
      <vt:lpstr>Wingdings 3</vt:lpstr>
      <vt:lpstr>Concurso</vt:lpstr>
      <vt:lpstr>PROGRAMA DE INTEGRAÇÃO TRIBUARIA,   EDUCAÇÃO FISCAL E UMA NOVA CONSCIENTIZAÇÃO SOCIAL</vt:lpstr>
      <vt:lpstr>Apresentação do PowerPoint</vt:lpstr>
      <vt:lpstr>Formação do ICMS</vt:lpstr>
      <vt:lpstr>DADOS DA FORMAÇÃO DO IPM</vt:lpstr>
      <vt:lpstr>TORRES</vt:lpstr>
      <vt:lpstr>FORMAÇÃO IPM TORRES</vt:lpstr>
      <vt:lpstr>RETORNO ICMS TORRES</vt:lpstr>
      <vt:lpstr>RETORNO PIT POR PONTO</vt:lpstr>
      <vt:lpstr>AÇÕES QUE PONTUAM NO PIT</vt:lpstr>
      <vt:lpstr>Programa de Educação Fiscal </vt:lpstr>
      <vt:lpstr>INCENTIVO À EMISSÃO DE DOCUMENTOS FISCAIS</vt:lpstr>
      <vt:lpstr>PREMIAÇÃO PROPRIA</vt:lpstr>
      <vt:lpstr>PREMIAÇÃO PLATAFORMA NFG</vt:lpstr>
      <vt:lpstr>NOTA FISCAL GAÚCHA</vt:lpstr>
      <vt:lpstr>COMUNICAÇÃO DE VERIFICAÇÃO DE INDÍCIOS – CVI</vt:lpstr>
      <vt:lpstr>SITAGRO - Ficha Cadastral, Talões e Digitação de NFP</vt:lpstr>
      <vt:lpstr>Programa de Combate à Sonegação - TVM</vt:lpstr>
      <vt:lpstr>APOIO A TURMA VOLANTE</vt:lpstr>
      <vt:lpstr>EDUCAÇÃO FISCAL</vt:lpstr>
      <vt:lpstr>CONCEITOS</vt:lpstr>
      <vt:lpstr>METAS:</vt:lpstr>
      <vt:lpstr>PORQUE NÃO GOSTAMOS DE PAGAR IMPOSTOS</vt:lpstr>
      <vt:lpstr>OS FALSOS HERÓIS</vt:lpstr>
      <vt:lpstr>OS FALSOS HERÓIS</vt:lpstr>
      <vt:lpstr>FALSOS HERÓIS</vt:lpstr>
      <vt:lpstr>FALSOS CONCEITOS</vt:lpstr>
      <vt:lpstr>DINHEIRO ACHADO É SORTE </vt:lpstr>
      <vt:lpstr>TODO POLITICO É CORRUPTO</vt:lpstr>
      <vt:lpstr>DEIXA RECEBER, O DINHEIRO É DO GOVERNO </vt:lpstr>
      <vt:lpstr>ISSO NÃO É PROBLEMA MEU</vt:lpstr>
      <vt:lpstr>MEU PAPEL DE CIDADÃO</vt:lpstr>
      <vt:lpstr>QUANTO EU CUSTO </vt:lpstr>
      <vt:lpstr>PRA QUEM SÃO AS OBRAS</vt:lpstr>
      <vt:lpstr>O PODER /DEVER</vt:lpstr>
      <vt:lpstr>COMO ACONTECE A SONEGAÇÃO</vt:lpstr>
      <vt:lpstr>PORQUE ACONTECE A SONEGAÇÃO</vt:lpstr>
      <vt:lpstr>Há justiça?</vt:lpstr>
      <vt:lpstr>QUEM PODE MUDAR O BRASIL</vt:lpstr>
      <vt:lpstr>RETORNAR À FONTE</vt:lpstr>
      <vt:lpstr>PRINCIPIOS</vt:lpstr>
      <vt:lpstr>“A Educação sozinha não faz grandes mudanças, mas nenhuma grande mudança se faz sem a Educação.”                                ( Paulo Freire )</vt:lpstr>
      <vt:lpstr>AGRADECIMENTOS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MASPER ASSESSORIA</dc:creator>
  <cp:lastModifiedBy>Michelle Kohlrawsch Pereira</cp:lastModifiedBy>
  <cp:revision>41</cp:revision>
  <dcterms:created xsi:type="dcterms:W3CDTF">2015-08-19T23:51:41Z</dcterms:created>
  <dcterms:modified xsi:type="dcterms:W3CDTF">2018-07-11T18:00:58Z</dcterms:modified>
</cp:coreProperties>
</file>