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72" r:id="rId3"/>
    <p:sldId id="278" r:id="rId4"/>
    <p:sldId id="257" r:id="rId5"/>
    <p:sldId id="258" r:id="rId6"/>
    <p:sldId id="274" r:id="rId7"/>
    <p:sldId id="275" r:id="rId8"/>
    <p:sldId id="279" r:id="rId9"/>
    <p:sldId id="259" r:id="rId10"/>
    <p:sldId id="260" r:id="rId11"/>
    <p:sldId id="276" r:id="rId12"/>
    <p:sldId id="261" r:id="rId13"/>
    <p:sldId id="271" r:id="rId14"/>
    <p:sldId id="262" r:id="rId15"/>
    <p:sldId id="267" r:id="rId16"/>
    <p:sldId id="265" r:id="rId17"/>
    <p:sldId id="268" r:id="rId18"/>
    <p:sldId id="264" r:id="rId19"/>
    <p:sldId id="269" r:id="rId20"/>
    <p:sldId id="266" r:id="rId21"/>
    <p:sldId id="270" r:id="rId22"/>
    <p:sldId id="273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6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02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901CD-C92B-4947-B2C6-AD0C033D5D4B}" type="datetimeFigureOut">
              <a:rPr lang="es-UY" smtClean="0"/>
              <a:pPr/>
              <a:t>10/07/2018</a:t>
            </a:fld>
            <a:endParaRPr lang="es-UY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s-UY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84A6-35D4-4CCA-9A87-736798B0B0A7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03778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184A6-35D4-4CCA-9A87-736798B0B0A7}" type="slidenum">
              <a:rPr lang="es-UY" smtClean="0"/>
              <a:pPr/>
              <a:t>5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845286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184A6-35D4-4CCA-9A87-736798B0B0A7}" type="slidenum">
              <a:rPr lang="es-UY" smtClean="0"/>
              <a:pPr/>
              <a:t>6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409030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184A6-35D4-4CCA-9A87-736798B0B0A7}" type="slidenum">
              <a:rPr lang="es-UY" smtClean="0"/>
              <a:pPr/>
              <a:t>7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21380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184A6-35D4-4CCA-9A87-736798B0B0A7}" type="slidenum">
              <a:rPr lang="es-UY" smtClean="0"/>
              <a:pPr/>
              <a:t>8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8935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B5AAE25-A2BE-40DE-86EB-9E5359D90460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B82D-72CB-4C4E-A883-A4FBDA73DAC8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CB90-1F61-48FA-808E-7E9F97C267FE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051E0-72DC-4DFA-9B14-0D8A9657F3C2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47B07-58AD-46D6-B087-59015095A6C8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66AD8-2B22-4C64-BCE5-A1032C5111D1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27E4-D9E4-4CBF-95EE-DBF807E1E84E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89724-5BEF-4882-9423-097A49B4639F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B4BA-3FF2-43D1-A172-BA5C2C06A70C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AB8E4-8542-432E-9938-87D01623DD7D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3892-D3C6-43E1-944D-B19330CA72B1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F7E7-842E-4B0D-9FDC-D2C98DFA26BF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B3CBF-6072-448D-8152-22D68F0B76FC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A9A7B-2FD6-4D37-AA8B-9DD2029B9526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03F64-BAEC-4EE7-BE2E-47751F597F55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931DF-3CC2-4D55-9258-F5DB1DF06F53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AA162-C024-46C6-AEDB-1D2501DDC9A1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0B890-6047-439E-AF35-26F479F39099}" type="datetime1">
              <a:rPr lang="en-US" smtClean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59343" y="983999"/>
            <a:ext cx="8791575" cy="884857"/>
          </a:xfrm>
        </p:spPr>
        <p:txBody>
          <a:bodyPr>
            <a:normAutofit/>
          </a:bodyPr>
          <a:lstStyle/>
          <a:p>
            <a:r>
              <a:rPr lang="pt-BR" sz="3800" dirty="0" smtClean="0">
                <a:solidFill>
                  <a:srgbClr val="FFFF00"/>
                </a:solidFill>
              </a:rPr>
              <a:t>52º congresso da </a:t>
            </a:r>
            <a:r>
              <a:rPr lang="pt-BR" sz="3800" dirty="0" err="1" smtClean="0">
                <a:solidFill>
                  <a:srgbClr val="FFFF00"/>
                </a:solidFill>
              </a:rPr>
              <a:t>artafam</a:t>
            </a:r>
            <a:endParaRPr lang="es-UY" sz="3800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7463" y="2137913"/>
            <a:ext cx="8610598" cy="381371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pt-BR" sz="3600" b="1" dirty="0">
                <a:solidFill>
                  <a:srgbClr val="002060"/>
                </a:solidFill>
              </a:rPr>
              <a:t>O CONTROLE INTERNO </a:t>
            </a:r>
            <a:endParaRPr lang="pt-BR" sz="3600" b="1" dirty="0" smtClean="0">
              <a:solidFill>
                <a:srgbClr val="002060"/>
              </a:solidFill>
            </a:endParaRPr>
          </a:p>
          <a:p>
            <a:pPr algn="ctr"/>
            <a:r>
              <a:rPr lang="pt-BR" sz="3600" b="1" dirty="0" smtClean="0">
                <a:solidFill>
                  <a:srgbClr val="002060"/>
                </a:solidFill>
              </a:rPr>
              <a:t>E </a:t>
            </a:r>
            <a:r>
              <a:rPr lang="pt-BR" sz="3600" b="1" dirty="0">
                <a:solidFill>
                  <a:srgbClr val="002060"/>
                </a:solidFill>
              </a:rPr>
              <a:t>SUAS LIMITAÇÕES DE EXAME</a:t>
            </a:r>
            <a:r>
              <a:rPr lang="pt-BR" sz="3600" b="1" dirty="0" smtClean="0">
                <a:solidFill>
                  <a:srgbClr val="002060"/>
                </a:solidFill>
              </a:rPr>
              <a:t> </a:t>
            </a: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r>
              <a:rPr lang="pt-BR" sz="2600" dirty="0" smtClean="0">
                <a:solidFill>
                  <a:schemeClr val="bg1"/>
                </a:solidFill>
              </a:rPr>
              <a:t>              Apresentado por:</a:t>
            </a:r>
          </a:p>
          <a:p>
            <a:r>
              <a:rPr lang="pt-BR" sz="2800" b="1" dirty="0" smtClean="0">
                <a:solidFill>
                  <a:schemeClr val="bg1"/>
                </a:solidFill>
              </a:rPr>
              <a:t>             Prof. Dr. Jorge Bento de Souza</a:t>
            </a:r>
          </a:p>
          <a:p>
            <a:endParaRPr lang="pt-BR" sz="2800" dirty="0" smtClean="0">
              <a:solidFill>
                <a:srgbClr val="FF0000"/>
              </a:solidFill>
            </a:endParaRPr>
          </a:p>
          <a:p>
            <a:pPr algn="ctr"/>
            <a:r>
              <a:rPr lang="pt-BR" sz="2800" dirty="0" smtClean="0"/>
              <a:t>Torres/</a:t>
            </a:r>
            <a:r>
              <a:rPr lang="pt-BR" sz="2800" dirty="0" err="1" smtClean="0"/>
              <a:t>rs</a:t>
            </a:r>
            <a:r>
              <a:rPr lang="pt-BR" sz="2800" dirty="0" smtClean="0"/>
              <a:t> – 10 de julho de 2018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65374" y="622068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chemeClr val="bg2">
                    <a:lumMod val="75000"/>
                  </a:schemeClr>
                </a:solidFill>
              </a:rPr>
              <a:pPr/>
              <a:t>1</a:t>
            </a:fld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304" y="195361"/>
            <a:ext cx="2796160" cy="99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131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28380" y="1090306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28033" y="2290142"/>
            <a:ext cx="7766340" cy="4137356"/>
          </a:xfrm>
        </p:spPr>
        <p:txBody>
          <a:bodyPr>
            <a:noAutofit/>
          </a:bodyPr>
          <a:lstStyle/>
          <a:p>
            <a:pPr algn="just"/>
            <a:r>
              <a:rPr lang="pt-BR" sz="4000" b="1" cap="none" dirty="0" smtClean="0">
                <a:solidFill>
                  <a:schemeClr val="tx1"/>
                </a:solidFill>
              </a:rPr>
              <a:t>A mídia tem noticiado diariamente escândalos organizacionais, expondo as deficiências nos controles, e geralmente estão relacionadas com desvios, subornos e propinas.  </a:t>
            </a:r>
          </a:p>
          <a:p>
            <a:pPr algn="just"/>
            <a:r>
              <a:rPr lang="pt-BR" sz="4000" b="1" cap="none" dirty="0" smtClean="0">
                <a:solidFill>
                  <a:schemeClr val="tx1"/>
                </a:solidFill>
              </a:rPr>
              <a:t>Estas fraudes evidenciam a fragilidade dos controles internos.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08738" y="624493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455" y="137214"/>
            <a:ext cx="1784991" cy="6381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045" y="4561609"/>
            <a:ext cx="1736276" cy="995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60719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80334" y="1181587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92951" y="2472704"/>
            <a:ext cx="7766340" cy="4137356"/>
          </a:xfrm>
        </p:spPr>
        <p:txBody>
          <a:bodyPr>
            <a:noAutofit/>
          </a:bodyPr>
          <a:lstStyle/>
          <a:p>
            <a:pPr algn="just"/>
            <a:r>
              <a:rPr lang="pt-BR" sz="3200" b="1" cap="none" dirty="0" smtClean="0">
                <a:solidFill>
                  <a:schemeClr val="tx1"/>
                </a:solidFill>
              </a:rPr>
              <a:t>Elas somente ocorrem em razão de existir agente público desonesto, que pode estar em qualquer nível hierárquico da organização.</a:t>
            </a:r>
          </a:p>
          <a:p>
            <a:pPr algn="just"/>
            <a:r>
              <a:rPr lang="pt-BR" sz="3200" b="1" cap="none" dirty="0" smtClean="0">
                <a:solidFill>
                  <a:schemeClr val="tx1"/>
                </a:solidFill>
              </a:rPr>
              <a:t>Vai do servidor mais humilde até o agente de maior autoridade.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08738" y="624493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455" y="137214"/>
            <a:ext cx="1784991" cy="63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73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99778" y="1076749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84431" y="2061966"/>
            <a:ext cx="8433742" cy="381371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t-BR" dirty="0" smtClean="0"/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 : </a:t>
            </a:r>
          </a:p>
          <a:p>
            <a:pPr algn="just"/>
            <a:r>
              <a:rPr lang="pt-BR" sz="3600" b="1" dirty="0" smtClean="0">
                <a:solidFill>
                  <a:srgbClr val="FFFF00"/>
                </a:solidFill>
              </a:rPr>
              <a:t>AGE NA MINIMIZAÇÃO DAS OPORTUNIDADES DE POSSÍVEIS ATOS FRAUDULENTOS QUE POSSAM SER PRATICADOS POR CONTROLADORES, GESTORES OU OUTROS COLABORADORES, FORNECENDO SEGURANÇA RAZOÁVEL às atividades de gestão</a:t>
            </a:r>
            <a:r>
              <a:rPr lang="pt-BR" sz="3600" b="1" dirty="0" smtClean="0"/>
              <a:t>.</a:t>
            </a:r>
            <a:endParaRPr lang="pt-BR" sz="3600" b="1" dirty="0" smtClean="0">
              <a:solidFill>
                <a:srgbClr val="92D05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10899" y="6358218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758" y="342350"/>
            <a:ext cx="1786283" cy="63403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059" y="5207144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1401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20560" y="1060816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9324" y="2253053"/>
            <a:ext cx="8791575" cy="381371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INTERNO:</a:t>
            </a:r>
          </a:p>
          <a:p>
            <a:pPr algn="just"/>
            <a:r>
              <a:rPr lang="pt-BR" sz="4000" b="1" dirty="0" smtClean="0">
                <a:solidFill>
                  <a:srgbClr val="FFFF00"/>
                </a:solidFill>
              </a:rPr>
              <a:t>É AQUELE  QUE REALMENTE CONSEGUE ANTECIPAR OS POSSIVEIS PONTOS DE DEFICIÊNCIAS, E SUGERE MEDIDAS CORRETIVAS EVITANDO  O PIOR.</a:t>
            </a:r>
          </a:p>
          <a:p>
            <a:r>
              <a:rPr lang="pt-BR" sz="4000" cap="none" dirty="0" smtClean="0">
                <a:solidFill>
                  <a:srgbClr val="FFFF00"/>
                </a:solidFill>
              </a:rPr>
              <a:t>Ex.: Normatizações internas rígidas.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10899" y="6359077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758" y="264871"/>
            <a:ext cx="1786283" cy="63403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214" y="4461320"/>
            <a:ext cx="2224090" cy="2262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1808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47824" y="862591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07200" y="1835395"/>
            <a:ext cx="7672821" cy="3939929"/>
          </a:xfrm>
        </p:spPr>
        <p:txBody>
          <a:bodyPr>
            <a:normAutofit fontScale="62500" lnSpcReduction="2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INTERNO: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pt-BR" sz="4300" b="1" dirty="0" smtClean="0">
                <a:solidFill>
                  <a:schemeClr val="tx1"/>
                </a:solidFill>
              </a:rPr>
              <a:t>Normatização do sistema de compras;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pt-BR" sz="4300" b="1" dirty="0" smtClean="0">
                <a:solidFill>
                  <a:schemeClr val="tx1"/>
                </a:solidFill>
              </a:rPr>
              <a:t>Normatização do sistema financeiro;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pt-BR" sz="4300" b="1" dirty="0" smtClean="0">
                <a:solidFill>
                  <a:schemeClr val="tx1"/>
                </a:solidFill>
              </a:rPr>
              <a:t>Normatização do sistema de tributação e fiscalização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pt-BR" sz="4300" b="1" dirty="0" smtClean="0">
                <a:solidFill>
                  <a:schemeClr val="tx1"/>
                </a:solidFill>
              </a:rPr>
              <a:t>Normatização do sistema de pessoal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pt-BR" sz="4300" b="1" dirty="0" smtClean="0">
                <a:solidFill>
                  <a:schemeClr val="tx1"/>
                </a:solidFill>
              </a:rPr>
              <a:t>Normatização do sistema patrimonial</a:t>
            </a: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23315" y="6262254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458" y="342350"/>
            <a:ext cx="1786283" cy="63403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021" y="2267690"/>
            <a:ext cx="2086588" cy="2086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4263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6260" y="1020196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76424" y="2107580"/>
            <a:ext cx="9054812" cy="381371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INTERNO:</a:t>
            </a:r>
          </a:p>
          <a:p>
            <a:endParaRPr lang="pt-BR" sz="2800" b="1" u="sng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4000" b="1" dirty="0" smtClean="0">
                <a:solidFill>
                  <a:schemeClr val="tx1"/>
                </a:solidFill>
              </a:rPr>
              <a:t>Normatização do sistema de saúde</a:t>
            </a:r>
          </a:p>
          <a:p>
            <a:endParaRPr lang="pt-BR" sz="4000" b="1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4000" b="1" dirty="0" smtClean="0">
                <a:solidFill>
                  <a:schemeClr val="tx1"/>
                </a:solidFill>
              </a:rPr>
              <a:t>NORMATIZAÇÃO DO SISTEMA DE EDUCAÇÃO</a:t>
            </a: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812390" y="629342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849" y="264871"/>
            <a:ext cx="1786283" cy="63403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7463" y="4835050"/>
            <a:ext cx="2182699" cy="1309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2844" y="3113723"/>
            <a:ext cx="1483567" cy="1051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3994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6260" y="1020196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44015" y="2107580"/>
            <a:ext cx="9054812" cy="4185846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INTERNO:</a:t>
            </a:r>
          </a:p>
          <a:p>
            <a:endParaRPr lang="pt-BR" sz="2800" b="1" u="sng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4000" b="1" dirty="0" smtClean="0">
                <a:solidFill>
                  <a:schemeClr val="tx1"/>
                </a:solidFill>
              </a:rPr>
              <a:t>NORMATIZAÇÃO DO SISTEMA de AUXILIOS E SUBVENÇÕES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4000" b="1" dirty="0" smtClean="0">
                <a:solidFill>
                  <a:schemeClr val="tx1"/>
                </a:solidFill>
              </a:rPr>
              <a:t>Normatização do sistema de convênios E PARCERIAS</a:t>
            </a: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812390" y="629342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849" y="264871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28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68606" y="841809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84243" y="1961606"/>
            <a:ext cx="8791575" cy="3813718"/>
          </a:xfrm>
        </p:spPr>
        <p:txBody>
          <a:bodyPr>
            <a:normAutofit fontScale="70000" lnSpcReduction="2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 </a:t>
            </a:r>
            <a:r>
              <a:rPr lang="pt-BR" sz="2800" b="1" u="sng" dirty="0" smtClean="0">
                <a:solidFill>
                  <a:schemeClr val="bg1"/>
                </a:solidFill>
              </a:rPr>
              <a:t>UM EFICIENTE SISTEMA DE CONTROLE INTERNO: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4300" b="1" dirty="0" smtClean="0">
                <a:solidFill>
                  <a:srgbClr val="FFFF00"/>
                </a:solidFill>
              </a:rPr>
              <a:t>PODE EVITAR O PREJUÍZO;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4300" b="1" dirty="0" smtClean="0">
                <a:solidFill>
                  <a:srgbClr val="FFFF00"/>
                </a:solidFill>
              </a:rPr>
              <a:t>PODE EVITAR O APONTAMENTO;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4300" b="1" dirty="0" smtClean="0">
                <a:solidFill>
                  <a:srgbClr val="FFFF00"/>
                </a:solidFill>
              </a:rPr>
              <a:t>PODE EVITAR A MULTA;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4300" b="1" dirty="0" smtClean="0">
                <a:solidFill>
                  <a:srgbClr val="FFFF00"/>
                </a:solidFill>
              </a:rPr>
              <a:t>PODE EVITAR O RESSARCIMENTO;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4300" b="1" dirty="0" smtClean="0">
                <a:solidFill>
                  <a:srgbClr val="FFFF00"/>
                </a:solidFill>
              </a:rPr>
              <a:t>PODE EVITAR AS PENALIDADES DE RESPONSABILIZAÇÃO</a:t>
            </a:r>
            <a:r>
              <a:rPr lang="pt-BR" sz="2800" b="1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12105" y="6251862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911" y="387964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183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3" y="1004012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9324" y="2055625"/>
            <a:ext cx="8791575" cy="381371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sz="4000" dirty="0" smtClean="0">
                <a:solidFill>
                  <a:srgbClr val="FFFF00"/>
                </a:solidFill>
              </a:rPr>
              <a:t>RESUMINDO: </a:t>
            </a:r>
          </a:p>
          <a:p>
            <a:pPr algn="just"/>
            <a:r>
              <a:rPr lang="pt-BR" sz="4000" b="1" u="sng" dirty="0" smtClean="0">
                <a:solidFill>
                  <a:srgbClr val="FFFF00"/>
                </a:solidFill>
              </a:rPr>
              <a:t>OS CONTROLES INTERNOS  PODEM SER ENTENDIDOS COMO AS MEDIDAS DE PREVENÇÃO ADOTADAS NA ORGANIZAÇÃO PARA SE PROTEGER DE POSSÍVEIS AÇÕES DANOSAS CONTRA A INTEGRIDADE DE SEU PATRIMÔNIO.</a:t>
            </a: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27772" y="6189517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631" y="369973"/>
            <a:ext cx="1786283" cy="63403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875" y="5146049"/>
            <a:ext cx="3263335" cy="1104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1720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7042" y="984900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41342" y="1775071"/>
            <a:ext cx="8791575" cy="381371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     </a:t>
            </a:r>
          </a:p>
          <a:p>
            <a:pPr algn="ctr"/>
            <a:r>
              <a:rPr lang="pt-BR" sz="5200" u="sng" dirty="0" smtClean="0">
                <a:solidFill>
                  <a:schemeClr val="bg2">
                    <a:lumMod val="75000"/>
                  </a:schemeClr>
                </a:solidFill>
              </a:rPr>
              <a:t>E O QUE PODE IMPEDIR, OU TEM IMPEDIDO DE SE MONTAR UM SISTEMA DE CONTROLE INTERNO </a:t>
            </a:r>
          </a:p>
          <a:p>
            <a:pPr algn="ctr"/>
            <a:r>
              <a:rPr lang="pt-BR" sz="5200" u="sng" dirty="0" smtClean="0">
                <a:solidFill>
                  <a:schemeClr val="bg2">
                    <a:lumMod val="75000"/>
                  </a:schemeClr>
                </a:solidFill>
              </a:rPr>
              <a:t>EFICIENTE e eficaz? </a:t>
            </a:r>
          </a:p>
          <a:p>
            <a:pPr algn="ctr"/>
            <a:endParaRPr lang="pt-BR" sz="5200" u="sng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pt-BR" sz="5200" u="sng" dirty="0" smtClean="0">
                <a:solidFill>
                  <a:schemeClr val="bg2">
                    <a:lumMod val="75000"/>
                  </a:schemeClr>
                </a:solidFill>
              </a:rPr>
              <a:t>?</a:t>
            </a:r>
          </a:p>
          <a:p>
            <a:pPr algn="ctr"/>
            <a:endParaRPr lang="pt-BR" sz="5200" u="sng" dirty="0">
              <a:solidFill>
                <a:srgbClr val="FF0000"/>
              </a:solidFill>
            </a:endParaRPr>
          </a:p>
          <a:p>
            <a:pPr algn="ctr"/>
            <a:r>
              <a:rPr lang="pt-BR" sz="5200" b="1" u="sng" dirty="0" smtClean="0">
                <a:solidFill>
                  <a:srgbClr val="FFFF00"/>
                </a:solidFill>
              </a:rPr>
              <a:t>SÃO EXATAMENTE AS LIMITAÇÕES DE EXAME !!!!</a:t>
            </a: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790052" y="6147953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911" y="342350"/>
            <a:ext cx="1786283" cy="63403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104" y="4019604"/>
            <a:ext cx="1520970" cy="1569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775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41001" y="2153194"/>
            <a:ext cx="8791575" cy="381371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4000" b="1" dirty="0" smtClean="0">
                <a:solidFill>
                  <a:srgbClr val="FFFF00"/>
                </a:solidFill>
              </a:rPr>
              <a:t>   ENTÃO, QUAIS SERIAM OS  LIMITES DE EXAME QUE O CONTROLE INTERNO PODE ENCONTRAR E QUE CERTAMENTE TEM PREJUDICADO A EXECUÇÃO DOS OBJETIVOS PROPOSTOS PELO CONTROLE INTERNO?                          </a:t>
            </a:r>
            <a:endParaRPr lang="pt-BR" sz="4000" b="1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832576" y="614384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3202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64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20561" y="893763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76424" y="2107579"/>
            <a:ext cx="9934099" cy="4499017"/>
          </a:xfrm>
        </p:spPr>
        <p:txBody>
          <a:bodyPr>
            <a:normAutofit fontScale="55000" lnSpcReduction="20000"/>
          </a:bodyPr>
          <a:lstStyle/>
          <a:p>
            <a:r>
              <a:rPr lang="pt-BR" sz="4500" b="1" dirty="0" smtClean="0">
                <a:solidFill>
                  <a:srgbClr val="FF0000"/>
                </a:solidFill>
              </a:rPr>
              <a:t>     </a:t>
            </a:r>
            <a:r>
              <a:rPr lang="pt-BR" sz="5700" b="1" dirty="0" smtClean="0">
                <a:solidFill>
                  <a:srgbClr val="FF0000"/>
                </a:solidFill>
              </a:rPr>
              <a:t>PRINCIPAIS  FATORES DE LIMITAÇÃO: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t-BR" sz="5700" b="1" dirty="0" smtClean="0">
                <a:solidFill>
                  <a:srgbClr val="FFFF00"/>
                </a:solidFill>
              </a:rPr>
              <a:t>RESTRIÇÃO POLÍTICA;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t-BR" sz="5700" b="1" dirty="0" smtClean="0">
                <a:solidFill>
                  <a:srgbClr val="FFFF00"/>
                </a:solidFill>
              </a:rPr>
              <a:t>RESTRIÇÃO OPERACIONAL;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t-BR" sz="5700" b="1" dirty="0" smtClean="0">
                <a:solidFill>
                  <a:srgbClr val="FFFF00"/>
                </a:solidFill>
              </a:rPr>
              <a:t>INCAPACIDADE TÉCNICA;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pt-BR" sz="5700" b="1" dirty="0" smtClean="0">
                <a:solidFill>
                  <a:srgbClr val="FFFF00"/>
                </a:solidFill>
              </a:rPr>
              <a:t>FALTA DE VONTADE EM AJUDAR NA ADMINISTRAÇÃO</a:t>
            </a:r>
          </a:p>
          <a:p>
            <a:r>
              <a:rPr lang="pt-BR" sz="3600" dirty="0">
                <a:solidFill>
                  <a:srgbClr val="FFFF00"/>
                </a:solidFill>
              </a:rPr>
              <a:t> </a:t>
            </a:r>
            <a:r>
              <a:rPr lang="pt-BR" sz="3600" dirty="0" smtClean="0">
                <a:solidFill>
                  <a:srgbClr val="FFFF00"/>
                </a:solidFill>
              </a:rPr>
              <a:t>              </a:t>
            </a:r>
          </a:p>
          <a:p>
            <a:r>
              <a:rPr lang="pt-BR" sz="3600" dirty="0" smtClean="0">
                <a:solidFill>
                  <a:srgbClr val="FFFF00"/>
                </a:solidFill>
              </a:rPr>
              <a:t>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17381" y="6241472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240" y="387964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070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7042" y="976389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13219" y="2117971"/>
            <a:ext cx="8791575" cy="3813718"/>
          </a:xfrm>
        </p:spPr>
        <p:txBody>
          <a:bodyPr>
            <a:normAutofit fontScale="25000" lnSpcReduction="20000"/>
          </a:bodyPr>
          <a:lstStyle/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12300" b="1" dirty="0" smtClean="0">
                <a:solidFill>
                  <a:srgbClr val="FFFF00"/>
                </a:solidFill>
              </a:rPr>
              <a:t>*RESTRIÇÃO POLÍTICA</a:t>
            </a:r>
          </a:p>
          <a:p>
            <a:pPr algn="ctr"/>
            <a:endParaRPr lang="pt-BR" sz="123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12300" b="1" dirty="0">
                <a:solidFill>
                  <a:srgbClr val="FFFF00"/>
                </a:solidFill>
              </a:rPr>
              <a:t>6</a:t>
            </a:r>
            <a:r>
              <a:rPr lang="pt-BR" sz="12300" b="1" dirty="0" smtClean="0">
                <a:solidFill>
                  <a:srgbClr val="FFFF00"/>
                </a:solidFill>
              </a:rPr>
              <a:t> EXEMPLOS MAIS COMUNS ENCONTRADOS</a:t>
            </a:r>
            <a:r>
              <a:rPr lang="pt-BR" sz="9800" b="1" dirty="0" smtClean="0">
                <a:solidFill>
                  <a:srgbClr val="FFFF00"/>
                </a:solidFill>
              </a:rPr>
              <a:t>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pt-BR" sz="7000" dirty="0" smtClean="0">
              <a:solidFill>
                <a:srgbClr val="FF0000"/>
              </a:solidFill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852874" y="6199908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631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98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41342" y="976389"/>
            <a:ext cx="8791575" cy="884857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RESTRIÇÕES POLITICAS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76026" y="2076407"/>
            <a:ext cx="9482574" cy="4542602"/>
          </a:xfrm>
        </p:spPr>
        <p:txBody>
          <a:bodyPr>
            <a:normAutofit fontScale="25000" lnSpcReduction="20000"/>
          </a:bodyPr>
          <a:lstStyle/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não tem interesse em corrigir as irregularidades;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PREFERE DESCONHECER OS FATOS;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SUGERE RETIRAR OS APONTAMENTOS;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SUBSTITUE O RESPONSÁVEL PELO CONTROLE INTERNO;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NÃO AUTORIZA CAPACITAÇÃO E TREINAMENTO;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pt-BR" sz="16000" b="1" dirty="0" smtClean="0">
                <a:solidFill>
                  <a:schemeClr val="tx1"/>
                </a:solidFill>
              </a:rPr>
              <a:t>ADMINISTRADOR NÃO VALORIZA O CONTROLE INTERNO. </a:t>
            </a:r>
          </a:p>
          <a:p>
            <a:pPr algn="ctr"/>
            <a:endParaRPr lang="pt-BR" sz="5100" dirty="0" smtClean="0">
              <a:solidFill>
                <a:srgbClr val="FFFF00"/>
              </a:solidFill>
            </a:endParaRPr>
          </a:p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87479" y="6253884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285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25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0169" y="984900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85479" y="2086798"/>
            <a:ext cx="8791575" cy="3813718"/>
          </a:xfrm>
        </p:spPr>
        <p:txBody>
          <a:bodyPr>
            <a:normAutofit fontScale="85000" lnSpcReduction="20000"/>
          </a:bodyPr>
          <a:lstStyle/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b="1" dirty="0" smtClean="0">
                <a:solidFill>
                  <a:srgbClr val="FFFF00"/>
                </a:solidFill>
              </a:rPr>
              <a:t>*RESTRIÇÃO OPERACIONAL</a:t>
            </a:r>
          </a:p>
          <a:p>
            <a:pPr algn="ctr"/>
            <a:endParaRPr lang="pt-BR" sz="36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b="1" dirty="0" smtClean="0">
                <a:solidFill>
                  <a:srgbClr val="FFFF00"/>
                </a:solidFill>
              </a:rPr>
              <a:t> 4 EXEMPLOS MAIS COMUNS:</a:t>
            </a:r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endParaRPr lang="pt-BR" sz="47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34698" y="6147953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631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61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884857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Restrições operacionais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46588" y="1954415"/>
            <a:ext cx="9173400" cy="4436671"/>
          </a:xfrm>
        </p:spPr>
        <p:txBody>
          <a:bodyPr>
            <a:normAutofit fontScale="32500" lnSpcReduction="20000"/>
          </a:bodyPr>
          <a:lstStyle/>
          <a:p>
            <a:pPr algn="just"/>
            <a:endParaRPr lang="pt-BR" sz="3600" b="1" dirty="0" smtClean="0">
              <a:solidFill>
                <a:schemeClr val="bg1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7300" b="1" dirty="0" smtClean="0">
                <a:solidFill>
                  <a:schemeClr val="tx1"/>
                </a:solidFill>
              </a:rPr>
              <a:t>CHEFIAS ANTIGAS NÃO GOSTAM DE MUDAR O JEITO DE FAZER AS COISAS;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7300" b="1" dirty="0" smtClean="0">
                <a:solidFill>
                  <a:schemeClr val="tx1"/>
                </a:solidFill>
              </a:rPr>
              <a:t>AGENTES PÚBLICOS MAIS EXPERIENTES DETESTAM NORMATIZAR AQUILO QUE NUNCA FOI NORMATIZADO;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7300" b="1" dirty="0" smtClean="0">
                <a:solidFill>
                  <a:schemeClr val="tx1"/>
                </a:solidFill>
              </a:rPr>
              <a:t>PRA QUE, SE HÁ MAIS DE 20 ANOS A GENTE FAZ ASSIM!!!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7300" b="1" dirty="0" smtClean="0">
                <a:solidFill>
                  <a:schemeClr val="tx1"/>
                </a:solidFill>
              </a:rPr>
              <a:t>Estrutura da UCCI inadequada à realidade do município (pessoal e material);  </a:t>
            </a:r>
            <a:r>
              <a:rPr lang="pt-BR" sz="7300" b="1" dirty="0" smtClean="0">
                <a:solidFill>
                  <a:srgbClr val="FFFF00"/>
                </a:solidFill>
              </a:rPr>
              <a:t>I.T.17/2012-tc-rS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7300" b="1" dirty="0" smtClean="0">
                <a:solidFill>
                  <a:schemeClr val="tx1"/>
                </a:solidFill>
              </a:rPr>
              <a:t>ausência de dedicação exclusiva dos servidores da </a:t>
            </a:r>
            <a:r>
              <a:rPr lang="pt-BR" sz="7300" b="1" dirty="0" err="1" smtClean="0">
                <a:solidFill>
                  <a:schemeClr val="tx1"/>
                </a:solidFill>
              </a:rPr>
              <a:t>ucci</a:t>
            </a:r>
            <a:r>
              <a:rPr lang="pt-BR" sz="7300" b="1" dirty="0" smtClean="0">
                <a:solidFill>
                  <a:schemeClr val="tx1"/>
                </a:solidFill>
              </a:rPr>
              <a:t>.</a:t>
            </a:r>
            <a:r>
              <a:rPr lang="pt-BR" sz="7300" dirty="0" smtClean="0">
                <a:solidFill>
                  <a:schemeClr val="tx1"/>
                </a:solidFill>
              </a:rPr>
              <a:t>                   </a:t>
            </a:r>
            <a:endParaRPr lang="pt-BR" sz="7300" u="sng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49824" y="617912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630" y="387964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164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1733" y="964118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1734" y="2273835"/>
            <a:ext cx="8452140" cy="3409992"/>
          </a:xfrm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rgbClr val="FFFF00"/>
                </a:solidFill>
              </a:rPr>
              <a:t>*Incapacidade técnica</a:t>
            </a:r>
          </a:p>
          <a:p>
            <a:pPr algn="ctr"/>
            <a:endParaRPr lang="pt-BR" sz="40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4000" b="1" dirty="0" smtClean="0">
                <a:solidFill>
                  <a:srgbClr val="FFFF00"/>
                </a:solidFill>
              </a:rPr>
              <a:t>4 exemplos MAIS COMUNS:</a:t>
            </a:r>
            <a:endParaRPr lang="pt-BR" sz="4000" dirty="0" smtClean="0">
              <a:solidFill>
                <a:srgbClr val="FFFF00"/>
              </a:solidFill>
            </a:endParaRPr>
          </a:p>
          <a:p>
            <a:pPr algn="ctr"/>
            <a:r>
              <a:rPr lang="pt-BR" sz="4000" dirty="0" smtClean="0">
                <a:solidFill>
                  <a:srgbClr val="FFFF00"/>
                </a:solidFill>
              </a:rPr>
              <a:t>                      </a:t>
            </a:r>
            <a:endParaRPr lang="pt-BR" sz="40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97043" y="617912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803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26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68605" y="832313"/>
            <a:ext cx="8791575" cy="884857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Restrições técnicas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8605" y="1779043"/>
            <a:ext cx="8791575" cy="3813718"/>
          </a:xfrm>
        </p:spPr>
        <p:txBody>
          <a:bodyPr>
            <a:normAutofit fontScale="62500" lnSpcReduction="20000"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endParaRPr lang="pt-BR" sz="3600" b="1" dirty="0" smtClean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4000" b="1" dirty="0" smtClean="0">
                <a:solidFill>
                  <a:srgbClr val="FFFF00"/>
                </a:solidFill>
              </a:rPr>
              <a:t>FORMAÇÃO - profissional incompatível com a função;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4000" b="1" dirty="0" smtClean="0">
                <a:solidFill>
                  <a:srgbClr val="FFFF00"/>
                </a:solidFill>
              </a:rPr>
              <a:t>FALTA DE CAPACITAÇÃO(aperfeiçoamento);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4000" b="1" dirty="0" smtClean="0">
                <a:solidFill>
                  <a:srgbClr val="FFFF00"/>
                </a:solidFill>
              </a:rPr>
              <a:t>Desinteresse na BUSCA DE CONHECIMENTO;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pt-BR" sz="4000" b="1" dirty="0" smtClean="0">
                <a:solidFill>
                  <a:srgbClr val="FFFF00"/>
                </a:solidFill>
              </a:rPr>
              <a:t>FALTA DE PLANEJAMENTO das atividades.</a:t>
            </a:r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59388" y="62102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149" y="25448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580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89388" y="1099556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O CONTROLE INTERNO E SUAS LIMITAÇÕES DE EXAME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5088" y="1984413"/>
            <a:ext cx="8791575" cy="3813718"/>
          </a:xfrm>
        </p:spPr>
        <p:txBody>
          <a:bodyPr>
            <a:normAutofit fontScale="77500" lnSpcReduction="20000"/>
          </a:bodyPr>
          <a:lstStyle/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4700" b="1" dirty="0" smtClean="0">
                <a:solidFill>
                  <a:srgbClr val="FFFF00"/>
                </a:solidFill>
              </a:rPr>
              <a:t>*FALTA DE VONTADE E CONSCIÊNCIA EM AJUDAR NA ADMINISTRAÇÃO </a:t>
            </a:r>
          </a:p>
          <a:p>
            <a:pPr algn="ctr"/>
            <a:endParaRPr lang="pt-BR" sz="4700" b="1" dirty="0" smtClean="0">
              <a:solidFill>
                <a:srgbClr val="FFFF00"/>
              </a:solidFill>
            </a:endParaRPr>
          </a:p>
          <a:p>
            <a:pPr algn="ctr"/>
            <a:r>
              <a:rPr lang="pt-BR" sz="4700" b="1" dirty="0" smtClean="0">
                <a:solidFill>
                  <a:srgbClr val="FFFF00"/>
                </a:solidFill>
              </a:rPr>
              <a:t>4  EXEMPLOS MAIS COMUNS:</a:t>
            </a:r>
            <a:endParaRPr lang="pt-BR" sz="47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1070607" y="6137563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413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503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89388" y="976389"/>
            <a:ext cx="8791575" cy="884857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FFFF00"/>
                </a:solidFill>
              </a:rPr>
              <a:t>FALTA DE VONTADE E DE CONSCIÊNCIA EM AJUDAR A ADMINISTRAÇÃO</a:t>
            </a:r>
            <a:endParaRPr lang="es-UY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54305" y="1861246"/>
            <a:ext cx="8791575" cy="3813718"/>
          </a:xfrm>
        </p:spPr>
        <p:txBody>
          <a:bodyPr>
            <a:normAutofit fontScale="55000" lnSpcReduction="20000"/>
          </a:bodyPr>
          <a:lstStyle/>
          <a:p>
            <a:pPr algn="ctr"/>
            <a:endParaRPr lang="pt-BR" sz="3600" dirty="0" smtClean="0">
              <a:solidFill>
                <a:srgbClr val="FFFF0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rgbClr val="FFFF00"/>
                </a:solidFill>
              </a:rPr>
              <a:t>Indiferente quanto a responsabilidade da função;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rgbClr val="FFFF00"/>
                </a:solidFill>
              </a:rPr>
              <a:t>Falta de absoluta vontade de ajudar a administração;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rgbClr val="FFFF00"/>
                </a:solidFill>
              </a:rPr>
              <a:t>Perfil pessoal e profissional do controlador incompatível com as atribuições da UCCI;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4000" b="1" dirty="0" smtClean="0">
                <a:solidFill>
                  <a:srgbClr val="FFFF00"/>
                </a:solidFill>
              </a:rPr>
              <a:t>Má intenção e falta de ética do controlador, provocando entraves e dificultando processos, Principalmente se for adversário </a:t>
            </a:r>
            <a:r>
              <a:rPr lang="pt-BR" sz="4000" b="1" dirty="0" err="1" smtClean="0">
                <a:solidFill>
                  <a:srgbClr val="FFFF00"/>
                </a:solidFill>
              </a:rPr>
              <a:t>polItico</a:t>
            </a:r>
            <a:r>
              <a:rPr lang="pt-BR" sz="4000" b="1" dirty="0" smtClean="0">
                <a:solidFill>
                  <a:srgbClr val="FFFF00"/>
                </a:solidFill>
              </a:rPr>
              <a:t>.</a:t>
            </a:r>
            <a:endParaRPr lang="pt-BR" sz="3600" dirty="0" smtClean="0">
              <a:solidFill>
                <a:srgbClr val="FFFF00"/>
              </a:solidFill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</a:rPr>
              <a:t>                      </a:t>
            </a:r>
            <a:endParaRPr lang="pt-BR" sz="2800" u="sng" dirty="0" smtClean="0">
              <a:solidFill>
                <a:srgbClr val="FFFF00"/>
              </a:solidFill>
            </a:endParaRPr>
          </a:p>
          <a:p>
            <a:endParaRPr lang="pt-BR" sz="2800" u="sng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912105" y="6137562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911" y="342350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066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6543" y="1104844"/>
            <a:ext cx="9905998" cy="1478570"/>
          </a:xfrm>
        </p:spPr>
        <p:txBody>
          <a:bodyPr/>
          <a:lstStyle/>
          <a:p>
            <a:r>
              <a:rPr lang="pt-BR" b="1" dirty="0" smtClean="0">
                <a:solidFill>
                  <a:srgbClr val="FFFF00"/>
                </a:solidFill>
              </a:rPr>
              <a:t>CONSEQUÊNCIAS DA LIMITAÇAO DE EXAMES</a:t>
            </a:r>
            <a:endParaRPr lang="es-UY" b="1" dirty="0">
              <a:solidFill>
                <a:srgbClr val="FFFF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6543" y="2347476"/>
            <a:ext cx="9905999" cy="3541714"/>
          </a:xfrm>
        </p:spPr>
        <p:txBody>
          <a:bodyPr>
            <a:noAutofit/>
          </a:bodyPr>
          <a:lstStyle/>
          <a:p>
            <a:r>
              <a:rPr lang="pt-BR" sz="4000" b="1" dirty="0" smtClean="0"/>
              <a:t>INEFICIÊNCIA DO SISTEMA DE CONTROLE INTERNO</a:t>
            </a:r>
          </a:p>
          <a:p>
            <a:r>
              <a:rPr lang="pt-BR" sz="4000" b="1" dirty="0" smtClean="0"/>
              <a:t>RELATÓRIOS DE AUDITORIA INCOMPLETOS</a:t>
            </a:r>
          </a:p>
          <a:p>
            <a:r>
              <a:rPr lang="pt-BR" sz="4000" b="1" dirty="0" smtClean="0"/>
              <a:t>FRUSTAÇÃO PARA QUEM DESEJA FAZER UM TRABALHO SÉRIO</a:t>
            </a:r>
          </a:p>
          <a:p>
            <a:r>
              <a:rPr lang="pt-BR" sz="4000" b="1" dirty="0" smtClean="0"/>
              <a:t>A ADMINISTRAÇÃO CONTINUARÁ DESORGANIZADA E FRAGILIZADA QUANTO A INTEGRIDADE DO SEU PATRIMONIO</a:t>
            </a:r>
          </a:p>
          <a:p>
            <a:r>
              <a:rPr lang="pt-BR" sz="4000" b="1" dirty="0" smtClean="0"/>
              <a:t>ACOMODAÇAO  DOS RESPONSÁVEIS PELO CONTROLE INTERNO</a:t>
            </a:r>
            <a:endParaRPr lang="es-UY" sz="40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686143" y="6278128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258" y="301498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390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>
                <a:solidFill>
                  <a:schemeClr val="bg2"/>
                </a:solidFill>
              </a:rPr>
              <a:t>MUITO OBRIGADO </a:t>
            </a:r>
            <a:br>
              <a:rPr lang="pt-BR" dirty="0" smtClean="0">
                <a:solidFill>
                  <a:schemeClr val="bg2"/>
                </a:solidFill>
              </a:rPr>
            </a:br>
            <a:r>
              <a:rPr lang="pt-BR" dirty="0" smtClean="0">
                <a:solidFill>
                  <a:schemeClr val="bg2"/>
                </a:solidFill>
              </a:rPr>
              <a:t>PELA ATENÇÃO DISPENSADA!</a:t>
            </a:r>
            <a:endParaRPr lang="es-UY" dirty="0">
              <a:solidFill>
                <a:schemeClr val="bg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01284" y="2219324"/>
            <a:ext cx="8075037" cy="3541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dirty="0" smtClean="0">
                <a:solidFill>
                  <a:srgbClr val="FFFF00"/>
                </a:solidFill>
              </a:rPr>
              <a:t>AGORA EU GOSTARIA DE OUVIR OS EXEMPLOS QUE VOCÊS QUISEREM EXPOR E DIVIDIR CONOSCO.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10661866" y="6278128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085" y="301498"/>
            <a:ext cx="1786283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888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1034</TotalTime>
  <Words>849</Words>
  <Application>Microsoft Office PowerPoint</Application>
  <PresentationFormat>Personalizar</PresentationFormat>
  <Paragraphs>169</Paragraphs>
  <Slides>23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Circuito</vt:lpstr>
      <vt:lpstr>52º congresso da artafam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SUAS LIMITAÇÕES DE EXAME</vt:lpstr>
      <vt:lpstr>O CONTROLE INTERNO E AS LIMITAÇÕES DE EXAME</vt:lpstr>
      <vt:lpstr>O CONTROLE INTERNO E SUAS LIMITAÇÕES DE EXAME</vt:lpstr>
      <vt:lpstr>O CONTROLE INTERNO E SUAS LIMITAÇÕES DE EXAME</vt:lpstr>
      <vt:lpstr>O CONTROLE INTERNO E SUAS LIMITAÇÕES DE EXAME</vt:lpstr>
      <vt:lpstr>RESTRIÇÕES POLITICAS</vt:lpstr>
      <vt:lpstr>O CONTROLE INTERNO E SUAS LIMITAÇÕES DE EXAME</vt:lpstr>
      <vt:lpstr>Restrições operacionais</vt:lpstr>
      <vt:lpstr>O CONTROLE INTERNO E SUAS LIMITAÇÕES DE EXAME</vt:lpstr>
      <vt:lpstr>Restrições técnicas</vt:lpstr>
      <vt:lpstr>O CONTROLE INTERNO E SUAS LIMITAÇÕES DE EXAME</vt:lpstr>
      <vt:lpstr>FALTA DE VONTADE E DE CONSCIÊNCIA EM AJUDAR A ADMINISTRAÇÃO</vt:lpstr>
      <vt:lpstr>CONSEQUÊNCIAS DA LIMITAÇAO DE EXAMES</vt:lpstr>
      <vt:lpstr>MUITO OBRIGADO  PELA ATENÇÃO DISPENSADA!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Jorge Bento de Souza</dc:creator>
  <cp:lastModifiedBy>User</cp:lastModifiedBy>
  <cp:revision>81</cp:revision>
  <dcterms:created xsi:type="dcterms:W3CDTF">2018-03-16T17:07:29Z</dcterms:created>
  <dcterms:modified xsi:type="dcterms:W3CDTF">2018-07-10T13:51:23Z</dcterms:modified>
</cp:coreProperties>
</file>